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4337" r:id="rId2"/>
    <p:sldMasterId id="2147484350" r:id="rId3"/>
    <p:sldMasterId id="2147484363" r:id="rId4"/>
    <p:sldMasterId id="2147484376" r:id="rId5"/>
    <p:sldMasterId id="2147484389" r:id="rId6"/>
    <p:sldMasterId id="2147484407" r:id="rId7"/>
  </p:sldMasterIdLst>
  <p:notesMasterIdLst>
    <p:notesMasterId r:id="rId78"/>
  </p:notesMasterIdLst>
  <p:handoutMasterIdLst>
    <p:handoutMasterId r:id="rId79"/>
  </p:handoutMasterIdLst>
  <p:sldIdLst>
    <p:sldId id="573" r:id="rId8"/>
    <p:sldId id="539" r:id="rId9"/>
    <p:sldId id="572" r:id="rId10"/>
    <p:sldId id="532" r:id="rId11"/>
    <p:sldId id="574" r:id="rId12"/>
    <p:sldId id="530" r:id="rId13"/>
    <p:sldId id="581" r:id="rId14"/>
    <p:sldId id="582" r:id="rId15"/>
    <p:sldId id="575" r:id="rId16"/>
    <p:sldId id="576" r:id="rId17"/>
    <p:sldId id="577" r:id="rId18"/>
    <p:sldId id="578" r:id="rId19"/>
    <p:sldId id="579" r:id="rId20"/>
    <p:sldId id="411" r:id="rId21"/>
    <p:sldId id="412" r:id="rId22"/>
    <p:sldId id="413" r:id="rId23"/>
    <p:sldId id="414" r:id="rId24"/>
    <p:sldId id="416" r:id="rId25"/>
    <p:sldId id="417" r:id="rId26"/>
    <p:sldId id="418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543" r:id="rId35"/>
    <p:sldId id="501" r:id="rId36"/>
    <p:sldId id="524" r:id="rId37"/>
    <p:sldId id="523" r:id="rId38"/>
    <p:sldId id="527" r:id="rId39"/>
    <p:sldId id="528" r:id="rId40"/>
    <p:sldId id="529" r:id="rId41"/>
    <p:sldId id="551" r:id="rId42"/>
    <p:sldId id="552" r:id="rId43"/>
    <p:sldId id="553" r:id="rId44"/>
    <p:sldId id="556" r:id="rId45"/>
    <p:sldId id="557" r:id="rId46"/>
    <p:sldId id="580" r:id="rId47"/>
    <p:sldId id="429" r:id="rId48"/>
    <p:sldId id="430" r:id="rId49"/>
    <p:sldId id="431" r:id="rId50"/>
    <p:sldId id="432" r:id="rId51"/>
    <p:sldId id="434" r:id="rId52"/>
    <p:sldId id="435" r:id="rId53"/>
    <p:sldId id="436" r:id="rId54"/>
    <p:sldId id="437" r:id="rId55"/>
    <p:sldId id="438" r:id="rId56"/>
    <p:sldId id="439" r:id="rId57"/>
    <p:sldId id="441" r:id="rId58"/>
    <p:sldId id="442" r:id="rId59"/>
    <p:sldId id="443" r:id="rId60"/>
    <p:sldId id="533" r:id="rId61"/>
    <p:sldId id="535" r:id="rId62"/>
    <p:sldId id="536" r:id="rId63"/>
    <p:sldId id="534" r:id="rId64"/>
    <p:sldId id="542" r:id="rId65"/>
    <p:sldId id="562" r:id="rId66"/>
    <p:sldId id="525" r:id="rId67"/>
    <p:sldId id="526" r:id="rId68"/>
    <p:sldId id="544" r:id="rId69"/>
    <p:sldId id="545" r:id="rId70"/>
    <p:sldId id="546" r:id="rId71"/>
    <p:sldId id="547" r:id="rId72"/>
    <p:sldId id="548" r:id="rId73"/>
    <p:sldId id="549" r:id="rId74"/>
    <p:sldId id="567" r:id="rId75"/>
    <p:sldId id="568" r:id="rId76"/>
    <p:sldId id="583" r:id="rId77"/>
  </p:sldIdLst>
  <p:sldSz cx="9144000" cy="6858000" type="screen4x3"/>
  <p:notesSz cx="6815138" cy="99441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DA63"/>
    <a:srgbClr val="0000FF"/>
    <a:srgbClr val="3333FF"/>
    <a:srgbClr val="336600"/>
    <a:srgbClr val="0000CC"/>
    <a:srgbClr val="FFFF99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theme" Target="theme/theme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32A71-01C1-4091-825A-E24826D8AB4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1D27E6-C907-4B8A-982E-BAAE80CBD707}">
      <dgm:prSet custT="1"/>
      <dgm:spPr/>
      <dgm:t>
        <a:bodyPr/>
        <a:lstStyle/>
        <a:p>
          <a:pPr rtl="0"/>
          <a:r>
            <a:rPr lang="th-TH" sz="2800" b="1" dirty="0">
              <a:latin typeface="TH SarabunPSK" pitchFamily="34" charset="-34"/>
              <a:cs typeface="TH SarabunPSK" pitchFamily="34" charset="-34"/>
            </a:rPr>
            <a:t>+ สอบถาม</a:t>
          </a:r>
          <a:endParaRPr lang="en-US" sz="2800" b="1" dirty="0">
            <a:latin typeface="TH SarabunPSK" pitchFamily="34" charset="-34"/>
            <a:cs typeface="TH SarabunPSK" pitchFamily="34" charset="-34"/>
          </a:endParaRPr>
        </a:p>
      </dgm:t>
    </dgm:pt>
    <dgm:pt modelId="{452D057B-EB44-49D6-BAE2-323CBDEF51C3}" type="parTrans" cxnId="{38610B15-25A8-4E27-AD19-7E17AC4D8E71}">
      <dgm:prSet/>
      <dgm:spPr/>
      <dgm:t>
        <a:bodyPr/>
        <a:lstStyle/>
        <a:p>
          <a:endParaRPr lang="en-US"/>
        </a:p>
      </dgm:t>
    </dgm:pt>
    <dgm:pt modelId="{63493DE3-6A29-4737-AF4C-7BB9BCE713AC}" type="sibTrans" cxnId="{38610B15-25A8-4E27-AD19-7E17AC4D8E71}">
      <dgm:prSet/>
      <dgm:spPr/>
      <dgm:t>
        <a:bodyPr/>
        <a:lstStyle/>
        <a:p>
          <a:endParaRPr lang="en-US"/>
        </a:p>
      </dgm:t>
    </dgm:pt>
    <dgm:pt modelId="{FED938E5-E46D-4486-B768-D08B5FDCB257}">
      <dgm:prSet custT="1"/>
      <dgm:spPr/>
      <dgm:t>
        <a:bodyPr/>
        <a:lstStyle/>
        <a:p>
          <a:pPr rtl="0"/>
          <a:r>
            <a:rPr lang="th-TH" sz="2800" b="1" dirty="0">
              <a:latin typeface="TH SarabunPSK" pitchFamily="34" charset="-34"/>
              <a:cs typeface="TH SarabunPSK" pitchFamily="34" charset="-34"/>
            </a:rPr>
            <a:t>+ สังเกตการณ์</a:t>
          </a:r>
          <a:endParaRPr lang="en-US" sz="2800" b="1" dirty="0">
            <a:latin typeface="TH SarabunPSK" pitchFamily="34" charset="-34"/>
            <a:cs typeface="TH SarabunPSK" pitchFamily="34" charset="-34"/>
          </a:endParaRPr>
        </a:p>
      </dgm:t>
    </dgm:pt>
    <dgm:pt modelId="{346F7936-46B5-4407-A6CF-126865BBE70C}" type="parTrans" cxnId="{8C8308DB-89E2-4D53-8E01-2FFB0CA90AA9}">
      <dgm:prSet/>
      <dgm:spPr/>
      <dgm:t>
        <a:bodyPr/>
        <a:lstStyle/>
        <a:p>
          <a:endParaRPr lang="en-US"/>
        </a:p>
      </dgm:t>
    </dgm:pt>
    <dgm:pt modelId="{A40B80EB-498A-4BA5-9F6F-2DE8B0D4B888}" type="sibTrans" cxnId="{8C8308DB-89E2-4D53-8E01-2FFB0CA90AA9}">
      <dgm:prSet/>
      <dgm:spPr/>
      <dgm:t>
        <a:bodyPr/>
        <a:lstStyle/>
        <a:p>
          <a:endParaRPr lang="en-US"/>
        </a:p>
      </dgm:t>
    </dgm:pt>
    <dgm:pt modelId="{C64CDEFE-7E92-49D6-9293-FB6BC72A9565}">
      <dgm:prSet custT="1"/>
      <dgm:spPr/>
      <dgm:t>
        <a:bodyPr/>
        <a:lstStyle/>
        <a:p>
          <a:pPr rtl="0"/>
          <a:r>
            <a:rPr lang="th-TH" sz="2800" b="1" dirty="0">
              <a:latin typeface="TH SarabunPSK" pitchFamily="34" charset="-34"/>
              <a:cs typeface="TH SarabunPSK" pitchFamily="34" charset="-34"/>
            </a:rPr>
            <a:t>+ ปฏิบัติซ้ำ</a:t>
          </a:r>
          <a:endParaRPr lang="en-US" sz="2800" b="1" dirty="0">
            <a:latin typeface="TH SarabunPSK" pitchFamily="34" charset="-34"/>
            <a:cs typeface="TH SarabunPSK" pitchFamily="34" charset="-34"/>
          </a:endParaRPr>
        </a:p>
      </dgm:t>
    </dgm:pt>
    <dgm:pt modelId="{D765950F-A024-4531-BBCA-6E2CC30B92E6}" type="parTrans" cxnId="{6577EE74-8CAD-45D4-A5B4-39A2AEA60F01}">
      <dgm:prSet/>
      <dgm:spPr/>
      <dgm:t>
        <a:bodyPr/>
        <a:lstStyle/>
        <a:p>
          <a:endParaRPr lang="en-US"/>
        </a:p>
      </dgm:t>
    </dgm:pt>
    <dgm:pt modelId="{8C483F7D-9872-4E4C-B64A-16557A1275F0}" type="sibTrans" cxnId="{6577EE74-8CAD-45D4-A5B4-39A2AEA60F01}">
      <dgm:prSet/>
      <dgm:spPr/>
      <dgm:t>
        <a:bodyPr/>
        <a:lstStyle/>
        <a:p>
          <a:endParaRPr lang="en-US"/>
        </a:p>
      </dgm:t>
    </dgm:pt>
    <dgm:pt modelId="{1B9B7407-9A05-4C36-A188-B3510CDAEA73}">
      <dgm:prSet custT="1"/>
      <dgm:spPr/>
      <dgm:t>
        <a:bodyPr/>
        <a:lstStyle/>
        <a:p>
          <a:pPr rtl="0"/>
          <a:r>
            <a:rPr lang="th-TH" sz="2800" b="1" dirty="0">
              <a:latin typeface="TH SarabunPSK" pitchFamily="34" charset="-34"/>
              <a:cs typeface="TH SarabunPSK" pitchFamily="34" charset="-34"/>
            </a:rPr>
            <a:t>+ ตรวจนับ</a:t>
          </a:r>
          <a:endParaRPr lang="en-US" sz="2800" b="1" dirty="0">
            <a:latin typeface="TH SarabunPSK" pitchFamily="34" charset="-34"/>
            <a:cs typeface="TH SarabunPSK" pitchFamily="34" charset="-34"/>
          </a:endParaRPr>
        </a:p>
      </dgm:t>
    </dgm:pt>
    <dgm:pt modelId="{FEE25F61-1665-4894-8532-F5BE71161C84}" type="parTrans" cxnId="{F61C7C7B-0E1B-4577-A3E2-3FE4A2FE66B7}">
      <dgm:prSet/>
      <dgm:spPr/>
      <dgm:t>
        <a:bodyPr/>
        <a:lstStyle/>
        <a:p>
          <a:endParaRPr lang="en-US"/>
        </a:p>
      </dgm:t>
    </dgm:pt>
    <dgm:pt modelId="{5E3FDD5D-974F-4299-A91B-393BF4AC885C}" type="sibTrans" cxnId="{F61C7C7B-0E1B-4577-A3E2-3FE4A2FE66B7}">
      <dgm:prSet/>
      <dgm:spPr/>
      <dgm:t>
        <a:bodyPr/>
        <a:lstStyle/>
        <a:p>
          <a:endParaRPr lang="en-US"/>
        </a:p>
      </dgm:t>
    </dgm:pt>
    <dgm:pt modelId="{B7A87194-559C-42B4-B9BF-4296B6CAD43B}">
      <dgm:prSet custT="1"/>
      <dgm:spPr/>
      <dgm:t>
        <a:bodyPr/>
        <a:lstStyle/>
        <a:p>
          <a:pPr rtl="0"/>
          <a:r>
            <a:rPr lang="th-TH" sz="2800" b="1" dirty="0">
              <a:latin typeface="TH SarabunPSK" pitchFamily="34" charset="-34"/>
              <a:cs typeface="TH SarabunPSK" pitchFamily="34" charset="-34"/>
            </a:rPr>
            <a:t>+ ขอคำยืนยัน</a:t>
          </a:r>
          <a:endParaRPr lang="en-US" sz="2800" b="1" dirty="0">
            <a:latin typeface="TH SarabunPSK" pitchFamily="34" charset="-34"/>
            <a:cs typeface="TH SarabunPSK" pitchFamily="34" charset="-34"/>
          </a:endParaRPr>
        </a:p>
      </dgm:t>
    </dgm:pt>
    <dgm:pt modelId="{DACDC26F-DB20-448E-B136-E22B1F5CDC6E}" type="parTrans" cxnId="{646144CF-9A5F-44D5-9666-BFFF42D28DD0}">
      <dgm:prSet/>
      <dgm:spPr/>
      <dgm:t>
        <a:bodyPr/>
        <a:lstStyle/>
        <a:p>
          <a:endParaRPr lang="en-US"/>
        </a:p>
      </dgm:t>
    </dgm:pt>
    <dgm:pt modelId="{DABB63C3-3217-4482-9578-37339A450461}" type="sibTrans" cxnId="{646144CF-9A5F-44D5-9666-BFFF42D28DD0}">
      <dgm:prSet/>
      <dgm:spPr/>
      <dgm:t>
        <a:bodyPr/>
        <a:lstStyle/>
        <a:p>
          <a:endParaRPr lang="en-US"/>
        </a:p>
      </dgm:t>
    </dgm:pt>
    <dgm:pt modelId="{3AB68CE7-5095-4D39-AE1E-C3B7988A306C}">
      <dgm:prSet custT="1"/>
      <dgm:spPr/>
      <dgm:t>
        <a:bodyPr/>
        <a:lstStyle/>
        <a:p>
          <a:pPr rtl="0"/>
          <a:r>
            <a:rPr lang="th-TH" sz="2800" b="1" dirty="0">
              <a:latin typeface="TH SarabunPSK" pitchFamily="34" charset="-34"/>
              <a:cs typeface="TH SarabunPSK" pitchFamily="34" charset="-34"/>
            </a:rPr>
            <a:t>+ คำนวณซ้ำ</a:t>
          </a:r>
          <a:endParaRPr lang="en-US" sz="2800" b="1" dirty="0">
            <a:latin typeface="TH SarabunPSK" pitchFamily="34" charset="-34"/>
            <a:cs typeface="TH SarabunPSK" pitchFamily="34" charset="-34"/>
          </a:endParaRPr>
        </a:p>
      </dgm:t>
    </dgm:pt>
    <dgm:pt modelId="{39870595-6F81-429B-8DB1-4400C8B59D68}" type="parTrans" cxnId="{8AE72988-F3BE-428C-8A23-E9996BA29152}">
      <dgm:prSet/>
      <dgm:spPr/>
      <dgm:t>
        <a:bodyPr/>
        <a:lstStyle/>
        <a:p>
          <a:endParaRPr lang="en-US"/>
        </a:p>
      </dgm:t>
    </dgm:pt>
    <dgm:pt modelId="{99C20ADB-F85B-4BC7-A0D7-523A27E69796}" type="sibTrans" cxnId="{8AE72988-F3BE-428C-8A23-E9996BA29152}">
      <dgm:prSet/>
      <dgm:spPr/>
      <dgm:t>
        <a:bodyPr/>
        <a:lstStyle/>
        <a:p>
          <a:endParaRPr lang="en-US"/>
        </a:p>
      </dgm:t>
    </dgm:pt>
    <dgm:pt modelId="{5BE89A44-4C8E-42E7-8751-A570899F44FE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th-TH" sz="2800" b="1" dirty="0">
              <a:latin typeface="TH SarabunPSK" pitchFamily="34" charset="-34"/>
              <a:cs typeface="TH SarabunPSK" pitchFamily="34" charset="-34"/>
            </a:rPr>
            <a:t>+ ตรวจสมุดบัญชี</a:t>
          </a:r>
        </a:p>
        <a:p>
          <a:pPr rtl="0">
            <a:spcAft>
              <a:spcPts val="0"/>
            </a:spcAft>
          </a:pPr>
          <a:r>
            <a:rPr lang="th-TH" sz="2800" b="1" dirty="0">
              <a:latin typeface="TH SarabunPSK" pitchFamily="34" charset="-34"/>
              <a:cs typeface="TH SarabunPSK" pitchFamily="34" charset="-34"/>
            </a:rPr>
            <a:t>และเอกสารประกอบ</a:t>
          </a:r>
          <a:endParaRPr lang="en-US" sz="2800" b="1" dirty="0">
            <a:latin typeface="TH SarabunPSK" pitchFamily="34" charset="-34"/>
            <a:cs typeface="TH SarabunPSK" pitchFamily="34" charset="-34"/>
          </a:endParaRPr>
        </a:p>
      </dgm:t>
    </dgm:pt>
    <dgm:pt modelId="{D1102E8F-C313-47B8-BAF8-C99526BB81E4}" type="parTrans" cxnId="{BF5B91D8-AD2A-492E-B8E8-3A372935E3C1}">
      <dgm:prSet/>
      <dgm:spPr/>
      <dgm:t>
        <a:bodyPr/>
        <a:lstStyle/>
        <a:p>
          <a:endParaRPr lang="en-US"/>
        </a:p>
      </dgm:t>
    </dgm:pt>
    <dgm:pt modelId="{B421D900-7061-4D00-9131-FFAF80D5C7D4}" type="sibTrans" cxnId="{BF5B91D8-AD2A-492E-B8E8-3A372935E3C1}">
      <dgm:prSet/>
      <dgm:spPr/>
      <dgm:t>
        <a:bodyPr/>
        <a:lstStyle/>
        <a:p>
          <a:endParaRPr lang="en-US"/>
        </a:p>
      </dgm:t>
    </dgm:pt>
    <dgm:pt modelId="{EFC11A26-C93C-4AE2-B728-B153E509EDD1}">
      <dgm:prSet custT="1"/>
      <dgm:spPr/>
      <dgm:t>
        <a:bodyPr/>
        <a:lstStyle/>
        <a:p>
          <a:pPr rtl="0"/>
          <a:r>
            <a:rPr lang="th-TH" sz="2800" b="1" dirty="0">
              <a:latin typeface="TH SarabunPSK" pitchFamily="34" charset="-34"/>
              <a:cs typeface="TH SarabunPSK" pitchFamily="34" charset="-34"/>
            </a:rPr>
            <a:t>+ วิเคราะห์เปรียบเทียบ                   </a:t>
          </a:r>
          <a:endParaRPr lang="en-US" sz="2800" b="1" dirty="0">
            <a:latin typeface="TH SarabunPSK" pitchFamily="34" charset="-34"/>
            <a:cs typeface="TH SarabunPSK" pitchFamily="34" charset="-34"/>
          </a:endParaRPr>
        </a:p>
      </dgm:t>
    </dgm:pt>
    <dgm:pt modelId="{E4BB55F1-7A55-4638-B2EE-E303B46A95F9}" type="parTrans" cxnId="{3C025A41-1731-463C-AB5C-C1D598478773}">
      <dgm:prSet/>
      <dgm:spPr/>
      <dgm:t>
        <a:bodyPr/>
        <a:lstStyle/>
        <a:p>
          <a:endParaRPr lang="en-US"/>
        </a:p>
      </dgm:t>
    </dgm:pt>
    <dgm:pt modelId="{BD71678E-2786-4F09-B36D-079520FAE83D}" type="sibTrans" cxnId="{3C025A41-1731-463C-AB5C-C1D598478773}">
      <dgm:prSet/>
      <dgm:spPr/>
      <dgm:t>
        <a:bodyPr/>
        <a:lstStyle/>
        <a:p>
          <a:endParaRPr lang="en-US"/>
        </a:p>
      </dgm:t>
    </dgm:pt>
    <dgm:pt modelId="{FFE03E81-E272-421E-807B-37AC36F74975}" type="pres">
      <dgm:prSet presAssocID="{DC632A71-01C1-4091-825A-E24826D8AB4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h-TH"/>
        </a:p>
      </dgm:t>
    </dgm:pt>
    <dgm:pt modelId="{7D089FEC-E3B8-49F2-8D50-55FED8E3F99B}" type="pres">
      <dgm:prSet presAssocID="{DC632A71-01C1-4091-825A-E24826D8AB47}" presName="pyramid" presStyleLbl="node1" presStyleIdx="0" presStyleCnt="1" custScaleX="109799" custScaleY="81378" custLinFactNeighborX="-12446" custLinFactNeighborY="2943"/>
      <dgm:spPr>
        <a:solidFill>
          <a:schemeClr val="bg1"/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th-TH"/>
        </a:p>
      </dgm:t>
    </dgm:pt>
    <dgm:pt modelId="{C36A0D67-C0DE-4811-89EA-A4CD0B641DE0}" type="pres">
      <dgm:prSet presAssocID="{DC632A71-01C1-4091-825A-E24826D8AB47}" presName="theList" presStyleCnt="0"/>
      <dgm:spPr/>
    </dgm:pt>
    <dgm:pt modelId="{5E8E9EF0-7B59-462A-9B75-CD0771CD41C0}" type="pres">
      <dgm:prSet presAssocID="{BD1D27E6-C907-4B8A-982E-BAAE80CBD707}" presName="aNode" presStyleLbl="fgAcc1" presStyleIdx="0" presStyleCnt="8" custScaleX="110334" custLinFactY="59082" custLinFactNeighborX="15835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5C8C0EA-7C41-4B8E-BD57-8E82DEE60034}" type="pres">
      <dgm:prSet presAssocID="{BD1D27E6-C907-4B8A-982E-BAAE80CBD707}" presName="aSpace" presStyleCnt="0"/>
      <dgm:spPr/>
    </dgm:pt>
    <dgm:pt modelId="{D64D945C-C49D-4B4E-80C3-F7E4513E3318}" type="pres">
      <dgm:prSet presAssocID="{FED938E5-E46D-4486-B768-D08B5FDCB257}" presName="aNode" presStyleLbl="fgAcc1" presStyleIdx="1" presStyleCnt="8" custScaleX="110385" custLinFactY="62988" custLinFactNeighborX="15835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52E267A-17DD-49F4-86D1-AAC643FCC5C1}" type="pres">
      <dgm:prSet presAssocID="{FED938E5-E46D-4486-B768-D08B5FDCB257}" presName="aSpace" presStyleCnt="0"/>
      <dgm:spPr/>
    </dgm:pt>
    <dgm:pt modelId="{97AD464A-5B59-4DF4-922B-A2B014F01623}" type="pres">
      <dgm:prSet presAssocID="{C64CDEFE-7E92-49D6-9293-FB6BC72A9565}" presName="aNode" presStyleLbl="fgAcc1" presStyleIdx="2" presStyleCnt="8" custScaleX="110385" custLinFactY="67080" custLinFactNeighborX="15835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0F275F-08F6-4390-B8EF-A4DE81F17ED9}" type="pres">
      <dgm:prSet presAssocID="{C64CDEFE-7E92-49D6-9293-FB6BC72A9565}" presName="aSpace" presStyleCnt="0"/>
      <dgm:spPr/>
    </dgm:pt>
    <dgm:pt modelId="{E5D4054C-B6AD-430C-9AE1-6ECC4240F452}" type="pres">
      <dgm:prSet presAssocID="{1B9B7407-9A05-4C36-A188-B3510CDAEA73}" presName="aNode" presStyleLbl="fgAcc1" presStyleIdx="3" presStyleCnt="8" custScaleX="110385" custLinFactY="67792" custLinFactNeighborX="15835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202492D-2EE4-47DF-A5BC-0B22CA8BA67E}" type="pres">
      <dgm:prSet presAssocID="{1B9B7407-9A05-4C36-A188-B3510CDAEA73}" presName="aSpace" presStyleCnt="0"/>
      <dgm:spPr/>
    </dgm:pt>
    <dgm:pt modelId="{B3E76444-3945-46D9-98AD-08202F37D1CE}" type="pres">
      <dgm:prSet presAssocID="{B7A87194-559C-42B4-B9BF-4296B6CAD43B}" presName="aNode" presStyleLbl="fgAcc1" presStyleIdx="4" presStyleCnt="8" custScaleX="111475" custLinFactY="69037" custLinFactNeighborX="16380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7523B8C-D83B-422A-8E47-5E09FD013481}" type="pres">
      <dgm:prSet presAssocID="{B7A87194-559C-42B4-B9BF-4296B6CAD43B}" presName="aSpace" presStyleCnt="0"/>
      <dgm:spPr/>
    </dgm:pt>
    <dgm:pt modelId="{590DC6BC-2B73-46E5-9A4D-FE420181B0EA}" type="pres">
      <dgm:prSet presAssocID="{3AB68CE7-5095-4D39-AE1E-C3B7988A306C}" presName="aNode" presStyleLbl="fgAcc1" presStyleIdx="5" presStyleCnt="8" custScaleX="110385" custLinFactY="74383" custLinFactNeighborX="15835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5EB1142-E331-4E8D-A2A5-13473229CCFB}" type="pres">
      <dgm:prSet presAssocID="{3AB68CE7-5095-4D39-AE1E-C3B7988A306C}" presName="aSpace" presStyleCnt="0"/>
      <dgm:spPr/>
    </dgm:pt>
    <dgm:pt modelId="{B7BFC90C-4887-472F-87A1-C8A180EA3AED}" type="pres">
      <dgm:prSet presAssocID="{5BE89A44-4C8E-42E7-8751-A570899F44FE}" presName="aNode" presStyleLbl="fgAcc1" presStyleIdx="6" presStyleCnt="8" custScaleX="110385" custScaleY="201538" custLinFactY="75601" custLinFactNeighborX="15835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3F0306-DE0E-46E1-9771-0CAADAC1D8A3}" type="pres">
      <dgm:prSet presAssocID="{5BE89A44-4C8E-42E7-8751-A570899F44FE}" presName="aSpace" presStyleCnt="0"/>
      <dgm:spPr/>
    </dgm:pt>
    <dgm:pt modelId="{AFE7A4B8-8243-49BB-8116-3DFDEBCF9F15}" type="pres">
      <dgm:prSet presAssocID="{EFC11A26-C93C-4AE2-B728-B153E509EDD1}" presName="aNode" presStyleLbl="fgAcc1" presStyleIdx="7" presStyleCnt="8" custScaleX="113189" custLinFactY="75679" custLinFactNeighborX="17237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9440E2-0196-4392-B9AD-18B0BD41E381}" type="pres">
      <dgm:prSet presAssocID="{EFC11A26-C93C-4AE2-B728-B153E509EDD1}" presName="aSpace" presStyleCnt="0"/>
      <dgm:spPr/>
    </dgm:pt>
  </dgm:ptLst>
  <dgm:cxnLst>
    <dgm:cxn modelId="{4431B6F1-002A-49A6-BABE-9243BB743699}" type="presOf" srcId="{EFC11A26-C93C-4AE2-B728-B153E509EDD1}" destId="{AFE7A4B8-8243-49BB-8116-3DFDEBCF9F15}" srcOrd="0" destOrd="0" presId="urn:microsoft.com/office/officeart/2005/8/layout/pyramid2"/>
    <dgm:cxn modelId="{646144CF-9A5F-44D5-9666-BFFF42D28DD0}" srcId="{DC632A71-01C1-4091-825A-E24826D8AB47}" destId="{B7A87194-559C-42B4-B9BF-4296B6CAD43B}" srcOrd="4" destOrd="0" parTransId="{DACDC26F-DB20-448E-B136-E22B1F5CDC6E}" sibTransId="{DABB63C3-3217-4482-9578-37339A450461}"/>
    <dgm:cxn modelId="{8AE72988-F3BE-428C-8A23-E9996BA29152}" srcId="{DC632A71-01C1-4091-825A-E24826D8AB47}" destId="{3AB68CE7-5095-4D39-AE1E-C3B7988A306C}" srcOrd="5" destOrd="0" parTransId="{39870595-6F81-429B-8DB1-4400C8B59D68}" sibTransId="{99C20ADB-F85B-4BC7-A0D7-523A27E69796}"/>
    <dgm:cxn modelId="{BF5B91D8-AD2A-492E-B8E8-3A372935E3C1}" srcId="{DC632A71-01C1-4091-825A-E24826D8AB47}" destId="{5BE89A44-4C8E-42E7-8751-A570899F44FE}" srcOrd="6" destOrd="0" parTransId="{D1102E8F-C313-47B8-BAF8-C99526BB81E4}" sibTransId="{B421D900-7061-4D00-9131-FFAF80D5C7D4}"/>
    <dgm:cxn modelId="{00382EE2-2F9C-42E3-AB61-593B1BA084C5}" type="presOf" srcId="{1B9B7407-9A05-4C36-A188-B3510CDAEA73}" destId="{E5D4054C-B6AD-430C-9AE1-6ECC4240F452}" srcOrd="0" destOrd="0" presId="urn:microsoft.com/office/officeart/2005/8/layout/pyramid2"/>
    <dgm:cxn modelId="{C20A4C2C-AE75-403A-AB30-AB0D719C93C8}" type="presOf" srcId="{3AB68CE7-5095-4D39-AE1E-C3B7988A306C}" destId="{590DC6BC-2B73-46E5-9A4D-FE420181B0EA}" srcOrd="0" destOrd="0" presId="urn:microsoft.com/office/officeart/2005/8/layout/pyramid2"/>
    <dgm:cxn modelId="{3C025A41-1731-463C-AB5C-C1D598478773}" srcId="{DC632A71-01C1-4091-825A-E24826D8AB47}" destId="{EFC11A26-C93C-4AE2-B728-B153E509EDD1}" srcOrd="7" destOrd="0" parTransId="{E4BB55F1-7A55-4638-B2EE-E303B46A95F9}" sibTransId="{BD71678E-2786-4F09-B36D-079520FAE83D}"/>
    <dgm:cxn modelId="{76A39FCA-F2D2-46F1-8F08-6D0686B5A77A}" type="presOf" srcId="{B7A87194-559C-42B4-B9BF-4296B6CAD43B}" destId="{B3E76444-3945-46D9-98AD-08202F37D1CE}" srcOrd="0" destOrd="0" presId="urn:microsoft.com/office/officeart/2005/8/layout/pyramid2"/>
    <dgm:cxn modelId="{574BA6C0-EBBE-48CE-BF25-D33B3A6957D1}" type="presOf" srcId="{C64CDEFE-7E92-49D6-9293-FB6BC72A9565}" destId="{97AD464A-5B59-4DF4-922B-A2B014F01623}" srcOrd="0" destOrd="0" presId="urn:microsoft.com/office/officeart/2005/8/layout/pyramid2"/>
    <dgm:cxn modelId="{38610B15-25A8-4E27-AD19-7E17AC4D8E71}" srcId="{DC632A71-01C1-4091-825A-E24826D8AB47}" destId="{BD1D27E6-C907-4B8A-982E-BAAE80CBD707}" srcOrd="0" destOrd="0" parTransId="{452D057B-EB44-49D6-BAE2-323CBDEF51C3}" sibTransId="{63493DE3-6A29-4737-AF4C-7BB9BCE713AC}"/>
    <dgm:cxn modelId="{EC155066-983C-4D88-AEF5-D4881090650C}" type="presOf" srcId="{DC632A71-01C1-4091-825A-E24826D8AB47}" destId="{FFE03E81-E272-421E-807B-37AC36F74975}" srcOrd="0" destOrd="0" presId="urn:microsoft.com/office/officeart/2005/8/layout/pyramid2"/>
    <dgm:cxn modelId="{F705EFE5-493D-4FEC-82A0-7803A9BBD906}" type="presOf" srcId="{BD1D27E6-C907-4B8A-982E-BAAE80CBD707}" destId="{5E8E9EF0-7B59-462A-9B75-CD0771CD41C0}" srcOrd="0" destOrd="0" presId="urn:microsoft.com/office/officeart/2005/8/layout/pyramid2"/>
    <dgm:cxn modelId="{8C8308DB-89E2-4D53-8E01-2FFB0CA90AA9}" srcId="{DC632A71-01C1-4091-825A-E24826D8AB47}" destId="{FED938E5-E46D-4486-B768-D08B5FDCB257}" srcOrd="1" destOrd="0" parTransId="{346F7936-46B5-4407-A6CF-126865BBE70C}" sibTransId="{A40B80EB-498A-4BA5-9F6F-2DE8B0D4B888}"/>
    <dgm:cxn modelId="{6577EE74-8CAD-45D4-A5B4-39A2AEA60F01}" srcId="{DC632A71-01C1-4091-825A-E24826D8AB47}" destId="{C64CDEFE-7E92-49D6-9293-FB6BC72A9565}" srcOrd="2" destOrd="0" parTransId="{D765950F-A024-4531-BBCA-6E2CC30B92E6}" sibTransId="{8C483F7D-9872-4E4C-B64A-16557A1275F0}"/>
    <dgm:cxn modelId="{F61C7C7B-0E1B-4577-A3E2-3FE4A2FE66B7}" srcId="{DC632A71-01C1-4091-825A-E24826D8AB47}" destId="{1B9B7407-9A05-4C36-A188-B3510CDAEA73}" srcOrd="3" destOrd="0" parTransId="{FEE25F61-1665-4894-8532-F5BE71161C84}" sibTransId="{5E3FDD5D-974F-4299-A91B-393BF4AC885C}"/>
    <dgm:cxn modelId="{8E08D81D-AB2A-4C43-A406-FE43497F0694}" type="presOf" srcId="{5BE89A44-4C8E-42E7-8751-A570899F44FE}" destId="{B7BFC90C-4887-472F-87A1-C8A180EA3AED}" srcOrd="0" destOrd="0" presId="urn:microsoft.com/office/officeart/2005/8/layout/pyramid2"/>
    <dgm:cxn modelId="{A06F0FB1-E185-4FFB-A820-835CCE73DAA4}" type="presOf" srcId="{FED938E5-E46D-4486-B768-D08B5FDCB257}" destId="{D64D945C-C49D-4B4E-80C3-F7E4513E3318}" srcOrd="0" destOrd="0" presId="urn:microsoft.com/office/officeart/2005/8/layout/pyramid2"/>
    <dgm:cxn modelId="{E9DBCED9-896F-4665-AC9E-BA8A4772766C}" type="presParOf" srcId="{FFE03E81-E272-421E-807B-37AC36F74975}" destId="{7D089FEC-E3B8-49F2-8D50-55FED8E3F99B}" srcOrd="0" destOrd="0" presId="urn:microsoft.com/office/officeart/2005/8/layout/pyramid2"/>
    <dgm:cxn modelId="{173B3813-C882-4F10-B1A3-5376EC1D88A9}" type="presParOf" srcId="{FFE03E81-E272-421E-807B-37AC36F74975}" destId="{C36A0D67-C0DE-4811-89EA-A4CD0B641DE0}" srcOrd="1" destOrd="0" presId="urn:microsoft.com/office/officeart/2005/8/layout/pyramid2"/>
    <dgm:cxn modelId="{A6411E06-3451-4874-926B-46E103E1A35B}" type="presParOf" srcId="{C36A0D67-C0DE-4811-89EA-A4CD0B641DE0}" destId="{5E8E9EF0-7B59-462A-9B75-CD0771CD41C0}" srcOrd="0" destOrd="0" presId="urn:microsoft.com/office/officeart/2005/8/layout/pyramid2"/>
    <dgm:cxn modelId="{78B76E18-E06C-4315-AB5E-3C6955FB646E}" type="presParOf" srcId="{C36A0D67-C0DE-4811-89EA-A4CD0B641DE0}" destId="{25C8C0EA-7C41-4B8E-BD57-8E82DEE60034}" srcOrd="1" destOrd="0" presId="urn:microsoft.com/office/officeart/2005/8/layout/pyramid2"/>
    <dgm:cxn modelId="{FE6070AA-E2F3-4848-AC31-810844C8AE5B}" type="presParOf" srcId="{C36A0D67-C0DE-4811-89EA-A4CD0B641DE0}" destId="{D64D945C-C49D-4B4E-80C3-F7E4513E3318}" srcOrd="2" destOrd="0" presId="urn:microsoft.com/office/officeart/2005/8/layout/pyramid2"/>
    <dgm:cxn modelId="{8D6D3710-114B-41D0-97CD-FF19DE0F23BF}" type="presParOf" srcId="{C36A0D67-C0DE-4811-89EA-A4CD0B641DE0}" destId="{852E267A-17DD-49F4-86D1-AAC643FCC5C1}" srcOrd="3" destOrd="0" presId="urn:microsoft.com/office/officeart/2005/8/layout/pyramid2"/>
    <dgm:cxn modelId="{B9FCB098-3080-4478-A9E0-1CD1D6D61D49}" type="presParOf" srcId="{C36A0D67-C0DE-4811-89EA-A4CD0B641DE0}" destId="{97AD464A-5B59-4DF4-922B-A2B014F01623}" srcOrd="4" destOrd="0" presId="urn:microsoft.com/office/officeart/2005/8/layout/pyramid2"/>
    <dgm:cxn modelId="{48D025D1-F4B6-4E52-8559-6D337E534790}" type="presParOf" srcId="{C36A0D67-C0DE-4811-89EA-A4CD0B641DE0}" destId="{CB0F275F-08F6-4390-B8EF-A4DE81F17ED9}" srcOrd="5" destOrd="0" presId="urn:microsoft.com/office/officeart/2005/8/layout/pyramid2"/>
    <dgm:cxn modelId="{61F546B6-6B7C-4AC8-B733-F234AB17B5C8}" type="presParOf" srcId="{C36A0D67-C0DE-4811-89EA-A4CD0B641DE0}" destId="{E5D4054C-B6AD-430C-9AE1-6ECC4240F452}" srcOrd="6" destOrd="0" presId="urn:microsoft.com/office/officeart/2005/8/layout/pyramid2"/>
    <dgm:cxn modelId="{A92E1582-F2F7-4DCF-98DF-38335092E887}" type="presParOf" srcId="{C36A0D67-C0DE-4811-89EA-A4CD0B641DE0}" destId="{A202492D-2EE4-47DF-A5BC-0B22CA8BA67E}" srcOrd="7" destOrd="0" presId="urn:microsoft.com/office/officeart/2005/8/layout/pyramid2"/>
    <dgm:cxn modelId="{7FAB503E-19FE-46F9-A231-18DB58CEE063}" type="presParOf" srcId="{C36A0D67-C0DE-4811-89EA-A4CD0B641DE0}" destId="{B3E76444-3945-46D9-98AD-08202F37D1CE}" srcOrd="8" destOrd="0" presId="urn:microsoft.com/office/officeart/2005/8/layout/pyramid2"/>
    <dgm:cxn modelId="{A82AF609-0A59-4A44-8CB8-55A8DE15E028}" type="presParOf" srcId="{C36A0D67-C0DE-4811-89EA-A4CD0B641DE0}" destId="{57523B8C-D83B-422A-8E47-5E09FD013481}" srcOrd="9" destOrd="0" presId="urn:microsoft.com/office/officeart/2005/8/layout/pyramid2"/>
    <dgm:cxn modelId="{CD0F4357-3301-43EF-9C0F-062B3A292806}" type="presParOf" srcId="{C36A0D67-C0DE-4811-89EA-A4CD0B641DE0}" destId="{590DC6BC-2B73-46E5-9A4D-FE420181B0EA}" srcOrd="10" destOrd="0" presId="urn:microsoft.com/office/officeart/2005/8/layout/pyramid2"/>
    <dgm:cxn modelId="{39707B23-12CD-44B7-81D2-8AF50CE1AB05}" type="presParOf" srcId="{C36A0D67-C0DE-4811-89EA-A4CD0B641DE0}" destId="{85EB1142-E331-4E8D-A2A5-13473229CCFB}" srcOrd="11" destOrd="0" presId="urn:microsoft.com/office/officeart/2005/8/layout/pyramid2"/>
    <dgm:cxn modelId="{BFC0185C-DC8C-4557-88D9-232535084981}" type="presParOf" srcId="{C36A0D67-C0DE-4811-89EA-A4CD0B641DE0}" destId="{B7BFC90C-4887-472F-87A1-C8A180EA3AED}" srcOrd="12" destOrd="0" presId="urn:microsoft.com/office/officeart/2005/8/layout/pyramid2"/>
    <dgm:cxn modelId="{EA3BB69C-EDC5-4C19-9D6D-E56905FF1612}" type="presParOf" srcId="{C36A0D67-C0DE-4811-89EA-A4CD0B641DE0}" destId="{993F0306-DE0E-46E1-9771-0CAADAC1D8A3}" srcOrd="13" destOrd="0" presId="urn:microsoft.com/office/officeart/2005/8/layout/pyramid2"/>
    <dgm:cxn modelId="{13C1A7A6-1FC7-4617-A812-E58EDB368ED7}" type="presParOf" srcId="{C36A0D67-C0DE-4811-89EA-A4CD0B641DE0}" destId="{AFE7A4B8-8243-49BB-8116-3DFDEBCF9F15}" srcOrd="14" destOrd="0" presId="urn:microsoft.com/office/officeart/2005/8/layout/pyramid2"/>
    <dgm:cxn modelId="{340C794E-E971-4236-92FF-96E955728E9D}" type="presParOf" srcId="{C36A0D67-C0DE-4811-89EA-A4CD0B641DE0}" destId="{CB9440E2-0196-4392-B9AD-18B0BD41E381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5D4BB-7D12-42AA-9F97-D9E7C9EA291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9ECA7C-52FE-4FE6-AA27-2AD626473775}">
      <dgm:prSet phldrT="[Text]" custT="1"/>
      <dgm:spPr>
        <a:solidFill>
          <a:schemeClr val="bg1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/>
          <a:r>
            <a:rPr lang="th-TH" sz="26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rPr>
            <a:t>การตรวจสอบ</a:t>
          </a:r>
        </a:p>
        <a:p>
          <a:pPr algn="l"/>
          <a:r>
            <a:rPr lang="th-TH" sz="26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rPr>
            <a:t>ที่สำคัญเพิ่มเติม</a:t>
          </a:r>
          <a:endParaRPr lang="en-US" sz="2600" b="1" dirty="0">
            <a:solidFill>
              <a:schemeClr val="tx1">
                <a:lumMod val="95000"/>
                <a:lumOff val="5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E711C481-A35B-4647-9382-C431A3C7B1C1}" type="sibTrans" cxnId="{67393AD4-A746-4D96-B740-94524124D6CC}">
      <dgm:prSet/>
      <dgm:spPr/>
      <dgm:t>
        <a:bodyPr/>
        <a:lstStyle/>
        <a:p>
          <a:endParaRPr lang="en-US" sz="2800">
            <a:latin typeface="TH SarabunPSK" pitchFamily="34" charset="-34"/>
            <a:cs typeface="TH SarabunPSK" pitchFamily="34" charset="-34"/>
          </a:endParaRPr>
        </a:p>
      </dgm:t>
    </dgm:pt>
    <dgm:pt modelId="{4794E0C7-E973-4C58-9420-791A5FDE2852}" type="parTrans" cxnId="{67393AD4-A746-4D96-B740-94524124D6CC}">
      <dgm:prSet/>
      <dgm:spPr/>
      <dgm:t>
        <a:bodyPr/>
        <a:lstStyle/>
        <a:p>
          <a:endParaRPr lang="en-US" sz="2800">
            <a:latin typeface="TH SarabunPSK" pitchFamily="34" charset="-34"/>
            <a:cs typeface="TH SarabunPSK" pitchFamily="34" charset="-34"/>
          </a:endParaRPr>
        </a:p>
      </dgm:t>
    </dgm:pt>
    <dgm:pt modelId="{3530D7A0-3585-404B-BDDC-57B8EAA61771}">
      <dgm:prSet phldrT="[Text]" custT="1"/>
      <dgm:spPr>
        <a:solidFill>
          <a:schemeClr val="bg1">
            <a:alpha val="89804"/>
          </a:schemeClr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400" dirty="0">
            <a:latin typeface="TH SarabunPSK" pitchFamily="34" charset="-34"/>
            <a:cs typeface="TH SarabunPSK" pitchFamily="34" charset="-34"/>
          </a:endParaRPr>
        </a:p>
      </dgm:t>
    </dgm:pt>
    <dgm:pt modelId="{E3A5C5E9-D47C-41C8-A0F6-64642A944B61}" type="sibTrans" cxnId="{B9B809A9-7C48-4EEE-ABF3-4891E8531A0F}">
      <dgm:prSet/>
      <dgm:spPr/>
      <dgm:t>
        <a:bodyPr/>
        <a:lstStyle/>
        <a:p>
          <a:endParaRPr lang="en-US" sz="2800">
            <a:latin typeface="TH SarabunPSK" pitchFamily="34" charset="-34"/>
            <a:cs typeface="TH SarabunPSK" pitchFamily="34" charset="-34"/>
          </a:endParaRPr>
        </a:p>
      </dgm:t>
    </dgm:pt>
    <dgm:pt modelId="{06387544-39C8-4F70-9F40-CE85582A71B3}" type="parTrans" cxnId="{B9B809A9-7C48-4EEE-ABF3-4891E8531A0F}">
      <dgm:prSet/>
      <dgm:spPr/>
      <dgm:t>
        <a:bodyPr/>
        <a:lstStyle/>
        <a:p>
          <a:endParaRPr lang="en-US" sz="2800">
            <a:latin typeface="TH SarabunPSK" pitchFamily="34" charset="-34"/>
            <a:cs typeface="TH SarabunPSK" pitchFamily="34" charset="-34"/>
          </a:endParaRPr>
        </a:p>
      </dgm:t>
    </dgm:pt>
    <dgm:pt modelId="{E307CE04-C543-4B19-A831-72906AEC26DD}" type="pres">
      <dgm:prSet presAssocID="{4575D4BB-7D12-42AA-9F97-D9E7C9EA29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1D3B9A5-09A7-4F4C-9C9C-42EF45403016}" type="pres">
      <dgm:prSet presAssocID="{5B9ECA7C-52FE-4FE6-AA27-2AD626473775}" presName="linNode" presStyleCnt="0"/>
      <dgm:spPr/>
    </dgm:pt>
    <dgm:pt modelId="{CDB0FED4-A897-49AC-8FC5-872885C032BC}" type="pres">
      <dgm:prSet presAssocID="{5B9ECA7C-52FE-4FE6-AA27-2AD626473775}" presName="parentText" presStyleLbl="node1" presStyleIdx="0" presStyleCnt="1" custScaleX="60101" custScaleY="72638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5DA69FD-77E9-4D58-B2CB-8DB75325AC21}" type="pres">
      <dgm:prSet presAssocID="{5B9ECA7C-52FE-4FE6-AA27-2AD626473775}" presName="descendantText" presStyleLbl="alignAccFollowNode1" presStyleIdx="0" presStyleCnt="1" custScaleX="124334" custScaleY="125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9B809A9-7C48-4EEE-ABF3-4891E8531A0F}" srcId="{5B9ECA7C-52FE-4FE6-AA27-2AD626473775}" destId="{3530D7A0-3585-404B-BDDC-57B8EAA61771}" srcOrd="0" destOrd="0" parTransId="{06387544-39C8-4F70-9F40-CE85582A71B3}" sibTransId="{E3A5C5E9-D47C-41C8-A0F6-64642A944B61}"/>
    <dgm:cxn modelId="{B3BA55AF-A5A7-4E70-959C-5E2C4D2A3628}" type="presOf" srcId="{3530D7A0-3585-404B-BDDC-57B8EAA61771}" destId="{55DA69FD-77E9-4D58-B2CB-8DB75325AC21}" srcOrd="0" destOrd="0" presId="urn:microsoft.com/office/officeart/2005/8/layout/vList5"/>
    <dgm:cxn modelId="{67393AD4-A746-4D96-B740-94524124D6CC}" srcId="{4575D4BB-7D12-42AA-9F97-D9E7C9EA2917}" destId="{5B9ECA7C-52FE-4FE6-AA27-2AD626473775}" srcOrd="0" destOrd="0" parTransId="{4794E0C7-E973-4C58-9420-791A5FDE2852}" sibTransId="{E711C481-A35B-4647-9382-C431A3C7B1C1}"/>
    <dgm:cxn modelId="{8BA15707-576C-46A9-A30D-C12CCDAEBB7D}" type="presOf" srcId="{4575D4BB-7D12-42AA-9F97-D9E7C9EA2917}" destId="{E307CE04-C543-4B19-A831-72906AEC26DD}" srcOrd="0" destOrd="0" presId="urn:microsoft.com/office/officeart/2005/8/layout/vList5"/>
    <dgm:cxn modelId="{AF4C9F5C-C4B9-4413-B99B-0FC00065FCB3}" type="presOf" srcId="{5B9ECA7C-52FE-4FE6-AA27-2AD626473775}" destId="{CDB0FED4-A897-49AC-8FC5-872885C032BC}" srcOrd="0" destOrd="0" presId="urn:microsoft.com/office/officeart/2005/8/layout/vList5"/>
    <dgm:cxn modelId="{8059E4D7-711F-4583-8ACA-3B49DBFCA167}" type="presParOf" srcId="{E307CE04-C543-4B19-A831-72906AEC26DD}" destId="{A1D3B9A5-09A7-4F4C-9C9C-42EF45403016}" srcOrd="0" destOrd="0" presId="urn:microsoft.com/office/officeart/2005/8/layout/vList5"/>
    <dgm:cxn modelId="{E75E7B4D-8610-4B33-A528-E415462441A4}" type="presParOf" srcId="{A1D3B9A5-09A7-4F4C-9C9C-42EF45403016}" destId="{CDB0FED4-A897-49AC-8FC5-872885C032BC}" srcOrd="0" destOrd="0" presId="urn:microsoft.com/office/officeart/2005/8/layout/vList5"/>
    <dgm:cxn modelId="{93708616-812D-4AA4-A435-EE12036266B9}" type="presParOf" srcId="{A1D3B9A5-09A7-4F4C-9C9C-42EF45403016}" destId="{55DA69FD-77E9-4D58-B2CB-8DB75325AC21}" srcOrd="1" destOrd="0" presId="urn:microsoft.com/office/officeart/2005/8/layout/vList5"/>
  </dgm:cxnLst>
  <dgm:bg>
    <a:solidFill>
      <a:schemeClr val="accent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89FEC-E3B8-49F2-8D50-55FED8E3F99B}">
      <dsp:nvSpPr>
        <dsp:cNvPr id="0" name=""/>
        <dsp:cNvSpPr/>
      </dsp:nvSpPr>
      <dsp:spPr>
        <a:xfrm>
          <a:off x="290447" y="803029"/>
          <a:ext cx="4005866" cy="5332863"/>
        </a:xfrm>
        <a:prstGeom prst="triangle">
          <a:avLst/>
        </a:prstGeom>
        <a:solidFill>
          <a:schemeClr val="bg1"/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E9EF0-7B59-462A-9B75-CD0771CD41C0}">
      <dsp:nvSpPr>
        <dsp:cNvPr id="0" name=""/>
        <dsp:cNvSpPr/>
      </dsp:nvSpPr>
      <dsp:spPr>
        <a:xfrm>
          <a:off x="3000441" y="1032603"/>
          <a:ext cx="2616500" cy="5228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TH SarabunPSK" pitchFamily="34" charset="-34"/>
              <a:cs typeface="TH SarabunPSK" pitchFamily="34" charset="-34"/>
            </a:rPr>
            <a:t>+ สอบถาม</a:t>
          </a:r>
          <a:endParaRPr lang="en-US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025964" y="1058126"/>
        <a:ext cx="2565454" cy="471802"/>
      </dsp:txXfrm>
    </dsp:sp>
    <dsp:sp modelId="{D64D945C-C49D-4B4E-80C3-F7E4513E3318}">
      <dsp:nvSpPr>
        <dsp:cNvPr id="0" name=""/>
        <dsp:cNvSpPr/>
      </dsp:nvSpPr>
      <dsp:spPr>
        <a:xfrm>
          <a:off x="2999836" y="1641230"/>
          <a:ext cx="2617710" cy="5228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TH SarabunPSK" pitchFamily="34" charset="-34"/>
              <a:cs typeface="TH SarabunPSK" pitchFamily="34" charset="-34"/>
            </a:rPr>
            <a:t>+ สังเกตการณ์</a:t>
          </a:r>
          <a:endParaRPr lang="en-US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025359" y="1666753"/>
        <a:ext cx="2566664" cy="471802"/>
      </dsp:txXfrm>
    </dsp:sp>
    <dsp:sp modelId="{97AD464A-5B59-4DF4-922B-A2B014F01623}">
      <dsp:nvSpPr>
        <dsp:cNvPr id="0" name=""/>
        <dsp:cNvSpPr/>
      </dsp:nvSpPr>
      <dsp:spPr>
        <a:xfrm>
          <a:off x="2999836" y="2250829"/>
          <a:ext cx="2617710" cy="5228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TH SarabunPSK" pitchFamily="34" charset="-34"/>
              <a:cs typeface="TH SarabunPSK" pitchFamily="34" charset="-34"/>
            </a:rPr>
            <a:t>+ ปฏิบัติซ้ำ</a:t>
          </a:r>
          <a:endParaRPr lang="en-US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025359" y="2276352"/>
        <a:ext cx="2566664" cy="471802"/>
      </dsp:txXfrm>
    </dsp:sp>
    <dsp:sp modelId="{E5D4054C-B6AD-430C-9AE1-6ECC4240F452}">
      <dsp:nvSpPr>
        <dsp:cNvPr id="0" name=""/>
        <dsp:cNvSpPr/>
      </dsp:nvSpPr>
      <dsp:spPr>
        <a:xfrm>
          <a:off x="2999836" y="2842756"/>
          <a:ext cx="2617710" cy="5228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TH SarabunPSK" pitchFamily="34" charset="-34"/>
              <a:cs typeface="TH SarabunPSK" pitchFamily="34" charset="-34"/>
            </a:rPr>
            <a:t>+ ตรวจนับ</a:t>
          </a:r>
          <a:endParaRPr lang="en-US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025359" y="2868279"/>
        <a:ext cx="2566664" cy="471802"/>
      </dsp:txXfrm>
    </dsp:sp>
    <dsp:sp modelId="{B3E76444-3945-46D9-98AD-08202F37D1CE}">
      <dsp:nvSpPr>
        <dsp:cNvPr id="0" name=""/>
        <dsp:cNvSpPr/>
      </dsp:nvSpPr>
      <dsp:spPr>
        <a:xfrm>
          <a:off x="2999836" y="3437469"/>
          <a:ext cx="2643558" cy="5228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TH SarabunPSK" pitchFamily="34" charset="-34"/>
              <a:cs typeface="TH SarabunPSK" pitchFamily="34" charset="-34"/>
            </a:rPr>
            <a:t>+ ขอคำยืนยัน</a:t>
          </a:r>
          <a:endParaRPr lang="en-US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025359" y="3462992"/>
        <a:ext cx="2592512" cy="471802"/>
      </dsp:txXfrm>
    </dsp:sp>
    <dsp:sp modelId="{590DC6BC-2B73-46E5-9A4D-FE420181B0EA}">
      <dsp:nvSpPr>
        <dsp:cNvPr id="0" name=""/>
        <dsp:cNvSpPr/>
      </dsp:nvSpPr>
      <dsp:spPr>
        <a:xfrm>
          <a:off x="2999836" y="4053625"/>
          <a:ext cx="2617710" cy="5228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TH SarabunPSK" pitchFamily="34" charset="-34"/>
              <a:cs typeface="TH SarabunPSK" pitchFamily="34" charset="-34"/>
            </a:rPr>
            <a:t>+ คำนวณซ้ำ</a:t>
          </a:r>
          <a:endParaRPr lang="en-US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025359" y="4079148"/>
        <a:ext cx="2566664" cy="471802"/>
      </dsp:txXfrm>
    </dsp:sp>
    <dsp:sp modelId="{B7BFC90C-4887-472F-87A1-C8A180EA3AED}">
      <dsp:nvSpPr>
        <dsp:cNvPr id="0" name=""/>
        <dsp:cNvSpPr/>
      </dsp:nvSpPr>
      <dsp:spPr>
        <a:xfrm>
          <a:off x="2999836" y="4648197"/>
          <a:ext cx="2617710" cy="10537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>
              <a:latin typeface="TH SarabunPSK" pitchFamily="34" charset="-34"/>
              <a:cs typeface="TH SarabunPSK" pitchFamily="34" charset="-34"/>
            </a:rPr>
            <a:t>+ ตรวจสมุดบัญชี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>
              <a:latin typeface="TH SarabunPSK" pitchFamily="34" charset="-34"/>
              <a:cs typeface="TH SarabunPSK" pitchFamily="34" charset="-34"/>
            </a:rPr>
            <a:t>และเอกสารประกอบ</a:t>
          </a:r>
          <a:endParaRPr lang="en-US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051275" y="4699636"/>
        <a:ext cx="2514832" cy="950859"/>
      </dsp:txXfrm>
    </dsp:sp>
    <dsp:sp modelId="{AFE7A4B8-8243-49BB-8116-3DFDEBCF9F15}">
      <dsp:nvSpPr>
        <dsp:cNvPr id="0" name=""/>
        <dsp:cNvSpPr/>
      </dsp:nvSpPr>
      <dsp:spPr>
        <a:xfrm>
          <a:off x="2999836" y="5767699"/>
          <a:ext cx="2684205" cy="5228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latin typeface="TH SarabunPSK" pitchFamily="34" charset="-34"/>
              <a:cs typeface="TH SarabunPSK" pitchFamily="34" charset="-34"/>
            </a:rPr>
            <a:t>+ วิเคราะห์เปรียบเทียบ                   </a:t>
          </a:r>
          <a:endParaRPr lang="en-US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025359" y="5793222"/>
        <a:ext cx="2633159" cy="471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A69FD-77E9-4D58-B2CB-8DB75325AC21}">
      <dsp:nvSpPr>
        <dsp:cNvPr id="0" name=""/>
        <dsp:cNvSpPr/>
      </dsp:nvSpPr>
      <dsp:spPr>
        <a:xfrm rot="5400000">
          <a:off x="4502220" y="-2638594"/>
          <a:ext cx="1564837" cy="6842026"/>
        </a:xfrm>
        <a:prstGeom prst="round2SameRect">
          <a:avLst/>
        </a:prstGeom>
        <a:solidFill>
          <a:schemeClr val="bg1">
            <a:alpha val="89804"/>
          </a:schemeClr>
        </a:solidFill>
        <a:ln w="25400" cap="flat" cmpd="sng" algn="ctr">
          <a:solidFill>
            <a:schemeClr val="bg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2400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1863626" y="76389"/>
        <a:ext cx="6765637" cy="1412059"/>
      </dsp:txXfrm>
    </dsp:sp>
    <dsp:sp modelId="{CDB0FED4-A897-49AC-8FC5-872885C032BC}">
      <dsp:nvSpPr>
        <dsp:cNvPr id="0" name=""/>
        <dsp:cNvSpPr/>
      </dsp:nvSpPr>
      <dsp:spPr>
        <a:xfrm>
          <a:off x="3256" y="214085"/>
          <a:ext cx="1860369" cy="113666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rPr>
            <a:t>การตรวจสอบ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rPr>
            <a:t>ที่สำคัญเพิ่มเติม</a:t>
          </a:r>
          <a:endParaRPr lang="en-US" sz="2600" b="1" kern="1200" dirty="0">
            <a:solidFill>
              <a:schemeClr val="tx1">
                <a:lumMod val="95000"/>
                <a:lumOff val="5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8743" y="269572"/>
        <a:ext cx="1749395" cy="1025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>
            <a:extLst>
              <a:ext uri="{FF2B5EF4-FFF2-40B4-BE49-F238E27FC236}">
                <a16:creationId xmlns:a16="http://schemas.microsoft.com/office/drawing/2014/main" xmlns="" id="{F95311DB-6493-4A1C-B6C1-C00F497DE6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860" cy="497835"/>
          </a:xfrm>
          <a:prstGeom prst="rect">
            <a:avLst/>
          </a:prstGeom>
        </p:spPr>
        <p:txBody>
          <a:bodyPr vert="horz" lIns="92322" tIns="46161" rIns="92322" bIns="46161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>
            <a:extLst>
              <a:ext uri="{FF2B5EF4-FFF2-40B4-BE49-F238E27FC236}">
                <a16:creationId xmlns:a16="http://schemas.microsoft.com/office/drawing/2014/main" xmlns="" id="{1CBCDBA8-F58D-4696-BAB8-DB60D4311F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0707" y="0"/>
            <a:ext cx="2952860" cy="497835"/>
          </a:xfrm>
          <a:prstGeom prst="rect">
            <a:avLst/>
          </a:prstGeom>
        </p:spPr>
        <p:txBody>
          <a:bodyPr vert="horz" lIns="92322" tIns="46161" rIns="92322" bIns="46161" rtlCol="0"/>
          <a:lstStyle>
            <a:lvl1pPr algn="r">
              <a:defRPr sz="1200"/>
            </a:lvl1pPr>
          </a:lstStyle>
          <a:p>
            <a:pPr>
              <a:defRPr/>
            </a:pPr>
            <a:fld id="{161A9C53-22A8-4372-A6BD-D1AE7CC0EB49}" type="datetimeFigureOut">
              <a:rPr lang="th-TH"/>
              <a:pPr>
                <a:defRPr/>
              </a:pPr>
              <a:t>22/12/62</a:t>
            </a:fld>
            <a:endParaRPr lang="th-TH"/>
          </a:p>
        </p:txBody>
      </p:sp>
      <p:sp>
        <p:nvSpPr>
          <p:cNvPr id="4" name="ตัวยึดท้ายกระดาษ 3">
            <a:extLst>
              <a:ext uri="{FF2B5EF4-FFF2-40B4-BE49-F238E27FC236}">
                <a16:creationId xmlns:a16="http://schemas.microsoft.com/office/drawing/2014/main" xmlns="" id="{D16FA7A8-38F3-40E1-AD60-E595F76296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690"/>
            <a:ext cx="2952860" cy="497835"/>
          </a:xfrm>
          <a:prstGeom prst="rect">
            <a:avLst/>
          </a:prstGeom>
        </p:spPr>
        <p:txBody>
          <a:bodyPr vert="horz" lIns="92322" tIns="46161" rIns="92322" bIns="4616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>
            <a:extLst>
              <a:ext uri="{FF2B5EF4-FFF2-40B4-BE49-F238E27FC236}">
                <a16:creationId xmlns:a16="http://schemas.microsoft.com/office/drawing/2014/main" xmlns="" id="{16427553-25A2-4BDE-95A8-17256FF37B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0707" y="9444690"/>
            <a:ext cx="2952860" cy="497835"/>
          </a:xfrm>
          <a:prstGeom prst="rect">
            <a:avLst/>
          </a:prstGeom>
        </p:spPr>
        <p:txBody>
          <a:bodyPr vert="horz" wrap="square" lIns="92322" tIns="46161" rIns="92322" bIns="4616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D5D0C3-24B1-4223-9911-99E37A89E876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9399468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>
            <a:extLst>
              <a:ext uri="{FF2B5EF4-FFF2-40B4-BE49-F238E27FC236}">
                <a16:creationId xmlns:a16="http://schemas.microsoft.com/office/drawing/2014/main" xmlns="" id="{2C26AD19-FB97-45FA-8D65-46CCEA725B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860" cy="497835"/>
          </a:xfrm>
          <a:prstGeom prst="rect">
            <a:avLst/>
          </a:prstGeom>
        </p:spPr>
        <p:txBody>
          <a:bodyPr vert="horz" lIns="92322" tIns="46161" rIns="92322" bIns="46161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>
            <a:extLst>
              <a:ext uri="{FF2B5EF4-FFF2-40B4-BE49-F238E27FC236}">
                <a16:creationId xmlns:a16="http://schemas.microsoft.com/office/drawing/2014/main" xmlns="" id="{D3CE6BEF-1111-4ADE-A87D-8C052B54D3A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0707" y="0"/>
            <a:ext cx="2952860" cy="497835"/>
          </a:xfrm>
          <a:prstGeom prst="rect">
            <a:avLst/>
          </a:prstGeom>
        </p:spPr>
        <p:txBody>
          <a:bodyPr vert="horz" lIns="92322" tIns="46161" rIns="92322" bIns="46161" rtlCol="0"/>
          <a:lstStyle>
            <a:lvl1pPr algn="r">
              <a:defRPr sz="1200"/>
            </a:lvl1pPr>
          </a:lstStyle>
          <a:p>
            <a:pPr>
              <a:defRPr/>
            </a:pPr>
            <a:fld id="{FA74F923-6A5A-46D2-ACCE-958F2DF2A47D}" type="datetimeFigureOut">
              <a:rPr lang="th-TH"/>
              <a:pPr>
                <a:defRPr/>
              </a:pPr>
              <a:t>22/12/62</a:t>
            </a:fld>
            <a:endParaRPr lang="th-TH"/>
          </a:p>
        </p:txBody>
      </p:sp>
      <p:sp>
        <p:nvSpPr>
          <p:cNvPr id="4" name="ตัวยึดรูปบนภาพนิ่ง 3">
            <a:extLst>
              <a:ext uri="{FF2B5EF4-FFF2-40B4-BE49-F238E27FC236}">
                <a16:creationId xmlns:a16="http://schemas.microsoft.com/office/drawing/2014/main" xmlns="" id="{80269934-B806-4E31-BEEA-908F079D32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046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22" tIns="46161" rIns="92322" bIns="46161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>
            <a:extLst>
              <a:ext uri="{FF2B5EF4-FFF2-40B4-BE49-F238E27FC236}">
                <a16:creationId xmlns:a16="http://schemas.microsoft.com/office/drawing/2014/main" xmlns="" id="{E3581ECC-8237-4199-9F0F-23CFC5BF6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671" y="4723132"/>
            <a:ext cx="5451796" cy="4475791"/>
          </a:xfrm>
          <a:prstGeom prst="rect">
            <a:avLst/>
          </a:prstGeom>
        </p:spPr>
        <p:txBody>
          <a:bodyPr vert="horz" lIns="92322" tIns="46161" rIns="92322" bIns="46161" rtlCol="0">
            <a:normAutofit/>
          </a:bodyPr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ตัวยึดท้ายกระดาษ 5">
            <a:extLst>
              <a:ext uri="{FF2B5EF4-FFF2-40B4-BE49-F238E27FC236}">
                <a16:creationId xmlns:a16="http://schemas.microsoft.com/office/drawing/2014/main" xmlns="" id="{44CCAE33-C946-4BE2-A8A3-4B99F0793A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690"/>
            <a:ext cx="2952860" cy="497835"/>
          </a:xfrm>
          <a:prstGeom prst="rect">
            <a:avLst/>
          </a:prstGeom>
        </p:spPr>
        <p:txBody>
          <a:bodyPr vert="horz" lIns="92322" tIns="46161" rIns="92322" bIns="4616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>
            <a:extLst>
              <a:ext uri="{FF2B5EF4-FFF2-40B4-BE49-F238E27FC236}">
                <a16:creationId xmlns:a16="http://schemas.microsoft.com/office/drawing/2014/main" xmlns="" id="{930D3580-49F5-4734-B6B1-FBBEA1138E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0707" y="9444690"/>
            <a:ext cx="2952860" cy="497835"/>
          </a:xfrm>
          <a:prstGeom prst="rect">
            <a:avLst/>
          </a:prstGeom>
        </p:spPr>
        <p:txBody>
          <a:bodyPr vert="horz" wrap="square" lIns="92322" tIns="46161" rIns="92322" bIns="4616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B76254-971E-4696-8C4F-69E6CFA011FF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136709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2560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72E098-E53D-4231-96A7-7523CBFBEC46}" type="slidenum">
              <a:rPr lang="en-US" altLang="th-TH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1</a:t>
            </a:fld>
            <a:endParaRPr lang="th-TH" altLang="th-TH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768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xmlns="" id="{7D4AAF44-C437-4515-A885-4F9D7699C4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xmlns="" id="{41AA1C33-2A3F-4C6C-A665-D097A744E0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3990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3058534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xmlns="" id="{D1019B30-4957-426C-81FD-E25D1EE064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3925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xmlns="" id="{01A0FAF5-180B-4C8F-9D06-39FC92698F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7560" indent="-237560">
              <a:buFontTx/>
              <a:buChar char="-"/>
            </a:pPr>
            <a:endParaRPr lang="nl-NL" altLang="en-US" dirty="0">
              <a:latin typeface="Arial" panose="020B0604020202020204" pitchFamily="34" charset="0"/>
              <a:cs typeface="Cordia New" panose="020B0304020202020204" pitchFamily="34" charset="-34"/>
              <a:sym typeface="Wingdings" panose="05000000000000000000" pitchFamily="2" charset="2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xmlns="" id="{3EC8CCE8-C600-403E-ACF2-6D4D55FA2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36277" indent="-2831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32732" indent="-226547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585826" indent="-226547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38919" indent="-226547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492012" indent="-22654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45106" indent="-22654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398198" indent="-22654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51292" indent="-22654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C1CA663E-F9BB-421A-B218-AEBBC30F30F0}" type="slidenum">
              <a:rPr lang="en-GB" altLang="en-US" sz="1300">
                <a:solidFill>
                  <a:prstClr val="black"/>
                </a:solidFill>
                <a:cs typeface="Arial" panose="020B0604020202020204" pitchFamily="34" charset="0"/>
              </a:rPr>
              <a:pPr eaLnBrk="1" hangingPunct="1"/>
              <a:t>8</a:t>
            </a:fld>
            <a:endParaRPr lang="en-GB" altLang="en-US" sz="13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9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ตัวยึดรูปบนภาพนิ่ง 1">
            <a:extLst>
              <a:ext uri="{FF2B5EF4-FFF2-40B4-BE49-F238E27FC236}">
                <a16:creationId xmlns:a16="http://schemas.microsoft.com/office/drawing/2014/main" xmlns="" id="{80AC3174-B5E4-4E6D-89E2-9A78FB934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ตัวยึดบันทึกย่อ 2">
            <a:extLst>
              <a:ext uri="{FF2B5EF4-FFF2-40B4-BE49-F238E27FC236}">
                <a16:creationId xmlns:a16="http://schemas.microsoft.com/office/drawing/2014/main" xmlns="" id="{6E723105-8658-4424-AA69-7551085A70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4283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6360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xmlns="" id="{5752CE14-A832-48B5-8C0C-29AA32EEA67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60707" y="9444690"/>
            <a:ext cx="2952860" cy="49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8" tIns="47874" rIns="95748" bIns="47874" anchor="b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237436E5-5AF7-489B-B896-5BE7287C7982}" type="slidenum">
              <a:rPr lang="en-US" altLang="en-US" sz="1300"/>
              <a:pPr algn="r" eaLnBrk="1" hangingPunct="1"/>
              <a:t>55</a:t>
            </a:fld>
            <a:endParaRPr lang="th-TH" altLang="en-US" sz="1300" dirty="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868C10CB-6AC7-4487-B003-865D44DBD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C58BFD8C-E0B2-4E14-951A-29485BD86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907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xmlns="" id="{B2D033C1-9F23-41F8-A1BB-3B1609E74E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36277" indent="-28318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32732" indent="-226547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585826" indent="-226547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38919" indent="-226547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492012" indent="-22654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45106" indent="-22654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398198" indent="-22654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51292" indent="-226547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6A9BF4FC-7D67-4708-9F64-F36F2D3CE817}" type="slidenum">
              <a:rPr lang="en-US" altLang="en-US" sz="1200"/>
              <a:pPr eaLnBrk="1" hangingPunct="1"/>
              <a:t>57</a:t>
            </a:fld>
            <a:endParaRPr lang="th-TH" altLang="en-US" sz="1200" dirty="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xmlns="" id="{D2C60809-7630-4735-BC5D-1671C949E4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xmlns="" id="{BC8EB2C0-6BA8-4E81-BFB1-88D4F368D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9420" y="4723132"/>
            <a:ext cx="5073264" cy="4475791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thaiDist">
              <a:tabLst>
                <a:tab pos="476693" algn="l"/>
              </a:tabLst>
            </a:pPr>
            <a:endParaRPr lang="th-TH" altLang="en-US" sz="1500" dirty="0">
              <a:latin typeface="Cordia New" panose="020B03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312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CB5DC463-7759-4FD1-A6F2-B5FD3E90E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17F94-EFBF-4C15-AFB1-FF29043839C8}" type="datetimeFigureOut">
              <a:rPr lang="th-TH"/>
              <a:pPr>
                <a:defRPr/>
              </a:pPr>
              <a:t>22/12/62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1003DAC7-442D-4576-B8F8-C361D3E4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xmlns="" id="{C11D41FF-892E-45F9-8627-938AD0F2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A6330-95DB-463C-A406-A1A86DA37969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62555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8A6A0AF-560F-4DCF-9CEB-12D33473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6DC63-D804-4811-A5A7-9B8331B4717E}" type="datetimeFigureOut">
              <a:rPr lang="th-TH"/>
              <a:pPr>
                <a:defRPr/>
              </a:pPr>
              <a:t>22/12/62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E8DC4614-4DB7-4C42-8F12-B52C8E00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xmlns="" id="{A350EC77-6F1D-47C9-8195-709B21F5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14A6F-B579-4DBE-9359-176BD868256E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0176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49755500-9F85-459A-A294-45E72E5E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D0EA-6386-40AA-8867-A9A32F2C4E8F}" type="datetimeFigureOut">
              <a:rPr lang="th-TH"/>
              <a:pPr>
                <a:defRPr/>
              </a:pPr>
              <a:t>22/12/62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147B3535-D040-4D0E-BDEE-061537CB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xmlns="" id="{B8E65110-7D5D-4BA7-8718-4337CDCE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313D1-B974-4BD8-A192-F5D12DB8592C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600023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xmlns="" id="{E31A0E3B-A280-4070-B446-9F16953C10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xmlns="" id="{70E19109-49BF-4A70-96BA-B76F1BF5B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xmlns="" id="{6A9024F1-A85F-47A6-8617-26B46BCA7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887A7-4245-4857-BE8D-60507C568788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427321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xmlns="" id="{00702CDD-DAC5-4B24-9D2E-7DDDB744C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D58A83-B498-4BAB-827B-97DE7F0A0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42546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261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B26A40-27DA-4EB2-B3C4-3F6D59B0A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4D81E6-1B4D-475C-AA2A-EB8C254E1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B3F53D-EC9B-4EB4-844C-74D17523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E65B3-6CE2-4B86-A82D-7D5398F3711E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973628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71552" y="1773239"/>
            <a:ext cx="7129463" cy="1944688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altLang="ko-KR"/>
              <a:t>คลิกเพื่อแก้ไขลักษณะชื่อเรื่องต้นแบบ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71552" y="4097339"/>
            <a:ext cx="7129463" cy="9874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latin typeface="Arial" pitchFamily="34" charset="0"/>
              </a:defRPr>
            </a:lvl1pPr>
          </a:lstStyle>
          <a:p>
            <a:r>
              <a:rPr lang="en-US" altLang="ko-KR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53200"/>
            <a:ext cx="2133600" cy="152400"/>
          </a:xfrm>
        </p:spPr>
        <p:txBody>
          <a:bodyPr/>
          <a:lstStyle>
            <a:lvl1pPr>
              <a:defRPr sz="14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52400"/>
          </a:xfrm>
        </p:spPr>
        <p:txBody>
          <a:bodyPr/>
          <a:lstStyle>
            <a:lvl1pPr algn="ctr">
              <a:defRPr sz="14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52400"/>
          </a:xfrm>
        </p:spPr>
        <p:txBody>
          <a:bodyPr/>
          <a:lstStyle>
            <a:lvl1pPr algn="r">
              <a:defRPr sz="1400" smtClean="0"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BA4ED35C-1377-47F5-8BF1-33A7DE4B037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1759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9D030792-44B1-4795-AA37-04BA0650EAA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373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F057F37D-E0E0-4763-99DD-D043C791225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173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1BA71467-54D1-4906-AB61-729AA45DEBE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94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84A622A0-E629-404C-A518-B3723FC1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AE122-B16F-4127-B085-F6C24E0262C3}" type="datetimeFigureOut">
              <a:rPr lang="th-TH"/>
              <a:pPr>
                <a:defRPr/>
              </a:pPr>
              <a:t>22/12/62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E6BE1EF7-DA38-4BAE-A078-B5DEC68C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xmlns="" id="{65F0B0C8-031F-4E08-886B-98E4F3EE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2BDDC-F366-4BCF-999D-8EBFFEAC2652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844244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3F5630C8-BA51-4837-B4B2-51BF7687C9E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5503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70F9D9AA-D902-4A6A-B991-8B9542180B5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0958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FB4953D1-C9E8-457D-B53D-E28E51B81E2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8613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65434E74-BD98-47E9-8897-29B67099E29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6047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9414C4AD-B146-455A-A1C2-56EE117A404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8188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A6DA10CC-075D-4055-BEA5-BFF2D13C86C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44262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822042AF-97E1-4C14-AB04-56A1478D197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83379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18488" cy="82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06519C88-03FF-43BE-9877-13C91DB11EB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5850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28601" y="228600"/>
            <a:ext cx="8696325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3050"/>
            <a:ext cx="8723312" cy="1331596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89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553"/>
              <a:ext cx="8280254" cy="121009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96"/>
              <a:ext cx="8164231" cy="110181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4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2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4ED9-D8F5-4E12-B356-9B3EC4ADE0C6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F8BA49-FAE3-48B8-977E-8E13E0736D2D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85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2DCA9-DBBA-418E-98C4-AAA0F501D934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3C32-14B0-4E24-9FE4-3E8E82E0C140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1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9F5D3FD-D41E-4BA0-9EDF-071F29A8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A743D-28E3-4238-B06D-AAC586125850}" type="datetimeFigureOut">
              <a:rPr lang="th-TH"/>
              <a:pPr>
                <a:defRPr/>
              </a:pPr>
              <a:t>22/12/62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D3A009AE-E2B1-4EEC-854F-E79CCC52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xmlns="" id="{11046C28-0E45-41EF-AC3A-9EC2BB14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E1FE5-3577-4E81-968D-6DC9511FF5E6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15275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28601" y="228601"/>
            <a:ext cx="8696325" cy="473583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4336"/>
            <a:ext cx="2876550" cy="712470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th-TH" sz="2800" smtClean="0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4796"/>
            <a:ext cx="5545138" cy="851534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th-TH" sz="2800" smtClean="0">
              <a:solidFill>
                <a:prstClr val="black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8131"/>
            <a:ext cx="5467350" cy="77343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th-TH" sz="2800" smtClean="0">
              <a:solidFill>
                <a:prstClr val="black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4796"/>
            <a:ext cx="3306763" cy="651510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th-TH" sz="2800" smtClean="0">
              <a:solidFill>
                <a:prstClr val="black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7650"/>
            <a:ext cx="8723312" cy="1331596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th-TH" sz="2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4FA8-86AA-4D99-9B0A-0A6366EE219E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8C7B2F-86D8-4742-91F2-008D3B95B585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01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F0650-B1EB-4D12-AB88-F2E49E0FA281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75E0-297B-4389-8185-1D71679E1651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93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5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ECE91-D9CC-4634-A555-7B44889299A3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4B7C-148F-4F7D-9A58-07C6616868B9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07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D7E40-ACBF-4483-83B1-138B103C0854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54951-42AD-444A-95C5-D45D9F18A5F0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43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/>
        </p:nvSpPr>
        <p:spPr>
          <a:xfrm>
            <a:off x="228601" y="228600"/>
            <a:ext cx="8696325" cy="1426846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6"/>
            <a:ext cx="8723312" cy="1329690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500226"/>
              <a:ext cx="4295986" cy="1016636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8586"/>
              <a:ext cx="8279020" cy="1209120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53"/>
              <a:ext cx="8165219" cy="1103391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5876"/>
              <a:ext cx="4940859" cy="927173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33CF3-9590-4827-8853-D13E0773AC2A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93CA6B-A836-4362-87FF-BA7E9FC4181F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11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1" y="228600"/>
            <a:ext cx="8696325" cy="1426846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6"/>
            <a:ext cx="8723312" cy="1331594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9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552"/>
              <a:ext cx="8280254" cy="1210099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94"/>
              <a:ext cx="8164231" cy="1101813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3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B678-E28A-41CD-9595-926995BC6C1A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0B1EE9-12E9-4706-BEBF-AFF1E59BA814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98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1" y="228600"/>
            <a:ext cx="8696325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3050"/>
            <a:ext cx="8723312" cy="1331596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89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553"/>
              <a:ext cx="8280254" cy="121009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96"/>
              <a:ext cx="8164231" cy="110181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4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8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A4F0B-6AB7-438B-95EE-8BAE783845A3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60B4CC-03D9-4E4B-8226-4FA32D98E121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178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2E8CB-4FDA-4DEB-A5E3-E2DCE849CF60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B5CC-379B-4877-A499-D87758E66AE2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35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 bwMode="hidden">
          <a:xfrm>
            <a:off x="228601" y="228600"/>
            <a:ext cx="8696325" cy="1426846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6"/>
            <a:ext cx="8723312" cy="1331594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9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552"/>
              <a:ext cx="8280254" cy="1210099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94"/>
              <a:ext cx="8164231" cy="1101813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3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1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BF21-95AC-4271-83C2-24B9A342061C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642E02-0EAA-4671-B672-C3C631124167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1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ea_scape\Desktop\1345827248_1aapsdgrlndtmt5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89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>
            <a:extLst>
              <a:ext uri="{FF2B5EF4-FFF2-40B4-BE49-F238E27FC236}">
                <a16:creationId xmlns:a16="http://schemas.microsoft.com/office/drawing/2014/main" xmlns="" id="{79D078DB-DF8E-4966-835D-E7D988F15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EE180-E100-4A0A-85D7-9F91F62DF2A3}" type="datetimeFigureOut">
              <a:rPr lang="th-TH"/>
              <a:pPr>
                <a:defRPr/>
              </a:pPr>
              <a:t>22/12/62</a:t>
            </a:fld>
            <a:endParaRPr lang="th-TH"/>
          </a:p>
        </p:txBody>
      </p:sp>
      <p:sp>
        <p:nvSpPr>
          <p:cNvPr id="6" name="ตัวแทนท้ายกระดาษ 4">
            <a:extLst>
              <a:ext uri="{FF2B5EF4-FFF2-40B4-BE49-F238E27FC236}">
                <a16:creationId xmlns:a16="http://schemas.microsoft.com/office/drawing/2014/main" xmlns="" id="{3A860698-022F-4FE2-BF0D-798FEF333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>
            <a:extLst>
              <a:ext uri="{FF2B5EF4-FFF2-40B4-BE49-F238E27FC236}">
                <a16:creationId xmlns:a16="http://schemas.microsoft.com/office/drawing/2014/main" xmlns="" id="{0C22E427-3DE6-46AF-BAC8-59C90872A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54882-8639-463F-BCA1-B5D068C167B5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1417682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71552" y="1773239"/>
            <a:ext cx="7129463" cy="1944688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altLang="ko-KR"/>
              <a:t>คลิกเพื่อแก้ไขลักษณะชื่อเรื่องต้นแบบ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71552" y="4097339"/>
            <a:ext cx="7129463" cy="9874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latin typeface="Arial" pitchFamily="34" charset="0"/>
              </a:defRPr>
            </a:lvl1pPr>
          </a:lstStyle>
          <a:p>
            <a:r>
              <a:rPr lang="en-US" altLang="ko-KR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53200"/>
            <a:ext cx="2133600" cy="152400"/>
          </a:xfrm>
        </p:spPr>
        <p:txBody>
          <a:bodyPr/>
          <a:lstStyle>
            <a:lvl1pPr>
              <a:defRPr sz="14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52400"/>
          </a:xfrm>
        </p:spPr>
        <p:txBody>
          <a:bodyPr/>
          <a:lstStyle>
            <a:lvl1pPr algn="ctr">
              <a:defRPr sz="14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52400"/>
          </a:xfrm>
        </p:spPr>
        <p:txBody>
          <a:bodyPr/>
          <a:lstStyle>
            <a:lvl1pPr algn="r">
              <a:defRPr sz="1400" smtClean="0"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BA4ED35C-1377-47F5-8BF1-33A7DE4B037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1468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9D030792-44B1-4795-AA37-04BA0650EAA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84749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F057F37D-E0E0-4763-99DD-D043C791225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6332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1BA71467-54D1-4906-AB61-729AA45DEBE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1615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3F5630C8-BA51-4837-B4B2-51BF7687C9E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73139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70F9D9AA-D902-4A6A-B991-8B9542180B5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399091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FB4953D1-C9E8-457D-B53D-E28E51B81E2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5370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65434E74-BD98-47E9-8897-29B67099E29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30718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9414C4AD-B146-455A-A1C2-56EE117A404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98180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A6DA10CC-075D-4055-BEA5-BFF2D13C86C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119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>
            <a:extLst>
              <a:ext uri="{FF2B5EF4-FFF2-40B4-BE49-F238E27FC236}">
                <a16:creationId xmlns:a16="http://schemas.microsoft.com/office/drawing/2014/main" xmlns="" id="{3B826890-EC18-416C-A872-4D838C67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E51E-9656-4E15-9721-20AEEE38C817}" type="datetimeFigureOut">
              <a:rPr lang="th-TH"/>
              <a:pPr>
                <a:defRPr/>
              </a:pPr>
              <a:t>22/12/62</a:t>
            </a:fld>
            <a:endParaRPr lang="th-TH"/>
          </a:p>
        </p:txBody>
      </p:sp>
      <p:sp>
        <p:nvSpPr>
          <p:cNvPr id="8" name="ตัวแทนท้ายกระดาษ 4">
            <a:extLst>
              <a:ext uri="{FF2B5EF4-FFF2-40B4-BE49-F238E27FC236}">
                <a16:creationId xmlns:a16="http://schemas.microsoft.com/office/drawing/2014/main" xmlns="" id="{97F9DD38-AFF1-4DDB-B88D-739203BA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5">
            <a:extLst>
              <a:ext uri="{FF2B5EF4-FFF2-40B4-BE49-F238E27FC236}">
                <a16:creationId xmlns:a16="http://schemas.microsoft.com/office/drawing/2014/main" xmlns="" id="{E10E7890-3572-4426-88E0-ED2DC93A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FA4E9-2741-4D49-9509-278924F0878C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280500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822042AF-97E1-4C14-AB04-56A1478D197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02870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18488" cy="82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06519C88-03FF-43BE-9877-13C91DB11EB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23058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28601" y="228600"/>
            <a:ext cx="8696325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3050"/>
            <a:ext cx="8723312" cy="1331596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89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553"/>
              <a:ext cx="8280254" cy="121009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96"/>
              <a:ext cx="8164231" cy="110181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4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2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4ED9-D8F5-4E12-B356-9B3EC4ADE0C6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F8BA49-FAE3-48B8-977E-8E13E0736D2D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317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2DCA9-DBBA-418E-98C4-AAA0F501D934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3C32-14B0-4E24-9FE4-3E8E82E0C140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901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28601" y="228601"/>
            <a:ext cx="8696325" cy="473583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4336"/>
            <a:ext cx="2876550" cy="712470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th-TH" sz="2800" smtClean="0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4796"/>
            <a:ext cx="5545138" cy="851534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th-TH" sz="2800" smtClean="0">
              <a:solidFill>
                <a:prstClr val="black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8131"/>
            <a:ext cx="5467350" cy="77343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th-TH" sz="2800" smtClean="0">
              <a:solidFill>
                <a:prstClr val="black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4796"/>
            <a:ext cx="3306763" cy="651510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th-TH" sz="2800" smtClean="0">
              <a:solidFill>
                <a:prstClr val="black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7650"/>
            <a:ext cx="8723312" cy="1331596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th-TH" sz="2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4FA8-86AA-4D99-9B0A-0A6366EE219E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8C7B2F-86D8-4742-91F2-008D3B95B585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837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F0650-B1EB-4D12-AB88-F2E49E0FA281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75E0-297B-4389-8185-1D71679E1651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734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5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ECE91-D9CC-4634-A555-7B44889299A3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4B7C-148F-4F7D-9A58-07C6616868B9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311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D7E40-ACBF-4483-83B1-138B103C0854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54951-42AD-444A-95C5-D45D9F18A5F0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377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/>
        </p:nvSpPr>
        <p:spPr>
          <a:xfrm>
            <a:off x="228601" y="228600"/>
            <a:ext cx="8696325" cy="1426846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6"/>
            <a:ext cx="8723312" cy="1329690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500226"/>
              <a:ext cx="4295986" cy="1016636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8586"/>
              <a:ext cx="8279020" cy="1209120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53"/>
              <a:ext cx="8165219" cy="1103391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5876"/>
              <a:ext cx="4940859" cy="927173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33CF3-9590-4827-8853-D13E0773AC2A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93CA6B-A836-4362-87FF-BA7E9FC4181F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188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1" y="228600"/>
            <a:ext cx="8696325" cy="1426846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6"/>
            <a:ext cx="8723312" cy="1331594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9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552"/>
              <a:ext cx="8280254" cy="1210099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94"/>
              <a:ext cx="8164231" cy="1101813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3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B678-E28A-41CD-9595-926995BC6C1A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0B1EE9-12E9-4706-BEBF-AFF1E59BA814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9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3">
            <a:extLst>
              <a:ext uri="{FF2B5EF4-FFF2-40B4-BE49-F238E27FC236}">
                <a16:creationId xmlns:a16="http://schemas.microsoft.com/office/drawing/2014/main" xmlns="" id="{53FE84D1-8E76-4F95-B862-C36FB94C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3E290-9562-4995-8A6F-A377FD346EE1}" type="datetimeFigureOut">
              <a:rPr lang="th-TH"/>
              <a:pPr>
                <a:defRPr/>
              </a:pPr>
              <a:t>22/12/62</a:t>
            </a:fld>
            <a:endParaRPr lang="th-TH"/>
          </a:p>
        </p:txBody>
      </p:sp>
      <p:sp>
        <p:nvSpPr>
          <p:cNvPr id="4" name="ตัวแทนท้ายกระดาษ 4">
            <a:extLst>
              <a:ext uri="{FF2B5EF4-FFF2-40B4-BE49-F238E27FC236}">
                <a16:creationId xmlns:a16="http://schemas.microsoft.com/office/drawing/2014/main" xmlns="" id="{EA8805F3-A7E9-482F-81AD-DEAD9397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5">
            <a:extLst>
              <a:ext uri="{FF2B5EF4-FFF2-40B4-BE49-F238E27FC236}">
                <a16:creationId xmlns:a16="http://schemas.microsoft.com/office/drawing/2014/main" xmlns="" id="{78A91172-C728-4F48-BAAE-B08DB501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8687E-CE8C-4137-9F31-1C6E17B1E173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971943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1" y="228600"/>
            <a:ext cx="8696325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3050"/>
            <a:ext cx="8723312" cy="1331596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89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553"/>
              <a:ext cx="8280254" cy="121009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96"/>
              <a:ext cx="8164231" cy="110181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4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8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A4F0B-6AB7-438B-95EE-8BAE783845A3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60B4CC-03D9-4E4B-8226-4FA32D98E121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897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2E8CB-4FDA-4DEB-A5E3-E2DCE849CF60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B5CC-379B-4877-A499-D87758E66AE2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498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 bwMode="hidden">
          <a:xfrm>
            <a:off x="228601" y="228600"/>
            <a:ext cx="8696325" cy="1426846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6"/>
            <a:ext cx="8723312" cy="1331594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9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552"/>
              <a:ext cx="8280254" cy="1210099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94"/>
              <a:ext cx="8164231" cy="1101813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3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1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BF21-95AC-4271-83C2-24B9A342061C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642E02-0EAA-4671-B672-C3C631124167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487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ea_scape\Desktop\1345827248_1aapsdgrlndtmt5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3040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CB5DC463-7759-4FD1-A6F2-B5FD3E90E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17F94-EFBF-4C15-AFB1-FF29043839C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1003DAC7-442D-4576-B8F8-C361D3E4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xmlns="" id="{C11D41FF-892E-45F9-8627-938AD0F2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A6330-95DB-463C-A406-A1A86DA37969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6096867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84A622A0-E629-404C-A518-B3723FC1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AE122-B16F-4127-B085-F6C24E0262C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E6BE1EF7-DA38-4BAE-A078-B5DEC68C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xmlns="" id="{65F0B0C8-031F-4E08-886B-98E4F3EE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2BDDC-F366-4BCF-999D-8EBFFEAC2652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9473503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9F5D3FD-D41E-4BA0-9EDF-071F29A8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A743D-28E3-4238-B06D-AAC58612585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D3A009AE-E2B1-4EEC-854F-E79CCC52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xmlns="" id="{11046C28-0E45-41EF-AC3A-9EC2BB14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E1FE5-3577-4E81-968D-6DC9511FF5E6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3358300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>
            <a:extLst>
              <a:ext uri="{FF2B5EF4-FFF2-40B4-BE49-F238E27FC236}">
                <a16:creationId xmlns:a16="http://schemas.microsoft.com/office/drawing/2014/main" xmlns="" id="{79D078DB-DF8E-4966-835D-E7D988F15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EE180-E100-4A0A-85D7-9F91F62DF2A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>
            <a:extLst>
              <a:ext uri="{FF2B5EF4-FFF2-40B4-BE49-F238E27FC236}">
                <a16:creationId xmlns:a16="http://schemas.microsoft.com/office/drawing/2014/main" xmlns="" id="{3A860698-022F-4FE2-BF0D-798FEF333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5">
            <a:extLst>
              <a:ext uri="{FF2B5EF4-FFF2-40B4-BE49-F238E27FC236}">
                <a16:creationId xmlns:a16="http://schemas.microsoft.com/office/drawing/2014/main" xmlns="" id="{0C22E427-3DE6-46AF-BAC8-59C90872A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54882-8639-463F-BCA1-B5D068C167B5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8279591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>
            <a:extLst>
              <a:ext uri="{FF2B5EF4-FFF2-40B4-BE49-F238E27FC236}">
                <a16:creationId xmlns:a16="http://schemas.microsoft.com/office/drawing/2014/main" xmlns="" id="{3B826890-EC18-416C-A872-4D838C67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E51E-9656-4E15-9721-20AEEE38C81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4">
            <a:extLst>
              <a:ext uri="{FF2B5EF4-FFF2-40B4-BE49-F238E27FC236}">
                <a16:creationId xmlns:a16="http://schemas.microsoft.com/office/drawing/2014/main" xmlns="" id="{97F9DD38-AFF1-4DDB-B88D-739203BA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5">
            <a:extLst>
              <a:ext uri="{FF2B5EF4-FFF2-40B4-BE49-F238E27FC236}">
                <a16:creationId xmlns:a16="http://schemas.microsoft.com/office/drawing/2014/main" xmlns="" id="{E10E7890-3572-4426-88E0-ED2DC93A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FA4E9-2741-4D49-9509-278924F0878C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8388643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3">
            <a:extLst>
              <a:ext uri="{FF2B5EF4-FFF2-40B4-BE49-F238E27FC236}">
                <a16:creationId xmlns:a16="http://schemas.microsoft.com/office/drawing/2014/main" xmlns="" id="{53FE84D1-8E76-4F95-B862-C36FB94C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3E290-9562-4995-8A6F-A377FD346EE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4">
            <a:extLst>
              <a:ext uri="{FF2B5EF4-FFF2-40B4-BE49-F238E27FC236}">
                <a16:creationId xmlns:a16="http://schemas.microsoft.com/office/drawing/2014/main" xmlns="" id="{EA8805F3-A7E9-482F-81AD-DEAD9397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5">
            <a:extLst>
              <a:ext uri="{FF2B5EF4-FFF2-40B4-BE49-F238E27FC236}">
                <a16:creationId xmlns:a16="http://schemas.microsoft.com/office/drawing/2014/main" xmlns="" id="{78A91172-C728-4F48-BAAE-B08DB501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8687E-CE8C-4137-9F31-1C6E17B1E173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9774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>
            <a:extLst>
              <a:ext uri="{FF2B5EF4-FFF2-40B4-BE49-F238E27FC236}">
                <a16:creationId xmlns:a16="http://schemas.microsoft.com/office/drawing/2014/main" xmlns="" id="{B650F07D-9125-4ABE-96C2-3BDF7A5E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1A25F-A4AF-4B96-AC40-98A74AA379BE}" type="datetimeFigureOut">
              <a:rPr lang="th-TH"/>
              <a:pPr>
                <a:defRPr/>
              </a:pPr>
              <a:t>22/12/62</a:t>
            </a:fld>
            <a:endParaRPr lang="th-TH"/>
          </a:p>
        </p:txBody>
      </p:sp>
      <p:sp>
        <p:nvSpPr>
          <p:cNvPr id="3" name="ตัวแทนท้ายกระดาษ 4">
            <a:extLst>
              <a:ext uri="{FF2B5EF4-FFF2-40B4-BE49-F238E27FC236}">
                <a16:creationId xmlns:a16="http://schemas.microsoft.com/office/drawing/2014/main" xmlns="" id="{86F2CF14-BEC5-4AF7-9C0D-48349D30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5">
            <a:extLst>
              <a:ext uri="{FF2B5EF4-FFF2-40B4-BE49-F238E27FC236}">
                <a16:creationId xmlns:a16="http://schemas.microsoft.com/office/drawing/2014/main" xmlns="" id="{72A81027-169F-46AD-BAA7-85B96FE1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D6B98-EDFD-480B-9A71-8CF8ED890331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188221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>
            <a:extLst>
              <a:ext uri="{FF2B5EF4-FFF2-40B4-BE49-F238E27FC236}">
                <a16:creationId xmlns:a16="http://schemas.microsoft.com/office/drawing/2014/main" xmlns="" id="{B650F07D-9125-4ABE-96C2-3BDF7A5E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1A25F-A4AF-4B96-AC40-98A74AA379BE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4">
            <a:extLst>
              <a:ext uri="{FF2B5EF4-FFF2-40B4-BE49-F238E27FC236}">
                <a16:creationId xmlns:a16="http://schemas.microsoft.com/office/drawing/2014/main" xmlns="" id="{86F2CF14-BEC5-4AF7-9C0D-48349D30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5">
            <a:extLst>
              <a:ext uri="{FF2B5EF4-FFF2-40B4-BE49-F238E27FC236}">
                <a16:creationId xmlns:a16="http://schemas.microsoft.com/office/drawing/2014/main" xmlns="" id="{72A81027-169F-46AD-BAA7-85B96FE1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D6B98-EDFD-480B-9A71-8CF8ED890331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9404112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>
            <a:extLst>
              <a:ext uri="{FF2B5EF4-FFF2-40B4-BE49-F238E27FC236}">
                <a16:creationId xmlns:a16="http://schemas.microsoft.com/office/drawing/2014/main" xmlns="" id="{F5947F6D-5DCB-4275-8E41-C846A61C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B718-B803-410C-AF6A-5D635BC4425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>
            <a:extLst>
              <a:ext uri="{FF2B5EF4-FFF2-40B4-BE49-F238E27FC236}">
                <a16:creationId xmlns:a16="http://schemas.microsoft.com/office/drawing/2014/main" xmlns="" id="{4F9C20E0-C310-47B9-9F4C-8DC93924F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5">
            <a:extLst>
              <a:ext uri="{FF2B5EF4-FFF2-40B4-BE49-F238E27FC236}">
                <a16:creationId xmlns:a16="http://schemas.microsoft.com/office/drawing/2014/main" xmlns="" id="{9B880E33-2DFE-4D26-B350-FE88DB79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B6CF6-B112-4091-9DF8-1DE3696620A4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5911735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>
            <a:extLst>
              <a:ext uri="{FF2B5EF4-FFF2-40B4-BE49-F238E27FC236}">
                <a16:creationId xmlns:a16="http://schemas.microsoft.com/office/drawing/2014/main" xmlns="" id="{D4E29351-019F-4223-B658-A0DCFCF7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5E88-27B9-4522-B7F7-DD9424D3098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4">
            <a:extLst>
              <a:ext uri="{FF2B5EF4-FFF2-40B4-BE49-F238E27FC236}">
                <a16:creationId xmlns:a16="http://schemas.microsoft.com/office/drawing/2014/main" xmlns="" id="{51CB7B9A-9B06-4D8A-ABAD-A8DF6696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5">
            <a:extLst>
              <a:ext uri="{FF2B5EF4-FFF2-40B4-BE49-F238E27FC236}">
                <a16:creationId xmlns:a16="http://schemas.microsoft.com/office/drawing/2014/main" xmlns="" id="{FD39964C-4262-4E9B-8FE9-38F7104A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DF30A-4DB8-4C30-BEB7-4BCEAB77E485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8591269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8A6A0AF-560F-4DCF-9CEB-12D33473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6DC63-D804-4811-A5A7-9B8331B4717E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E8DC4614-4DB7-4C42-8F12-B52C8E00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xmlns="" id="{A350EC77-6F1D-47C9-8195-709B21F5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14A6F-B579-4DBE-9359-176BD868256E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7016819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49755500-9F85-459A-A294-45E72E5E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D0EA-6386-40AA-8867-A9A32F2C4E8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147B3535-D040-4D0E-BDEE-061537CB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xmlns="" id="{B8E65110-7D5D-4BA7-8718-4337CDCE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313D1-B974-4BD8-A192-F5D12DB8592C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0412307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xmlns="" id="{E31A0E3B-A280-4070-B446-9F16953C10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xmlns="" id="{70E19109-49BF-4A70-96BA-B76F1BF5B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xmlns="" id="{6A9024F1-A85F-47A6-8617-26B46BCA7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887A7-4245-4857-BE8D-60507C568788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6229057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xmlns="" id="{00702CDD-DAC5-4B24-9D2E-7DDDB744C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D58A83-B498-4BAB-827B-97DE7F0A0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191697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8242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ea_scape\Google Drive\My Works\Work\Wallpaper\spring_nature-wide.jpg">
            <a:extLst>
              <a:ext uri="{FF2B5EF4-FFF2-40B4-BE49-F238E27FC236}">
                <a16:creationId xmlns:a16="http://schemas.microsoft.com/office/drawing/2014/main" xmlns="" id="{A655F6A1-86D3-41AA-9E85-00CFC3486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">
            <a:extLst>
              <a:ext uri="{FF2B5EF4-FFF2-40B4-BE49-F238E27FC236}">
                <a16:creationId xmlns:a16="http://schemas.microsoft.com/office/drawing/2014/main" xmlns="" id="{8840D89B-DC34-43A2-8419-B4C83749680F}"/>
              </a:ext>
            </a:extLst>
          </p:cNvPr>
          <p:cNvGrpSpPr/>
          <p:nvPr userDrawn="1"/>
        </p:nvGrpSpPr>
        <p:grpSpPr>
          <a:xfrm>
            <a:off x="180758" y="201904"/>
            <a:ext cx="8814392" cy="6547644"/>
            <a:chOff x="276447" y="128624"/>
            <a:chExt cx="8633637" cy="5379042"/>
          </a:xfrm>
          <a:solidFill>
            <a:srgbClr val="E5F8FF">
              <a:alpha val="98824"/>
            </a:srgbClr>
          </a:solidFill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xmlns="" id="{1728F32A-D79E-441F-812B-7A7187E7A962}"/>
                </a:ext>
              </a:extLst>
            </p:cNvPr>
            <p:cNvGrpSpPr/>
            <p:nvPr/>
          </p:nvGrpSpPr>
          <p:grpSpPr>
            <a:xfrm>
              <a:off x="276447" y="128624"/>
              <a:ext cx="8633637" cy="5379042"/>
              <a:chOff x="548640" y="128624"/>
              <a:chExt cx="8089751" cy="5379042"/>
            </a:xfrm>
            <a:grpFill/>
          </p:grpSpPr>
          <p:sp>
            <p:nvSpPr>
              <p:cNvPr id="6" name="สี่เหลี่ยมผืนผ้า 10">
                <a:extLst>
                  <a:ext uri="{FF2B5EF4-FFF2-40B4-BE49-F238E27FC236}">
                    <a16:creationId xmlns:a16="http://schemas.microsoft.com/office/drawing/2014/main" xmlns="" id="{C81E733D-FB9F-4983-97DE-9425B8D171CA}"/>
                  </a:ext>
                </a:extLst>
              </p:cNvPr>
              <p:cNvSpPr/>
              <p:nvPr/>
            </p:nvSpPr>
            <p:spPr>
              <a:xfrm>
                <a:off x="548640" y="457194"/>
                <a:ext cx="8089751" cy="505047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สี่เหลี่ยมผืนผ้า 11">
                <a:extLst>
                  <a:ext uri="{FF2B5EF4-FFF2-40B4-BE49-F238E27FC236}">
                    <a16:creationId xmlns:a16="http://schemas.microsoft.com/office/drawing/2014/main" xmlns="" id="{0821229C-B15A-4C08-AF62-4D85D79DBD4E}"/>
                  </a:ext>
                </a:extLst>
              </p:cNvPr>
              <p:cNvSpPr/>
              <p:nvPr/>
            </p:nvSpPr>
            <p:spPr>
              <a:xfrm>
                <a:off x="548640" y="128624"/>
                <a:ext cx="8089751" cy="3285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สี่เหลี่ยมผืนผ้า 9">
              <a:extLst>
                <a:ext uri="{FF2B5EF4-FFF2-40B4-BE49-F238E27FC236}">
                  <a16:creationId xmlns:a16="http://schemas.microsoft.com/office/drawing/2014/main" xmlns="" id="{B38A5B7B-BF18-4586-B159-0877E11DA1F7}"/>
                </a:ext>
              </a:extLst>
            </p:cNvPr>
            <p:cNvSpPr/>
            <p:nvPr/>
          </p:nvSpPr>
          <p:spPr>
            <a:xfrm>
              <a:off x="276447" y="5209530"/>
              <a:ext cx="8633637" cy="27969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xmlns="" id="{C7B5BE95-5562-4682-8692-86CED7E0F02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867650" y="168275"/>
            <a:ext cx="1157288" cy="1285875"/>
            <a:chOff x="5868144" y="2060848"/>
            <a:chExt cx="2808312" cy="2808312"/>
          </a:xfrm>
        </p:grpSpPr>
        <p:sp>
          <p:nvSpPr>
            <p:cNvPr id="9" name="Oval 21">
              <a:extLst>
                <a:ext uri="{FF2B5EF4-FFF2-40B4-BE49-F238E27FC236}">
                  <a16:creationId xmlns:a16="http://schemas.microsoft.com/office/drawing/2014/main" xmlns="" id="{F30BA8ED-711C-4E82-9339-204C63E5AD23}"/>
                </a:ext>
              </a:extLst>
            </p:cNvPr>
            <p:cNvSpPr/>
            <p:nvPr userDrawn="1"/>
          </p:nvSpPr>
          <p:spPr>
            <a:xfrm>
              <a:off x="5868144" y="2060848"/>
              <a:ext cx="2808312" cy="2808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0" name="Picture 25">
              <a:extLst>
                <a:ext uri="{FF2B5EF4-FFF2-40B4-BE49-F238E27FC236}">
                  <a16:creationId xmlns:a16="http://schemas.microsoft.com/office/drawing/2014/main" xmlns="" id="{5902426D-6A37-4C23-8B12-730B9A537E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6076167" y="2275805"/>
              <a:ext cx="2311367" cy="23055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2398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/>
          </p:nvPr>
        </p:nvSpPr>
        <p:spPr>
          <a:xfrm>
            <a:off x="396875" y="300041"/>
            <a:ext cx="8350250" cy="595312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411163" y="1123455"/>
            <a:ext cx="8335962" cy="4916398"/>
          </a:xfrm>
          <a:prstGeom prst="rect">
            <a:avLst/>
          </a:prstGeo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xmlns="" id="{2B665FFA-4E75-4CC6-AF91-52988CE3D61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xfrm>
            <a:off x="8378825" y="6503988"/>
            <a:ext cx="282575" cy="142875"/>
          </a:xfrm>
          <a:ln>
            <a:miter lim="800000"/>
            <a:headEnd/>
            <a:tailEnd/>
          </a:ln>
        </p:spPr>
        <p:txBody>
          <a:bodyPr/>
          <a:lstStyle>
            <a:lvl1pPr defTabSz="957263">
              <a:defRPr>
                <a:cs typeface="Arial" panose="020B0604020202020204" pitchFamily="34" charset="0"/>
              </a:defRPr>
            </a:lvl1pPr>
          </a:lstStyle>
          <a:p>
            <a:fld id="{2F694AC7-4311-4B8C-BE2B-440F6288A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21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>
            <a:extLst>
              <a:ext uri="{FF2B5EF4-FFF2-40B4-BE49-F238E27FC236}">
                <a16:creationId xmlns:a16="http://schemas.microsoft.com/office/drawing/2014/main" xmlns="" id="{F5947F6D-5DCB-4275-8E41-C846A61C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B718-B803-410C-AF6A-5D635BC44257}" type="datetimeFigureOut">
              <a:rPr lang="th-TH"/>
              <a:pPr>
                <a:defRPr/>
              </a:pPr>
              <a:t>22/12/62</a:t>
            </a:fld>
            <a:endParaRPr lang="th-TH"/>
          </a:p>
        </p:txBody>
      </p:sp>
      <p:sp>
        <p:nvSpPr>
          <p:cNvPr id="6" name="ตัวแทนท้ายกระดาษ 4">
            <a:extLst>
              <a:ext uri="{FF2B5EF4-FFF2-40B4-BE49-F238E27FC236}">
                <a16:creationId xmlns:a16="http://schemas.microsoft.com/office/drawing/2014/main" xmlns="" id="{4F9C20E0-C310-47B9-9F4C-8DC93924F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>
            <a:extLst>
              <a:ext uri="{FF2B5EF4-FFF2-40B4-BE49-F238E27FC236}">
                <a16:creationId xmlns:a16="http://schemas.microsoft.com/office/drawing/2014/main" xmlns="" id="{9B880E33-2DFE-4D26-B350-FE88DB79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B6CF6-B112-4091-9DF8-1DE3696620A4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6648543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B26A40-27DA-4EB2-B3C4-3F6D59B0A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4D81E6-1B4D-475C-AA2A-EB8C254E1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B3F53D-EC9B-4EB4-844C-74D17523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E65B3-6CE2-4B86-A82D-7D5398F3711E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1489803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71552" y="1773239"/>
            <a:ext cx="7129463" cy="1944688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altLang="ko-KR"/>
              <a:t>คลิกเพื่อแก้ไขลักษณะชื่อเรื่องต้นแบบ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71552" y="4097339"/>
            <a:ext cx="7129463" cy="9874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latin typeface="Arial" pitchFamily="34" charset="0"/>
              </a:defRPr>
            </a:lvl1pPr>
          </a:lstStyle>
          <a:p>
            <a:r>
              <a:rPr lang="en-US" altLang="ko-KR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53200"/>
            <a:ext cx="2133600" cy="152400"/>
          </a:xfrm>
        </p:spPr>
        <p:txBody>
          <a:bodyPr/>
          <a:lstStyle>
            <a:lvl1pPr>
              <a:defRPr sz="14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52400"/>
          </a:xfrm>
        </p:spPr>
        <p:txBody>
          <a:bodyPr/>
          <a:lstStyle>
            <a:lvl1pPr algn="ctr">
              <a:defRPr sz="1400">
                <a:latin typeface="Times New Roman" pitchFamily="18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52400"/>
          </a:xfrm>
        </p:spPr>
        <p:txBody>
          <a:bodyPr/>
          <a:lstStyle>
            <a:lvl1pPr algn="r">
              <a:defRPr sz="1400" smtClean="0"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BA4ED35C-1377-47F5-8BF1-33A7DE4B037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34161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9D030792-44B1-4795-AA37-04BA0650EAA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43093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F057F37D-E0E0-4763-99DD-D043C791225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02326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1BA71467-54D1-4906-AB61-729AA45DEBE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82264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3F5630C8-BA51-4837-B4B2-51BF7687C9E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53886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70F9D9AA-D902-4A6A-B991-8B9542180B5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45362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FB4953D1-C9E8-457D-B53D-E28E51B81E2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52138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65434E74-BD98-47E9-8897-29B67099E29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23847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9414C4AD-B146-455A-A1C2-56EE117A404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52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>
            <a:extLst>
              <a:ext uri="{FF2B5EF4-FFF2-40B4-BE49-F238E27FC236}">
                <a16:creationId xmlns:a16="http://schemas.microsoft.com/office/drawing/2014/main" xmlns="" id="{D4E29351-019F-4223-B658-A0DCFCF7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5E88-27B9-4522-B7F7-DD9424D30989}" type="datetimeFigureOut">
              <a:rPr lang="th-TH"/>
              <a:pPr>
                <a:defRPr/>
              </a:pPr>
              <a:t>22/12/62</a:t>
            </a:fld>
            <a:endParaRPr lang="th-TH"/>
          </a:p>
        </p:txBody>
      </p:sp>
      <p:sp>
        <p:nvSpPr>
          <p:cNvPr id="6" name="ตัวแทนท้ายกระดาษ 4">
            <a:extLst>
              <a:ext uri="{FF2B5EF4-FFF2-40B4-BE49-F238E27FC236}">
                <a16:creationId xmlns:a16="http://schemas.microsoft.com/office/drawing/2014/main" xmlns="" id="{51CB7B9A-9B06-4D8A-ABAD-A8DF6696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>
            <a:extLst>
              <a:ext uri="{FF2B5EF4-FFF2-40B4-BE49-F238E27FC236}">
                <a16:creationId xmlns:a16="http://schemas.microsoft.com/office/drawing/2014/main" xmlns="" id="{FD39964C-4262-4E9B-8FE9-38F7104A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DF30A-4DB8-4C30-BEB7-4BCEAB77E485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744773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A6DA10CC-075D-4055-BEA5-BFF2D13C86C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05186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822042AF-97E1-4C14-AB04-56A1478D197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57159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18488" cy="82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ngsana New" panose="02020603050405020304" pitchFamily="18" charset="-34"/>
              </a:defRPr>
            </a:lvl1pPr>
          </a:lstStyle>
          <a:p>
            <a:pPr>
              <a:defRPr/>
            </a:pPr>
            <a:fld id="{06519C88-03FF-43BE-9877-13C91DB11EB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494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fi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jf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jf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.jf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jfi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image" Target="../media/image1.jfif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1.jf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>
            <a:extLst>
              <a:ext uri="{FF2B5EF4-FFF2-40B4-BE49-F238E27FC236}">
                <a16:creationId xmlns:a16="http://schemas.microsoft.com/office/drawing/2014/main" xmlns="" id="{AD25F6AF-9CAE-4E3F-8E71-CA68CB31C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แทนข้อความ 2">
            <a:extLst>
              <a:ext uri="{FF2B5EF4-FFF2-40B4-BE49-F238E27FC236}">
                <a16:creationId xmlns:a16="http://schemas.microsoft.com/office/drawing/2014/main" xmlns="" id="{B527A812-ECB2-4E23-8245-963CA4C145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/>
              <a:t>ระดับที่สอง</a:t>
            </a:r>
          </a:p>
          <a:p>
            <a:pPr lvl="2"/>
            <a:r>
              <a:rPr lang="th-TH" altLang="en-US"/>
              <a:t>ระดับที่สาม</a:t>
            </a:r>
          </a:p>
          <a:p>
            <a:pPr lvl="3"/>
            <a:r>
              <a:rPr lang="th-TH" altLang="en-US"/>
              <a:t>ระดับที่สี่</a:t>
            </a:r>
          </a:p>
          <a:p>
            <a:pPr lvl="4"/>
            <a:r>
              <a:rPr lang="th-TH" altLang="en-US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9B05ED94-D8EA-4935-B6D6-098E7F681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ED13D7-4557-4B8C-A068-D0812609AAAF}" type="datetimeFigureOut">
              <a:rPr lang="th-TH"/>
              <a:pPr>
                <a:defRPr/>
              </a:pPr>
              <a:t>22/12/62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204C5CA9-10D4-4F14-8162-4A73C5957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xmlns="" id="{7DE9FC2D-90C8-42ED-8099-F867092A2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3FFCB05-9149-4C1B-87AA-FA2551BFEACE}" type="slidenum">
              <a:rPr lang="th-TH" altLang="en-US"/>
              <a:pPr/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  <p:sldLayoutId id="2147484332" r:id="rId13"/>
    <p:sldLayoutId id="2147484333" r:id="rId14"/>
    <p:sldLayoutId id="214748433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04800"/>
            <a:ext cx="8218488" cy="82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คลิกเพื่อแก้ไขลักษณะชื่อเรื่องต้นแบบ</a:t>
            </a:r>
          </a:p>
        </p:txBody>
      </p:sp>
      <p:sp>
        <p:nvSpPr>
          <p:cNvPr id="205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altLang="ko-KR" smtClean="0"/>
              <a:t>ระดับที่สอง</a:t>
            </a:r>
          </a:p>
          <a:p>
            <a:pPr lvl="2"/>
            <a:r>
              <a:rPr lang="en-US" altLang="ko-KR" smtClean="0"/>
              <a:t>ระดับที่สาม</a:t>
            </a:r>
          </a:p>
          <a:p>
            <a:pPr lvl="3"/>
            <a:r>
              <a:rPr lang="en-US" altLang="ko-KR" smtClean="0"/>
              <a:t>ระดับที่สี่</a:t>
            </a:r>
          </a:p>
          <a:p>
            <a:pPr lvl="4"/>
            <a:r>
              <a:rPr lang="en-US" altLang="ko-KR" smtClean="0"/>
              <a:t>ระดับที่ห้า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4770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Gulim" pitchFamily="34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979EA5-90B3-4073-A717-801E16FC4C4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877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1" y="228600"/>
            <a:ext cx="8696325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80211"/>
            <a:ext cx="8723312" cy="1329690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500226"/>
              <a:ext cx="4295986" cy="1016638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8588"/>
              <a:ext cx="8279020" cy="1209120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54"/>
              <a:ext cx="8165219" cy="1103389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5876"/>
              <a:ext cx="4940859" cy="927173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9090"/>
            <a:ext cx="8229600" cy="125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9" y="6250306"/>
            <a:ext cx="378618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89615668-76F3-455A-99A0-2AABBE3460B6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50306"/>
            <a:ext cx="378618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50306"/>
            <a:ext cx="1162050" cy="36576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F50351-3539-4673-818F-4535FFA5616E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620"/>
            <a:ext cx="7408862" cy="34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141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  <p:sldLayoutId id="21474843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04800"/>
            <a:ext cx="8218488" cy="82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คลิกเพื่อแก้ไขลักษณะชื่อเรื่องต้นแบบ</a:t>
            </a:r>
          </a:p>
        </p:txBody>
      </p:sp>
      <p:sp>
        <p:nvSpPr>
          <p:cNvPr id="205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altLang="ko-KR" smtClean="0"/>
              <a:t>ระดับที่สอง</a:t>
            </a:r>
          </a:p>
          <a:p>
            <a:pPr lvl="2"/>
            <a:r>
              <a:rPr lang="en-US" altLang="ko-KR" smtClean="0"/>
              <a:t>ระดับที่สาม</a:t>
            </a:r>
          </a:p>
          <a:p>
            <a:pPr lvl="3"/>
            <a:r>
              <a:rPr lang="en-US" altLang="ko-KR" smtClean="0"/>
              <a:t>ระดับที่สี่</a:t>
            </a:r>
          </a:p>
          <a:p>
            <a:pPr lvl="4"/>
            <a:r>
              <a:rPr lang="en-US" altLang="ko-KR" smtClean="0"/>
              <a:t>ระดับที่ห้า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4770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Gulim" pitchFamily="34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979EA5-90B3-4073-A717-801E16FC4C4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364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  <p:sldLayoutId id="2147484375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1" y="228600"/>
            <a:ext cx="8696325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80211"/>
            <a:ext cx="8723312" cy="1329690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500226"/>
              <a:ext cx="4295986" cy="1016638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8588"/>
              <a:ext cx="8279020" cy="1209120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54"/>
              <a:ext cx="8165219" cy="1103389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5876"/>
              <a:ext cx="4940859" cy="927173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th-TH" sz="28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9090"/>
            <a:ext cx="8229600" cy="125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9" y="6250306"/>
            <a:ext cx="378618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89615668-76F3-455A-99A0-2AABBE3460B6}" type="datetime1">
              <a:rPr lang="th-TH">
                <a:solidFill>
                  <a:srgbClr val="073E87"/>
                </a:solidFill>
              </a:rPr>
              <a:pPr>
                <a:defRPr/>
              </a:pPr>
              <a:t>22/12/62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50306"/>
            <a:ext cx="378618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h-TH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50306"/>
            <a:ext cx="1162050" cy="36576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F50351-3539-4673-818F-4535FFA5616E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73E87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620"/>
            <a:ext cx="7408862" cy="34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15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  <p:sldLayoutId id="214748438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>
            <a:extLst>
              <a:ext uri="{FF2B5EF4-FFF2-40B4-BE49-F238E27FC236}">
                <a16:creationId xmlns:a16="http://schemas.microsoft.com/office/drawing/2014/main" xmlns="" id="{AD25F6AF-9CAE-4E3F-8E71-CA68CB31C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แทนข้อความ 2">
            <a:extLst>
              <a:ext uri="{FF2B5EF4-FFF2-40B4-BE49-F238E27FC236}">
                <a16:creationId xmlns:a16="http://schemas.microsoft.com/office/drawing/2014/main" xmlns="" id="{B527A812-ECB2-4E23-8245-963CA4C145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/>
              <a:t>ระดับที่สอง</a:t>
            </a:r>
          </a:p>
          <a:p>
            <a:pPr lvl="2"/>
            <a:r>
              <a:rPr lang="th-TH" altLang="en-US"/>
              <a:t>ระดับที่สาม</a:t>
            </a:r>
          </a:p>
          <a:p>
            <a:pPr lvl="3"/>
            <a:r>
              <a:rPr lang="th-TH" altLang="en-US"/>
              <a:t>ระดับที่สี่</a:t>
            </a:r>
          </a:p>
          <a:p>
            <a:pPr lvl="4"/>
            <a:r>
              <a:rPr lang="th-TH" altLang="en-US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9B05ED94-D8EA-4935-B6D6-098E7F681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ED13D7-4557-4B8C-A068-D0812609AAA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204C5CA9-10D4-4F14-8162-4A73C5957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>
            <a:extLst>
              <a:ext uri="{FF2B5EF4-FFF2-40B4-BE49-F238E27FC236}">
                <a16:creationId xmlns:a16="http://schemas.microsoft.com/office/drawing/2014/main" xmlns="" id="{7DE9FC2D-90C8-42ED-8099-F867092A2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3FFCB05-9149-4C1B-87AA-FA2551BFEACE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22914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  <p:sldLayoutId id="2147484402" r:id="rId13"/>
    <p:sldLayoutId id="2147484403" r:id="rId14"/>
    <p:sldLayoutId id="2147484404" r:id="rId15"/>
    <p:sldLayoutId id="2147484405" r:id="rId16"/>
    <p:sldLayoutId id="2147484406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04800"/>
            <a:ext cx="8218488" cy="82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คลิกเพื่อแก้ไขลักษณะชื่อเรื่องต้นแบบ</a:t>
            </a:r>
          </a:p>
        </p:txBody>
      </p:sp>
      <p:sp>
        <p:nvSpPr>
          <p:cNvPr id="205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altLang="ko-KR" smtClean="0"/>
              <a:t>ระดับที่สอง</a:t>
            </a:r>
          </a:p>
          <a:p>
            <a:pPr lvl="2"/>
            <a:r>
              <a:rPr lang="en-US" altLang="ko-KR" smtClean="0"/>
              <a:t>ระดับที่สาม</a:t>
            </a:r>
          </a:p>
          <a:p>
            <a:pPr lvl="3"/>
            <a:r>
              <a:rPr lang="en-US" altLang="ko-KR" smtClean="0"/>
              <a:t>ระดับที่สี่</a:t>
            </a:r>
          </a:p>
          <a:p>
            <a:pPr lvl="4"/>
            <a:r>
              <a:rPr lang="en-US" altLang="ko-KR" smtClean="0"/>
              <a:t>ระดับที่ห้า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4770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Gulim" pitchFamily="34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979EA5-90B3-4073-A717-801E16FC4C4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523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4419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23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34.gi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gif"/><Relationship Id="rId7" Type="http://schemas.openxmlformats.org/officeDocument/2006/relationships/hyperlink" Target="http://www.google.co.th/url?url=http://www.natrawee.co.th/&amp;rct=j&amp;frm=1&amp;q=&amp;esrc=s&amp;sa=U&amp;ved=0ahUKEwithtCVhs3OAhXFr48KHWIsBI4QwW4IKzAL&amp;usg=AFQjCNElFrDMCFlCJ8YLLkB73ARJ_jL-GQ" TargetMode="Externa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10" Type="http://schemas.openxmlformats.org/officeDocument/2006/relationships/image" Target="../media/image14.jpeg"/><Relationship Id="rId4" Type="http://schemas.openxmlformats.org/officeDocument/2006/relationships/image" Target="../media/image60.jpeg"/><Relationship Id="rId9" Type="http://schemas.openxmlformats.org/officeDocument/2006/relationships/image" Target="../media/image6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34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gif"/><Relationship Id="rId9" Type="http://schemas.openxmlformats.org/officeDocument/2006/relationships/image" Target="../media/image25.gi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slideLayout" Target="../slideLayouts/slideLayout79.xml"/><Relationship Id="rId7" Type="http://schemas.openxmlformats.org/officeDocument/2006/relationships/diagramLayout" Target="../diagrams/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2.xml"/><Relationship Id="rId5" Type="http://schemas.openxmlformats.org/officeDocument/2006/relationships/oleObject" Target="../embeddings/oleObject1.bin"/><Relationship Id="rId10" Type="http://schemas.microsoft.com/office/2007/relationships/diagramDrawing" Target="../diagrams/drawing2.xml"/><Relationship Id="rId4" Type="http://schemas.openxmlformats.org/officeDocument/2006/relationships/notesSlide" Target="../notesSlides/notesSlide4.xml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ac2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395289" y="908051"/>
            <a:ext cx="1296987" cy="126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427984" y="5877272"/>
            <a:ext cx="4572000" cy="638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กรมตรวจบัญชีสหกรณ์</a:t>
            </a:r>
          </a:p>
        </p:txBody>
      </p:sp>
      <p:sp>
        <p:nvSpPr>
          <p:cNvPr id="7" name="Rectangle 8"/>
          <p:cNvSpPr/>
          <p:nvPr/>
        </p:nvSpPr>
        <p:spPr>
          <a:xfrm>
            <a:off x="1907704" y="980728"/>
            <a:ext cx="6408712" cy="2083071"/>
          </a:xfrm>
          <a:prstGeom prst="rect">
            <a:avLst/>
          </a:prstGeom>
          <a:solidFill>
            <a:srgbClr val="CC00CC"/>
          </a:solidFill>
        </p:spPr>
        <p:txBody>
          <a:bodyPr wrap="square">
            <a:spAutoFit/>
          </a:bodyPr>
          <a:lstStyle/>
          <a:p>
            <a:pPr algn="ctr" fontAlgn="auto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D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กระบวนการและเทคนิคการสอบบัญชีเฉพาะด้าน(ธุรกิจจัดหาสินค้ามาจำหน่ายและธุรกิจรวบรวมผลิตผล)</a:t>
            </a:r>
            <a:endParaRPr lang="th-TH" sz="4400" b="1" dirty="0">
              <a:solidFill>
                <a:srgbClr val="00DA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1835696" y="3645024"/>
            <a:ext cx="6551364" cy="1721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นางสาวนพัต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สลา  จันทร์มา</a:t>
            </a:r>
            <a:endParaRPr lang="th-TH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 fontAlgn="auto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นักวิชาการ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ตรวจสอบบัญชีชำนาญการพิเศษ</a:t>
            </a:r>
          </a:p>
          <a:p>
            <a:pPr algn="ctr" fontAlgn="auto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สำนักงานตรวจบัญชี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สหกรณ์สุพรรณบุรี</a:t>
            </a:r>
            <a:endParaRPr lang="th-TH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65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788988" y="1773239"/>
            <a:ext cx="8355012" cy="1754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th-TH" alt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ประเภทสินค้า ที่สหกรณ์จัดหามาจำหน่าย </a:t>
            </a:r>
          </a:p>
          <a:p>
            <a:pPr eaLnBrk="1" hangingPunct="1">
              <a:defRPr/>
            </a:pPr>
            <a:r>
              <a:rPr lang="th-TH" alt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เช่น เครื่องมือเครื่องใช้ วัสดุอุปกรณ์การเกษตร ตลอดจนสินค้าอุปโภคบริโภค ฯ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4376" y="857250"/>
            <a:ext cx="8429625" cy="1658938"/>
            <a:chOff x="672" y="528"/>
            <a:chExt cx="5310" cy="1254"/>
          </a:xfrm>
        </p:grpSpPr>
        <p:grpSp>
          <p:nvGrpSpPr>
            <p:cNvPr id="29703" name="Group 5"/>
            <p:cNvGrpSpPr>
              <a:grpSpLocks/>
            </p:cNvGrpSpPr>
            <p:nvPr/>
          </p:nvGrpSpPr>
          <p:grpSpPr bwMode="auto">
            <a:xfrm>
              <a:off x="672" y="528"/>
              <a:ext cx="4846" cy="579"/>
              <a:chOff x="672" y="528"/>
              <a:chExt cx="4846" cy="579"/>
            </a:xfrm>
          </p:grpSpPr>
          <p:sp>
            <p:nvSpPr>
              <p:cNvPr id="29705" name="AutoShape 6"/>
              <p:cNvSpPr>
                <a:spLocks noChangeArrowheads="1"/>
              </p:cNvSpPr>
              <p:nvPr/>
            </p:nvSpPr>
            <p:spPr bwMode="auto">
              <a:xfrm>
                <a:off x="672" y="528"/>
                <a:ext cx="4608" cy="576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h-TH" altLang="th-TH">
                  <a:solidFill>
                    <a:srgbClr val="D6009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1" name="Text Box 7"/>
              <p:cNvSpPr txBox="1">
                <a:spLocks noChangeArrowheads="1"/>
              </p:cNvSpPr>
              <p:nvPr/>
            </p:nvSpPr>
            <p:spPr bwMode="auto">
              <a:xfrm>
                <a:off x="720" y="618"/>
                <a:ext cx="4798" cy="49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h-TH" altLang="th-TH" sz="36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องค์ความรู้เกี่ยวกับธุรกิจจัดหาสินค้ามาจำหน่าย</a:t>
                </a:r>
              </a:p>
            </p:txBody>
          </p:sp>
        </p:grpSp>
        <p:graphicFrame>
          <p:nvGraphicFramePr>
            <p:cNvPr id="29704" name="Object 8"/>
            <p:cNvGraphicFramePr>
              <a:graphicFrameLocks noChangeAspect="1"/>
            </p:cNvGraphicFramePr>
            <p:nvPr/>
          </p:nvGraphicFramePr>
          <p:xfrm>
            <a:off x="4962" y="1068"/>
            <a:ext cx="1020" cy="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Clip" r:id="rId3" imgW="1613687" imgH="1138390" progId="MS_ClipArt_Gallery.2">
                    <p:embed/>
                  </p:oleObj>
                </mc:Choice>
                <mc:Fallback>
                  <p:oleObj name="Clip" r:id="rId3" imgW="1613687" imgH="113839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2" y="1068"/>
                          <a:ext cx="1020" cy="7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755650" y="3429001"/>
            <a:ext cx="7507288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 ประเภทของลูกค้า สหกรณ์จำหน่ายสินค้าให้กับใครบ้าง</a:t>
            </a: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746125" y="4702176"/>
            <a:ext cx="5195888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 การกำหนดระเบียบสหกรณ์ที่เกี่ยวข้อง</a:t>
            </a: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755651" y="4149726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 ลักษณะที่ขาย สหกรณ์จำหน่ายสินค้า เป็นเงินสด หรือ เงินเชื่อ</a:t>
            </a:r>
          </a:p>
        </p:txBody>
      </p:sp>
      <p:sp>
        <p:nvSpPr>
          <p:cNvPr id="11" name="ตัวยึดหมายเลขภาพนิ่ง 46">
            <a:extLst>
              <a:ext uri="{FF2B5EF4-FFF2-40B4-BE49-F238E27FC236}">
                <a16:creationId xmlns:a16="http://schemas.microsoft.com/office/drawing/2014/main" xmlns="" id="{22894059-94FD-40FD-8750-EF97482720D4}"/>
              </a:ext>
            </a:extLst>
          </p:cNvPr>
          <p:cNvSpPr txBox="1">
            <a:spLocks/>
          </p:cNvSpPr>
          <p:nvPr/>
        </p:nvSpPr>
        <p:spPr bwMode="auto">
          <a:xfrm>
            <a:off x="8676457" y="6381328"/>
            <a:ext cx="467544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84963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0644188" y="3857626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th-TH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92" name="Text Box 8"/>
          <p:cNvSpPr txBox="1">
            <a:spLocks noChangeArrowheads="1"/>
          </p:cNvSpPr>
          <p:nvPr/>
        </p:nvSpPr>
        <p:spPr bwMode="auto">
          <a:xfrm>
            <a:off x="1403350" y="1844675"/>
            <a:ext cx="7056438" cy="34940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en-US" altLang="th-TH" sz="4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Sorts"/>
              </a:rPr>
              <a:t>I</a:t>
            </a:r>
            <a:r>
              <a:rPr lang="th-TH" altLang="th-TH" sz="4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Sorts"/>
              </a:rPr>
              <a:t> </a:t>
            </a:r>
            <a:r>
              <a:rPr lang="th-TH" alt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Sorts"/>
              </a:rPr>
              <a:t>ขั้นตอนการซื้อ</a:t>
            </a:r>
            <a:endParaRPr lang="th-TH" altLang="th-TH" sz="1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85000"/>
              </a:lnSpc>
              <a:defRPr/>
            </a:pPr>
            <a:r>
              <a:rPr lang="th-TH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	-  สอบถามความต้องการของสมาชิก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th-TH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-  จัดซื้อสินค้าตามความต้องการของสมาชิก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th-TH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-  ได้รับมอบสินค้าสินค้า </a:t>
            </a:r>
            <a:endParaRPr lang="en-US" alt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th-TH" sz="4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Sorts"/>
              </a:rPr>
              <a:t>I</a:t>
            </a:r>
            <a:r>
              <a:rPr lang="th-TH" altLang="th-TH" sz="4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Sorts"/>
              </a:rPr>
              <a:t> </a:t>
            </a:r>
            <a:r>
              <a:rPr lang="th-TH" alt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Sorts"/>
              </a:rPr>
              <a:t>ขั้นตอนการจ่ายชำระหนี้</a:t>
            </a:r>
            <a:r>
              <a:rPr lang="th-TH" alt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 </a:t>
            </a:r>
            <a:endParaRPr lang="en-US" altLang="th-TH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85000"/>
              </a:lnSpc>
              <a:defRPr/>
            </a:pPr>
            <a:r>
              <a:rPr lang="th-TH" alt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-  ตรวจสอบใบส่งของของเจ้าหนี้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th-TH" alt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-  จ่ายเงินชำระหนี้และรับใบเสร็จรับเงินจากเจ้าหนี้การค้า</a:t>
            </a:r>
          </a:p>
          <a:p>
            <a:pPr eaLnBrk="1" hangingPunct="1">
              <a:lnSpc>
                <a:spcPct val="85000"/>
              </a:lnSpc>
              <a:defRPr/>
            </a:pPr>
            <a:endParaRPr lang="th-TH" altLang="th-TH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714376" y="5424488"/>
            <a:ext cx="75342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400">
                <a:solidFill>
                  <a:srgbClr val="99FF33"/>
                </a:solidFill>
                <a:latin typeface="Arial" panose="020B0604020202020204" pitchFamily="34" charset="0"/>
              </a:rPr>
              <a:t>        </a:t>
            </a:r>
            <a:endParaRPr lang="th-TH" altLang="th-TH" sz="4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th-TH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2411760" y="764705"/>
            <a:ext cx="5040560" cy="644079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กระบวนการดำเนินการ</a:t>
            </a:r>
            <a:endParaRPr lang="th-TH" altLang="th-TH" sz="4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ตัวยึดหมายเลขภาพนิ่ง 46">
            <a:extLst>
              <a:ext uri="{FF2B5EF4-FFF2-40B4-BE49-F238E27FC236}">
                <a16:creationId xmlns:a16="http://schemas.microsoft.com/office/drawing/2014/main" xmlns="" id="{22894059-94FD-40FD-8750-EF97482720D4}"/>
              </a:ext>
            </a:extLst>
          </p:cNvPr>
          <p:cNvSpPr txBox="1">
            <a:spLocks/>
          </p:cNvSpPr>
          <p:nvPr/>
        </p:nvSpPr>
        <p:spPr bwMode="auto">
          <a:xfrm>
            <a:off x="8676457" y="6381328"/>
            <a:ext cx="467544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984009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411760" y="764705"/>
            <a:ext cx="5040560" cy="644079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กระบวนการดำเนินการ (ต่อ)</a:t>
            </a:r>
            <a:endParaRPr lang="th-TH" altLang="th-TH" sz="4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87450" y="1700213"/>
            <a:ext cx="6769100" cy="36385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th-TH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Sorts"/>
              </a:rPr>
              <a:t>I</a:t>
            </a:r>
            <a:r>
              <a:rPr lang="th-TH" altLang="th-TH" sz="4400" b="1" dirty="0">
                <a:solidFill>
                  <a:srgbClr val="D2B6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Sorts"/>
              </a:rPr>
              <a:t> </a:t>
            </a:r>
            <a:r>
              <a:rPr lang="th-TH" altLang="th-TH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ขั้นตอนการจำหน่าย</a:t>
            </a:r>
            <a:endParaRPr lang="th-TH" altLang="th-TH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-  กำหนดราคาขายของสินค้าแต่ละประเภท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-  กรณีขายเป็นเงินสด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-  กรณีขายเป็นเงินเชื่อ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th-TH" sz="3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Sorts"/>
              </a:rPr>
              <a:t>I</a:t>
            </a:r>
            <a:r>
              <a:rPr lang="th-TH" altLang="th-TH" sz="3000" b="1" dirty="0">
                <a:solidFill>
                  <a:srgbClr val="D2B6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ขั้นตอนการรับชำระหนี้                  </a:t>
            </a:r>
            <a:endParaRPr lang="th-TH" altLang="th-TH" sz="30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h-TH" altLang="th-TH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-  สมาชิกนำเงินมาชำระหนี้</a:t>
            </a:r>
          </a:p>
          <a:p>
            <a:pPr eaLnBrk="1" hangingPunct="1">
              <a:lnSpc>
                <a:spcPct val="90000"/>
              </a:lnSpc>
              <a:defRPr/>
            </a:pPr>
            <a:endParaRPr lang="th-TH" altLang="th-TH" sz="3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หมายเลขภาพนิ่ง 46">
            <a:extLst>
              <a:ext uri="{FF2B5EF4-FFF2-40B4-BE49-F238E27FC236}">
                <a16:creationId xmlns:a16="http://schemas.microsoft.com/office/drawing/2014/main" xmlns="" id="{22894059-94FD-40FD-8750-EF97482720D4}"/>
              </a:ext>
            </a:extLst>
          </p:cNvPr>
          <p:cNvSpPr txBox="1">
            <a:spLocks/>
          </p:cNvSpPr>
          <p:nvPr/>
        </p:nvSpPr>
        <p:spPr bwMode="auto">
          <a:xfrm>
            <a:off x="8676457" y="6381328"/>
            <a:ext cx="467544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88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785813" y="2916238"/>
            <a:ext cx="71628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 หลักฐานการซื้อ , ขาย , ชำระหนี้ครบถ้วน</a:t>
            </a: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788988" y="1773238"/>
            <a:ext cx="8355012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 การซื้อ ขาย ปฏิบัติตามระเบียบ , มติที่ประชุม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4376" y="857250"/>
            <a:ext cx="8429625" cy="1658938"/>
            <a:chOff x="672" y="528"/>
            <a:chExt cx="5310" cy="1254"/>
          </a:xfrm>
        </p:grpSpPr>
        <p:grpSp>
          <p:nvGrpSpPr>
            <p:cNvPr id="32778" name="Group 5"/>
            <p:cNvGrpSpPr>
              <a:grpSpLocks/>
            </p:cNvGrpSpPr>
            <p:nvPr/>
          </p:nvGrpSpPr>
          <p:grpSpPr bwMode="auto">
            <a:xfrm>
              <a:off x="672" y="528"/>
              <a:ext cx="4846" cy="579"/>
              <a:chOff x="672" y="528"/>
              <a:chExt cx="4846" cy="579"/>
            </a:xfrm>
          </p:grpSpPr>
          <p:sp>
            <p:nvSpPr>
              <p:cNvPr id="32780" name="AutoShape 6"/>
              <p:cNvSpPr>
                <a:spLocks noChangeArrowheads="1"/>
              </p:cNvSpPr>
              <p:nvPr/>
            </p:nvSpPr>
            <p:spPr bwMode="auto">
              <a:xfrm>
                <a:off x="672" y="528"/>
                <a:ext cx="4608" cy="576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h-TH" altLang="th-TH">
                  <a:solidFill>
                    <a:srgbClr val="D6009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1" name="Text Box 7"/>
              <p:cNvSpPr txBox="1">
                <a:spLocks noChangeArrowheads="1"/>
              </p:cNvSpPr>
              <p:nvPr/>
            </p:nvSpPr>
            <p:spPr bwMode="auto">
              <a:xfrm>
                <a:off x="720" y="618"/>
                <a:ext cx="4798" cy="49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r>
                  <a:rPr lang="th-TH" altLang="th-TH" sz="36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วัตถุประสงค์การตรวจสอบธุรกิจจัดหาสินค้ามาจำหน่าย</a:t>
                </a:r>
              </a:p>
            </p:txBody>
          </p:sp>
        </p:grpSp>
        <p:graphicFrame>
          <p:nvGraphicFramePr>
            <p:cNvPr id="32779" name="Object 8"/>
            <p:cNvGraphicFramePr>
              <a:graphicFrameLocks noChangeAspect="1"/>
            </p:cNvGraphicFramePr>
            <p:nvPr/>
          </p:nvGraphicFramePr>
          <p:xfrm>
            <a:off x="4962" y="1068"/>
            <a:ext cx="1020" cy="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Clip" r:id="rId3" imgW="1613687" imgH="1138390" progId="MS_ClipArt_Gallery.2">
                    <p:embed/>
                  </p:oleObj>
                </mc:Choice>
                <mc:Fallback>
                  <p:oleObj name="Clip" r:id="rId3" imgW="1613687" imgH="113839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2" y="1068"/>
                          <a:ext cx="1020" cy="7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749300" y="4059238"/>
            <a:ext cx="7894638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sz="3600" b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  ลูกหนี้การค้า &amp; สินค้าคงเหลือมีอยู่จริง</a:t>
            </a:r>
            <a:endParaRPr lang="th-TH" altLang="th-TH" sz="3600" b="1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785813" y="2344738"/>
            <a:ext cx="6756400" cy="6461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 จัดซื้อตรงตามความต้องการ , ตั้งราคาขายยุติธรรม</a:t>
            </a: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746125" y="4702176"/>
            <a:ext cx="6294438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  กำหนดแผนงาน  ระเบียบ  กฎเกณฑ์เหมาะสม</a:t>
            </a: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758826" y="5273676"/>
            <a:ext cx="8004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rgbClr val="2D8AE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  อำนวยประโยชน์ด้านธุรกิจจัดหาสินค้ามาจำหน่ายแก่สมาชิก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49300" y="3487738"/>
            <a:ext cx="7894638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  ลูกหนี้การค้ามีหลักประกันครบถ้วน</a:t>
            </a:r>
          </a:p>
        </p:txBody>
      </p:sp>
      <p:sp>
        <p:nvSpPr>
          <p:cNvPr id="14" name="ตัวยึดหมายเลขภาพนิ่ง 46">
            <a:extLst>
              <a:ext uri="{FF2B5EF4-FFF2-40B4-BE49-F238E27FC236}">
                <a16:creationId xmlns:a16="http://schemas.microsoft.com/office/drawing/2014/main" xmlns="" id="{22894059-94FD-40FD-8750-EF97482720D4}"/>
              </a:ext>
            </a:extLst>
          </p:cNvPr>
          <p:cNvSpPr txBox="1">
            <a:spLocks/>
          </p:cNvSpPr>
          <p:nvPr/>
        </p:nvSpPr>
        <p:spPr bwMode="auto">
          <a:xfrm>
            <a:off x="8676457" y="6381328"/>
            <a:ext cx="467544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568262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utoUpdateAnimBg="0"/>
      <p:bldP spid="158723" grpId="0" autoUpdateAnimBg="0"/>
      <p:bldP spid="158730" grpId="0" autoUpdateAnimBg="0"/>
      <p:bldP spid="158731" grpId="0" autoUpdateAnimBg="0"/>
      <p:bldP spid="158732" grpId="0" autoUpdateAnimBg="0"/>
      <p:bldP spid="158733" grpId="0" autoUpdateAnimBg="0"/>
      <p:bldP spid="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8">
            <a:extLst>
              <a:ext uri="{FF2B5EF4-FFF2-40B4-BE49-F238E27FC236}">
                <a16:creationId xmlns:a16="http://schemas.microsoft.com/office/drawing/2014/main" xmlns="" id="{E55A2D7E-2ACA-4AD8-8A33-E90DB8AAD6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3568" y="260648"/>
            <a:ext cx="7632848" cy="864096"/>
          </a:xfrm>
          <a:prstGeom prst="roundRect">
            <a:avLst>
              <a:gd name="adj" fmla="val 25065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5400" b="1" i="1" dirty="0" smtClean="0">
                <a:solidFill>
                  <a:srgbClr val="0000FF"/>
                </a:solidFill>
                <a:latin typeface="DilleniaUPC" pitchFamily="18" charset="-34"/>
                <a:cs typeface="DilleniaUPC" pitchFamily="18" charset="-34"/>
              </a:rPr>
              <a:t>ธุรกิจ</a:t>
            </a:r>
            <a:r>
              <a:rPr lang="th-TH" sz="5400" b="1" i="1" dirty="0">
                <a:solidFill>
                  <a:srgbClr val="0000FF"/>
                </a:solidFill>
                <a:latin typeface="DilleniaUPC" pitchFamily="18" charset="-34"/>
                <a:cs typeface="DilleniaUPC" pitchFamily="18" charset="-34"/>
              </a:rPr>
              <a:t>จัดหาสินค้ามาจำหน่าย</a:t>
            </a:r>
          </a:p>
        </p:txBody>
      </p:sp>
      <p:pic>
        <p:nvPicPr>
          <p:cNvPr id="8197" name="Picture 6" descr="DSC07081">
            <a:extLst>
              <a:ext uri="{FF2B5EF4-FFF2-40B4-BE49-F238E27FC236}">
                <a16:creationId xmlns:a16="http://schemas.microsoft.com/office/drawing/2014/main" xmlns="" id="{D2730E59-73C0-4192-82F6-7211DD0F86A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2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4022725"/>
            <a:ext cx="5162550" cy="246221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7" descr="DSC03333">
            <a:extLst>
              <a:ext uri="{FF2B5EF4-FFF2-40B4-BE49-F238E27FC236}">
                <a16:creationId xmlns:a16="http://schemas.microsoft.com/office/drawing/2014/main" xmlns="" id="{0D440BA9-C830-41BF-8829-4D4157EF4A9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2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412875"/>
            <a:ext cx="3959225" cy="2522538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199" name="Picture 8" descr="DSC01174">
            <a:extLst>
              <a:ext uri="{FF2B5EF4-FFF2-40B4-BE49-F238E27FC236}">
                <a16:creationId xmlns:a16="http://schemas.microsoft.com/office/drawing/2014/main" xmlns="" id="{21454561-1D5F-46FB-B5A5-29AA0A6D61A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lum bright="2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4076700"/>
            <a:ext cx="3959225" cy="240823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18" descr="DSC01335">
            <a:extLst>
              <a:ext uri="{FF2B5EF4-FFF2-40B4-BE49-F238E27FC236}">
                <a16:creationId xmlns:a16="http://schemas.microsoft.com/office/drawing/2014/main" xmlns="" id="{CB27A230-FD17-4167-A53F-565F66BA994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lum bright="3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1398588"/>
            <a:ext cx="2220913" cy="2462212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20" descr="DSC01165">
            <a:extLst>
              <a:ext uri="{FF2B5EF4-FFF2-40B4-BE49-F238E27FC236}">
                <a16:creationId xmlns:a16="http://schemas.microsoft.com/office/drawing/2014/main" xmlns="" id="{D3F551CE-161D-4ECF-B348-52D4C3712AC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 cstate="print">
            <a:lum bright="3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1398588"/>
            <a:ext cx="2209800" cy="2462212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WordArt 22">
            <a:extLst>
              <a:ext uri="{FF2B5EF4-FFF2-40B4-BE49-F238E27FC236}">
                <a16:creationId xmlns:a16="http://schemas.microsoft.com/office/drawing/2014/main" xmlns="" id="{AD619AD1-0167-41DB-B982-A9931E4220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75463" y="2714625"/>
            <a:ext cx="1638300" cy="10747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ngsana New" panose="02020603050405020304" pitchFamily="18" charset="-34"/>
              </a:rPr>
              <a:t>เมล็ดพันธุ์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8206" name="WordArt 22">
            <a:extLst>
              <a:ext uri="{FF2B5EF4-FFF2-40B4-BE49-F238E27FC236}">
                <a16:creationId xmlns:a16="http://schemas.microsoft.com/office/drawing/2014/main" xmlns="" id="{D87C52AC-447E-48A2-978B-F94DC2884E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29125" y="5718175"/>
            <a:ext cx="2000250" cy="6397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ngsana New" panose="02020603050405020304" pitchFamily="18" charset="-34"/>
              </a:rPr>
              <a:t>น้ำมันเชื้อเพลิง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FF"/>
              </a:solidFill>
              <a:latin typeface="Angsana New" panose="02020603050405020304" pitchFamily="18" charset="-34"/>
            </a:endParaRPr>
          </a:p>
        </p:txBody>
      </p:sp>
      <p:sp>
        <p:nvSpPr>
          <p:cNvPr id="8207" name="WordArt 22">
            <a:extLst>
              <a:ext uri="{FF2B5EF4-FFF2-40B4-BE49-F238E27FC236}">
                <a16:creationId xmlns:a16="http://schemas.microsoft.com/office/drawing/2014/main" xmlns="" id="{52F5CF2F-9EFD-4348-81CE-7321869598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3000375"/>
            <a:ext cx="1214438" cy="860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ngsana New" panose="02020603050405020304" pitchFamily="18" charset="-34"/>
              </a:rPr>
              <a:t>ปุ๋ย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12" name="ตัวยึดหมายเลขภาพนิ่ง 46">
            <a:extLst>
              <a:ext uri="{FF2B5EF4-FFF2-40B4-BE49-F238E27FC236}">
                <a16:creationId xmlns:a16="http://schemas.microsoft.com/office/drawing/2014/main" xmlns="" id="{22894059-94FD-40FD-8750-EF97482720D4}"/>
              </a:ext>
            </a:extLst>
          </p:cNvPr>
          <p:cNvSpPr txBox="1">
            <a:spLocks/>
          </p:cNvSpPr>
          <p:nvPr/>
        </p:nvSpPr>
        <p:spPr bwMode="auto">
          <a:xfrm>
            <a:off x="8676457" y="6381328"/>
            <a:ext cx="467544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r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9">
            <a:extLst>
              <a:ext uri="{FF2B5EF4-FFF2-40B4-BE49-F238E27FC236}">
                <a16:creationId xmlns:a16="http://schemas.microsoft.com/office/drawing/2014/main" xmlns="" id="{1B60F35C-402C-46FB-8A84-7A3B2277F4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850" y="333375"/>
            <a:ext cx="4264025" cy="6413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altLang="en-US" sz="3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การกำหนดระเบียบของสหกรณ์</a:t>
            </a:r>
            <a:endParaRPr lang="en-US" altLang="en-US" sz="3500" b="1" i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339" name="Text Box 20">
            <a:extLst>
              <a:ext uri="{FF2B5EF4-FFF2-40B4-BE49-F238E27FC236}">
                <a16:creationId xmlns:a16="http://schemas.microsoft.com/office/drawing/2014/main" xmlns="" id="{43394CBC-8AE0-4471-BD60-CAB1AFCE6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97200"/>
            <a:ext cx="8413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กำหนดแผนงาน /เป้าหมายการดำเนินธุรกิจจัดหาสินค้ามาจำหน่าย</a:t>
            </a:r>
          </a:p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อย่างชัดเจนและมีความเป็นไปได้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xmlns="" id="{A2F363DA-63C7-40B4-A52D-C058B8CCD2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9563" y="2420938"/>
            <a:ext cx="4276725" cy="6413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sz="3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การกำหนดแผนงาน หรือเป้าหมาย</a:t>
            </a:r>
            <a:endParaRPr lang="en-US" sz="3500" b="1" i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41" name="Text Box 27">
            <a:extLst>
              <a:ext uri="{FF2B5EF4-FFF2-40B4-BE49-F238E27FC236}">
                <a16:creationId xmlns:a16="http://schemas.microsoft.com/office/drawing/2014/main" xmlns="" id="{469DD661-8389-4FE6-AFED-FCDDA9CBB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908050"/>
            <a:ext cx="82311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กำหนดระเบียบเกี่ยวกับการดำเนินธุรกิจจัดหาสินค้ามาจำหน่าย ได้แก่</a:t>
            </a:r>
          </a:p>
          <a:p>
            <a:pPr>
              <a:buFontTx/>
              <a:buChar char="-"/>
            </a:pPr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 ระเบียบ ว่าด้วยการจัดหาสิ่งของที่สมาชิกต้องการมาจำหน่าย</a:t>
            </a:r>
          </a:p>
          <a:p>
            <a:pPr>
              <a:buFontTx/>
              <a:buChar char="-"/>
            </a:pPr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 ระเบียบ ว่าด้วยการจำหน่ายสินค้าเป็นเงินเชื่อ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342" name="ตัวยึดหมายเลขภาพนิ่ง 46">
            <a:extLst>
              <a:ext uri="{FF2B5EF4-FFF2-40B4-BE49-F238E27FC236}">
                <a16:creationId xmlns:a16="http://schemas.microsoft.com/office/drawing/2014/main" xmlns="" id="{81AB7342-7137-4869-BD38-A4F1FA3D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92825"/>
            <a:ext cx="539750" cy="52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59F60DC2-0B41-484F-B092-E5FC208B4B9D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15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343" name="Picture 36" descr="j0284133">
            <a:extLst>
              <a:ext uri="{FF2B5EF4-FFF2-40B4-BE49-F238E27FC236}">
                <a16:creationId xmlns:a16="http://schemas.microsoft.com/office/drawing/2014/main" xmlns="" id="{266791AF-087E-4D02-BDC7-6D63F988D1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333375"/>
            <a:ext cx="9350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Rectangle 19">
            <a:extLst>
              <a:ext uri="{FF2B5EF4-FFF2-40B4-BE49-F238E27FC236}">
                <a16:creationId xmlns:a16="http://schemas.microsoft.com/office/drawing/2014/main" xmlns="" id="{190B69C7-2109-4EF2-9A37-10FD0EACA3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850" y="4005263"/>
            <a:ext cx="4292600" cy="6413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การแบ่งแยกหน้าที่ความรับผิดชอบ</a:t>
            </a:r>
            <a:endParaRPr lang="en-US" alt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348" name="Line 13">
            <a:extLst>
              <a:ext uri="{FF2B5EF4-FFF2-40B4-BE49-F238E27FC236}">
                <a16:creationId xmlns:a16="http://schemas.microsoft.com/office/drawing/2014/main" xmlns="" id="{8C37D7B1-FA46-457F-8AA7-0BD66A97E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" y="561022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Text Box 20">
            <a:extLst>
              <a:ext uri="{FF2B5EF4-FFF2-40B4-BE49-F238E27FC236}">
                <a16:creationId xmlns:a16="http://schemas.microsoft.com/office/drawing/2014/main" xmlns="" id="{ADB9B862-DEF1-4174-9D21-CD3527D40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4581525"/>
            <a:ext cx="8494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แบ่งแยกหน้าที่ความรับผิดชอบระหว่างเจ้าหน้าที่จัดซื้อสินค้า เจ้าหน้าที่ตลาด เจ้าหน้าที่การเงินและเจ้าหน้าที่บัญชีอย่างชัดเจน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350" name="Text Box 28">
            <a:extLst>
              <a:ext uri="{FF2B5EF4-FFF2-40B4-BE49-F238E27FC236}">
                <a16:creationId xmlns:a16="http://schemas.microsoft.com/office/drawing/2014/main" xmlns="" id="{F608EC6B-D7BC-4678-BCE0-3965B75B4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5678488"/>
            <a:ext cx="8191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การเก็บรักษาสินค้ากระทำโดยผู้ที่มิได้ทำหน้าที่จัดซื้อสินค้า และผู้ที่มิได้</a:t>
            </a:r>
          </a:p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ทำหน้าที่บันทึกบัญชี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351" name="Picture 23" descr="BOOK006">
            <a:extLst>
              <a:ext uri="{FF2B5EF4-FFF2-40B4-BE49-F238E27FC236}">
                <a16:creationId xmlns:a16="http://schemas.microsoft.com/office/drawing/2014/main" xmlns="" id="{9D1C9E8E-0903-41CA-B074-63F7492B9E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557588"/>
            <a:ext cx="17272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6" descr="hand">
            <a:extLst>
              <a:ext uri="{FF2B5EF4-FFF2-40B4-BE49-F238E27FC236}">
                <a16:creationId xmlns:a16="http://schemas.microsoft.com/office/drawing/2014/main" xmlns="" id="{8DE62F1F-F254-4CE5-8CE3-D60BAFE4AA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3673">
            <a:off x="8105775" y="4125913"/>
            <a:ext cx="5857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0">
            <a:extLst>
              <a:ext uri="{FF2B5EF4-FFF2-40B4-BE49-F238E27FC236}">
                <a16:creationId xmlns:a16="http://schemas.microsoft.com/office/drawing/2014/main" xmlns="" id="{F4B70DC4-FD60-41C8-BB16-34519E306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219200"/>
            <a:ext cx="70453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สำรวจความต้องการสินค้าของสมาชิก หรือตลาดก่อนจัดซื้อ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xmlns="" id="{E2D86D18-64EA-4D9B-8580-C204076A2C90}"/>
              </a:ext>
            </a:extLst>
          </p:cNvPr>
          <p:cNvGrpSpPr>
            <a:grpSpLocks/>
          </p:cNvGrpSpPr>
          <p:nvPr/>
        </p:nvGrpSpPr>
        <p:grpSpPr bwMode="auto">
          <a:xfrm>
            <a:off x="370632" y="332656"/>
            <a:ext cx="4176464" cy="731838"/>
            <a:chOff x="816" y="2304"/>
            <a:chExt cx="1440" cy="448"/>
          </a:xfrm>
          <a:solidFill>
            <a:srgbClr val="336600"/>
          </a:solidFill>
        </p:grpSpPr>
        <p:sp>
          <p:nvSpPr>
            <p:cNvPr id="48143" name="Freeform 18">
              <a:extLst>
                <a:ext uri="{FF2B5EF4-FFF2-40B4-BE49-F238E27FC236}">
                  <a16:creationId xmlns:a16="http://schemas.microsoft.com/office/drawing/2014/main" xmlns="" id="{7467963F-26AD-4840-A079-82B1F5B7A687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249176 w 1120"/>
                <a:gd name="T1" fmla="*/ 2 h 252"/>
                <a:gd name="T2" fmla="*/ 248070 w 1120"/>
                <a:gd name="T3" fmla="*/ 2 h 252"/>
                <a:gd name="T4" fmla="*/ 244472 w 1120"/>
                <a:gd name="T5" fmla="*/ 2 h 252"/>
                <a:gd name="T6" fmla="*/ 238946 w 1120"/>
                <a:gd name="T7" fmla="*/ 2 h 252"/>
                <a:gd name="T8" fmla="*/ 231002 w 1120"/>
                <a:gd name="T9" fmla="*/ 2 h 252"/>
                <a:gd name="T10" fmla="*/ 220767 w 1120"/>
                <a:gd name="T11" fmla="*/ 2 h 252"/>
                <a:gd name="T12" fmla="*/ 208819 w 1120"/>
                <a:gd name="T13" fmla="*/ 2 h 252"/>
                <a:gd name="T14" fmla="*/ 194862 w 1120"/>
                <a:gd name="T15" fmla="*/ 2 h 252"/>
                <a:gd name="T16" fmla="*/ 179139 w 1120"/>
                <a:gd name="T17" fmla="*/ 2 h 252"/>
                <a:gd name="T18" fmla="*/ 162486 w 1120"/>
                <a:gd name="T19" fmla="*/ 2 h 252"/>
                <a:gd name="T20" fmla="*/ 143696 w 1120"/>
                <a:gd name="T21" fmla="*/ 2 h 252"/>
                <a:gd name="T22" fmla="*/ 123433 w 1120"/>
                <a:gd name="T23" fmla="*/ 2 h 252"/>
                <a:gd name="T24" fmla="*/ 103530 w 1120"/>
                <a:gd name="T25" fmla="*/ 2 h 252"/>
                <a:gd name="T26" fmla="*/ 85226 w 1120"/>
                <a:gd name="T27" fmla="*/ 2 h 252"/>
                <a:gd name="T28" fmla="*/ 68429 w 1120"/>
                <a:gd name="T29" fmla="*/ 2 h 252"/>
                <a:gd name="T30" fmla="*/ 52931 w 1120"/>
                <a:gd name="T31" fmla="*/ 2 h 252"/>
                <a:gd name="T32" fmla="*/ 39757 w 1120"/>
                <a:gd name="T33" fmla="*/ 2 h 252"/>
                <a:gd name="T34" fmla="*/ 28043 w 1120"/>
                <a:gd name="T35" fmla="*/ 2 h 252"/>
                <a:gd name="T36" fmla="*/ 18046 w 1120"/>
                <a:gd name="T37" fmla="*/ 2 h 252"/>
                <a:gd name="T38" fmla="*/ 10260 w 1120"/>
                <a:gd name="T39" fmla="*/ 2 h 252"/>
                <a:gd name="T40" fmla="*/ 4299 w 1120"/>
                <a:gd name="T41" fmla="*/ 2 h 252"/>
                <a:gd name="T42" fmla="*/ 1222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124465 w 1120"/>
                <a:gd name="T49" fmla="*/ 0 h 252"/>
                <a:gd name="T50" fmla="*/ 249176 w 1120"/>
                <a:gd name="T51" fmla="*/ 2 h 252"/>
                <a:gd name="T52" fmla="*/ 249176 w 1120"/>
                <a:gd name="T53" fmla="*/ 2 h 252"/>
                <a:gd name="T54" fmla="*/ 249176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th-TH" sz="32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xmlns="" id="{26C464B1-1B40-4AD9-908C-DC77A44251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h-TH" sz="32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การซื้อสินค้าและจ่ายชำระหนี้</a:t>
              </a:r>
              <a:endPara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5364" name="Line 12">
            <a:extLst>
              <a:ext uri="{FF2B5EF4-FFF2-40B4-BE49-F238E27FC236}">
                <a16:creationId xmlns:a16="http://schemas.microsoft.com/office/drawing/2014/main" xmlns="" id="{ADCC74DF-BAD0-49F8-B0D5-97524E8B9F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675" y="1722438"/>
            <a:ext cx="7918450" cy="42862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11">
            <a:extLst>
              <a:ext uri="{FF2B5EF4-FFF2-40B4-BE49-F238E27FC236}">
                <a16:creationId xmlns:a16="http://schemas.microsoft.com/office/drawing/2014/main" xmlns="" id="{384B0ACD-9B15-4C17-B9EB-3D75DFE1C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313" y="2205038"/>
            <a:ext cx="7897812" cy="22225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Text Box 20">
            <a:extLst>
              <a:ext uri="{FF2B5EF4-FFF2-40B4-BE49-F238E27FC236}">
                <a16:creationId xmlns:a16="http://schemas.microsoft.com/office/drawing/2014/main" xmlns="" id="{3659FB08-41BC-4A3A-B173-8DA5F6CDF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722438"/>
            <a:ext cx="74469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ตรวจสอบรายการและปริมาณสินค้าที่ควรสั่งซื้อ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67" name="Text Box 20">
            <a:extLst>
              <a:ext uri="{FF2B5EF4-FFF2-40B4-BE49-F238E27FC236}">
                <a16:creationId xmlns:a16="http://schemas.microsoft.com/office/drawing/2014/main" xmlns="" id="{CD4675C6-1E84-4E02-BF1B-38E1023AC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2227263"/>
            <a:ext cx="74469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ไม่มีการซื้อสินค้าจากผู้ขายเพียงรายเดียวเป็นระยะเวลานาน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68" name="ตัวยึดหมายเลขภาพนิ่ง 46">
            <a:extLst>
              <a:ext uri="{FF2B5EF4-FFF2-40B4-BE49-F238E27FC236}">
                <a16:creationId xmlns:a16="http://schemas.microsoft.com/office/drawing/2014/main" xmlns="" id="{A2D8106E-13BC-4309-862F-8FBABD6D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115050"/>
            <a:ext cx="539750" cy="52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815A2C3C-F3D0-4E23-8EC8-DD922660550C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16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72" name="Line 11">
            <a:extLst>
              <a:ext uri="{FF2B5EF4-FFF2-40B4-BE49-F238E27FC236}">
                <a16:creationId xmlns:a16="http://schemas.microsoft.com/office/drawing/2014/main" xmlns="" id="{A86D11D7-CB3A-4B23-83EE-587C2C9720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413" y="2781300"/>
            <a:ext cx="7859712" cy="22225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4">
            <a:extLst>
              <a:ext uri="{FF2B5EF4-FFF2-40B4-BE49-F238E27FC236}">
                <a16:creationId xmlns:a16="http://schemas.microsoft.com/office/drawing/2014/main" xmlns="" id="{4900FA65-EB80-4E34-82EF-732CCE63D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334010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1">
            <a:extLst>
              <a:ext uri="{FF2B5EF4-FFF2-40B4-BE49-F238E27FC236}">
                <a16:creationId xmlns:a16="http://schemas.microsoft.com/office/drawing/2014/main" xmlns="" id="{6AC523B4-7588-4ED0-9F7C-A84DED1BB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100" y="442595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Text Box 20">
            <a:extLst>
              <a:ext uri="{FF2B5EF4-FFF2-40B4-BE49-F238E27FC236}">
                <a16:creationId xmlns:a16="http://schemas.microsoft.com/office/drawing/2014/main" xmlns="" id="{D619D51F-9128-4D81-9332-9CD6F29E4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3883025"/>
            <a:ext cx="74469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กำหนดวงเงินในการจัดซื้อสินค้าเป็นเงินสด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76" name="Text Box 27">
            <a:extLst>
              <a:ext uri="{FF2B5EF4-FFF2-40B4-BE49-F238E27FC236}">
                <a16:creationId xmlns:a16="http://schemas.microsoft.com/office/drawing/2014/main" xmlns="" id="{29C3F732-DFC3-4250-B123-0EDA4F6E4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803525"/>
            <a:ext cx="8232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เปรียบเทียบราคาสินค้าจากผู้ขายสินค้าชนิดเดียวกันก่อนตัดสินใจจัดซื้อ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77" name="Line 11">
            <a:extLst>
              <a:ext uri="{FF2B5EF4-FFF2-40B4-BE49-F238E27FC236}">
                <a16:creationId xmlns:a16="http://schemas.microsoft.com/office/drawing/2014/main" xmlns="" id="{3CFEE0FF-05A7-4EFB-92B3-5616F2BB4B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100" y="388302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Text Box 20">
            <a:extLst>
              <a:ext uri="{FF2B5EF4-FFF2-40B4-BE49-F238E27FC236}">
                <a16:creationId xmlns:a16="http://schemas.microsoft.com/office/drawing/2014/main" xmlns="" id="{A6CAD2F3-DFD0-4370-B092-70711806F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3379788"/>
            <a:ext cx="74469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กำหนดหลักเกณฑ์และวิธีการจัดซื้อสินค้า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79" name="Line 4">
            <a:extLst>
              <a:ext uri="{FF2B5EF4-FFF2-40B4-BE49-F238E27FC236}">
                <a16:creationId xmlns:a16="http://schemas.microsoft.com/office/drawing/2014/main" xmlns="" id="{25609B20-E64E-4E97-8F1C-6E8965641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100" y="496252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Text Box 27">
            <a:extLst>
              <a:ext uri="{FF2B5EF4-FFF2-40B4-BE49-F238E27FC236}">
                <a16:creationId xmlns:a16="http://schemas.microsoft.com/office/drawing/2014/main" xmlns="" id="{3EE144D3-3882-454E-8E58-64202E0B1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4387850"/>
            <a:ext cx="7499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พิจารณาระยะเวลาการได้รับเครดิตในการซื้อสินค้าเป็นเงินเชื่อ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81" name="Line 4">
            <a:extLst>
              <a:ext uri="{FF2B5EF4-FFF2-40B4-BE49-F238E27FC236}">
                <a16:creationId xmlns:a16="http://schemas.microsoft.com/office/drawing/2014/main" xmlns="" id="{8712981D-4BBF-426D-8E8A-EC52CCBD4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100" y="551815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Text Box 27">
            <a:extLst>
              <a:ext uri="{FF2B5EF4-FFF2-40B4-BE49-F238E27FC236}">
                <a16:creationId xmlns:a16="http://schemas.microsoft.com/office/drawing/2014/main" xmlns="" id="{5DF4B32D-4D33-473D-918E-A1C636BD7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4924425"/>
            <a:ext cx="7262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มีการอนุมัติสั่งซื้อสินค้าโดยผู้มีอำนาจและเป็นไปตามระเบียบสหกรณ์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83" name="Text Box 23">
            <a:extLst>
              <a:ext uri="{FF2B5EF4-FFF2-40B4-BE49-F238E27FC236}">
                <a16:creationId xmlns:a16="http://schemas.microsoft.com/office/drawing/2014/main" xmlns="" id="{6CB2F226-6F2F-4116-96A5-2FC065826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38788"/>
            <a:ext cx="7604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ใบสั่งซื้อสินค้ามีการเรียงลำดับเลขที่ไว้ล่วงหน้า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84" name="Line 13">
            <a:extLst>
              <a:ext uri="{FF2B5EF4-FFF2-40B4-BE49-F238E27FC236}">
                <a16:creationId xmlns:a16="http://schemas.microsoft.com/office/drawing/2014/main" xmlns="" id="{1C04E421-8E18-4948-A914-AF4D32DB9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100" y="611187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Text Box 28">
            <a:extLst>
              <a:ext uri="{FF2B5EF4-FFF2-40B4-BE49-F238E27FC236}">
                <a16:creationId xmlns:a16="http://schemas.microsoft.com/office/drawing/2014/main" xmlns="" id="{7EA4AFFA-0E3A-441B-A7A2-EA544C7A3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115050"/>
            <a:ext cx="8226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กำหนดผู้รับผิดชอบตรวจรับสินค้า หรือตั้งคณะกรรมการตรวจรับสินค้า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386" name="Picture 23" descr="27_1183611092[1]">
            <a:extLst>
              <a:ext uri="{FF2B5EF4-FFF2-40B4-BE49-F238E27FC236}">
                <a16:creationId xmlns:a16="http://schemas.microsoft.com/office/drawing/2014/main" xmlns="" id="{86D0B5CF-89D2-4EBF-9DC0-A1737C2E42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549275"/>
            <a:ext cx="9366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24" descr="27_1183611092[1]">
            <a:extLst>
              <a:ext uri="{FF2B5EF4-FFF2-40B4-BE49-F238E27FC236}">
                <a16:creationId xmlns:a16="http://schemas.microsoft.com/office/drawing/2014/main" xmlns="" id="{87AE2C01-CC22-4595-811F-7D347B015B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49275"/>
            <a:ext cx="9366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12">
            <a:extLst>
              <a:ext uri="{FF2B5EF4-FFF2-40B4-BE49-F238E27FC236}">
                <a16:creationId xmlns:a16="http://schemas.microsoft.com/office/drawing/2014/main" xmlns="" id="{7A3C5F46-5A8A-4B90-B4AB-8211B44165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713" y="1906588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xmlns="" id="{C679AB11-3098-4DD9-BA72-D46DC508E1B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0525" y="260350"/>
            <a:ext cx="4238625" cy="5699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th-TH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การซื้อสินค้าและจ่ายชำระหนี้ (ต่อ)</a:t>
            </a: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388" name="Text Box 28">
            <a:extLst>
              <a:ext uri="{FF2B5EF4-FFF2-40B4-BE49-F238E27FC236}">
                <a16:creationId xmlns:a16="http://schemas.microsoft.com/office/drawing/2014/main" xmlns="" id="{04317465-06E0-424E-AFF9-8C7B6A522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898525"/>
            <a:ext cx="8278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ตรวจสอบคุณภาพ ปริมาณและราคาสินค้าที่ได้รับถูกต้องตรงกับใบสั่งซื้อ/ใบเสร็จรับเงิน  หรือใบส่งของ/ใบกำกับสินค้าของผู้ขายสินค้า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389" name="ตัวยึดหมายเลขภาพนิ่ง 46">
            <a:extLst>
              <a:ext uri="{FF2B5EF4-FFF2-40B4-BE49-F238E27FC236}">
                <a16:creationId xmlns:a16="http://schemas.microsoft.com/office/drawing/2014/main" xmlns="" id="{B7FFD437-5F30-4192-9472-F45E69F7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16925" y="6208713"/>
            <a:ext cx="539750" cy="53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4D02A836-0898-4E27-B5BF-1A88EF34F351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17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393" name="Line 11">
            <a:extLst>
              <a:ext uri="{FF2B5EF4-FFF2-40B4-BE49-F238E27FC236}">
                <a16:creationId xmlns:a16="http://schemas.microsoft.com/office/drawing/2014/main" xmlns="" id="{7F7A45AA-2863-4995-9188-698582A24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738" y="346075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3">
            <a:extLst>
              <a:ext uri="{FF2B5EF4-FFF2-40B4-BE49-F238E27FC236}">
                <a16:creationId xmlns:a16="http://schemas.microsoft.com/office/drawing/2014/main" xmlns="" id="{E30148C3-4BFA-4804-B8C1-88EA84E75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5205413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Text Box 20">
            <a:extLst>
              <a:ext uri="{FF2B5EF4-FFF2-40B4-BE49-F238E27FC236}">
                <a16:creationId xmlns:a16="http://schemas.microsoft.com/office/drawing/2014/main" xmlns="" id="{F3D49EBF-EC10-425C-8F14-ECC10BBFA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65438"/>
            <a:ext cx="74469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จัดทำบัญชีย่อยเจ้าหนี้การค้าเป็นปัจจุบัน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396" name="Text Box 23">
            <a:extLst>
              <a:ext uri="{FF2B5EF4-FFF2-40B4-BE49-F238E27FC236}">
                <a16:creationId xmlns:a16="http://schemas.microsoft.com/office/drawing/2014/main" xmlns="" id="{DB3EF4D8-F233-4E34-BF26-41B3EFD7B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4643438"/>
            <a:ext cx="75025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มีการอนุมัติจ่ายชำระหนี้ค่าสินค้าโดยผู้มีอำนาจตามระเบียบสหกรณ์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397" name="Text Box 28">
            <a:extLst>
              <a:ext uri="{FF2B5EF4-FFF2-40B4-BE49-F238E27FC236}">
                <a16:creationId xmlns:a16="http://schemas.microsoft.com/office/drawing/2014/main" xmlns="" id="{DBA10A2B-6E95-40D9-AE48-F17DB15E7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5219700"/>
            <a:ext cx="77073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มีการลงลายมือชื่อผู้รับชำระหนี้ค่าสินค้าในใบเสร็จรับเงินของผู้ขาย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398" name="Text Box 27">
            <a:extLst>
              <a:ext uri="{FF2B5EF4-FFF2-40B4-BE49-F238E27FC236}">
                <a16:creationId xmlns:a16="http://schemas.microsoft.com/office/drawing/2014/main" xmlns="" id="{05E1B3AF-1E4B-4DA3-8C0A-5055F5B0B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906588"/>
            <a:ext cx="7480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กรณีสินค้าที่ได้รับไม่ถูกต้อง ชำรุด เสียหาย ผู้จัดซื้อสินค้าแจ้งให้ผู้ขายเปลี่ยนสินค้า ส่งคืน เรียกชดเชย หรือหักเงิน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399" name="Line 12">
            <a:extLst>
              <a:ext uri="{FF2B5EF4-FFF2-40B4-BE49-F238E27FC236}">
                <a16:creationId xmlns:a16="http://schemas.microsoft.com/office/drawing/2014/main" xmlns="" id="{D43A0FD1-2817-47D2-9D92-AB5F85A22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578802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1">
            <a:extLst>
              <a:ext uri="{FF2B5EF4-FFF2-40B4-BE49-F238E27FC236}">
                <a16:creationId xmlns:a16="http://schemas.microsoft.com/office/drawing/2014/main" xmlns="" id="{78F40D1A-F67D-4452-BBA4-122AD5414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738" y="2843213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4">
            <a:extLst>
              <a:ext uri="{FF2B5EF4-FFF2-40B4-BE49-F238E27FC236}">
                <a16:creationId xmlns:a16="http://schemas.microsoft.com/office/drawing/2014/main" xmlns="" id="{F3F6D7EC-8D79-4500-BC96-A49D5BB42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425" y="4027488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Text Box 27">
            <a:extLst>
              <a:ext uri="{FF2B5EF4-FFF2-40B4-BE49-F238E27FC236}">
                <a16:creationId xmlns:a16="http://schemas.microsoft.com/office/drawing/2014/main" xmlns="" id="{68714D42-06F9-4AFA-8F86-A497EA707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3490913"/>
            <a:ext cx="7499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จ่ายชำระหนี้ค่าสินค้าตามระยะเวลาและเงื่อนไขกำหนด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403" name="Line 4">
            <a:extLst>
              <a:ext uri="{FF2B5EF4-FFF2-40B4-BE49-F238E27FC236}">
                <a16:creationId xmlns:a16="http://schemas.microsoft.com/office/drawing/2014/main" xmlns="" id="{ECAEE543-2CD4-4483-AAD1-E50A115CE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425" y="462280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Text Box 27">
            <a:extLst>
              <a:ext uri="{FF2B5EF4-FFF2-40B4-BE49-F238E27FC236}">
                <a16:creationId xmlns:a16="http://schemas.microsoft.com/office/drawing/2014/main" xmlns="" id="{6F841BF7-EF80-4A9B-B19B-DD684194F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4067175"/>
            <a:ext cx="82851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ตรวจสอบบัญชีย่อยเจ้าหนี้การค้าและเอกสารการเป็นหนี้ก่อนเสนออนุมัติ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405" name="Text Box 28">
            <a:extLst>
              <a:ext uri="{FF2B5EF4-FFF2-40B4-BE49-F238E27FC236}">
                <a16:creationId xmlns:a16="http://schemas.microsoft.com/office/drawing/2014/main" xmlns="" id="{25C23702-6480-4F03-97F0-837C31B05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726113"/>
            <a:ext cx="79549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จัดทำรายงานภาษีซื้อ ยื่นแบบแสดงรายการเสียภาษีมูลค่าเพิ่มรายเดือนภายในระยะเวลาที่กำหนด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13">
            <a:extLst>
              <a:ext uri="{FF2B5EF4-FFF2-40B4-BE49-F238E27FC236}">
                <a16:creationId xmlns:a16="http://schemas.microsoft.com/office/drawing/2014/main" xmlns="" id="{FF6600A4-CC43-4230-8029-384CAD8219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975" y="218757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Text Box 20">
            <a:extLst>
              <a:ext uri="{FF2B5EF4-FFF2-40B4-BE49-F238E27FC236}">
                <a16:creationId xmlns:a16="http://schemas.microsoft.com/office/drawing/2014/main" xmlns="" id="{AB4E1505-AAC9-4E82-AEF5-2593C668E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1196975"/>
            <a:ext cx="79454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เปรียบเทียบยอดรวมบัญชีย่อยเจ้าหนี้การค้าให้ถูกต้องตรงกับบัญชี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แยกประเภททั่วไปอย่างสม่ำเสมอ  กรณีพบข้อแตกต่างให้ค้นหาสาเหตุ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412" name="Text Box 28">
            <a:extLst>
              <a:ext uri="{FF2B5EF4-FFF2-40B4-BE49-F238E27FC236}">
                <a16:creationId xmlns:a16="http://schemas.microsoft.com/office/drawing/2014/main" xmlns="" id="{0FDE212C-A5B5-40B4-8058-091E195D1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290763"/>
            <a:ext cx="721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ขอยืนยันยอดเจ้าหนี้การค้าอย่างน้อยปีละ 1 ครั้ง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xmlns="" id="{E37ED6CA-CB4D-42B9-91E7-661A829507D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38150"/>
            <a:ext cx="5062538" cy="731838"/>
            <a:chOff x="816" y="2304"/>
            <a:chExt cx="1440" cy="448"/>
          </a:xfrm>
          <a:solidFill>
            <a:srgbClr val="336600"/>
          </a:solidFill>
        </p:grpSpPr>
        <p:sp>
          <p:nvSpPr>
            <p:cNvPr id="51217" name="Freeform 18">
              <a:extLst>
                <a:ext uri="{FF2B5EF4-FFF2-40B4-BE49-F238E27FC236}">
                  <a16:creationId xmlns:a16="http://schemas.microsoft.com/office/drawing/2014/main" xmlns="" id="{7F3F3F21-F32F-4BA5-B156-AABA969295D7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249176 w 1120"/>
                <a:gd name="T1" fmla="*/ 2 h 252"/>
                <a:gd name="T2" fmla="*/ 248070 w 1120"/>
                <a:gd name="T3" fmla="*/ 2 h 252"/>
                <a:gd name="T4" fmla="*/ 244472 w 1120"/>
                <a:gd name="T5" fmla="*/ 2 h 252"/>
                <a:gd name="T6" fmla="*/ 238946 w 1120"/>
                <a:gd name="T7" fmla="*/ 2 h 252"/>
                <a:gd name="T8" fmla="*/ 231002 w 1120"/>
                <a:gd name="T9" fmla="*/ 2 h 252"/>
                <a:gd name="T10" fmla="*/ 220767 w 1120"/>
                <a:gd name="T11" fmla="*/ 2 h 252"/>
                <a:gd name="T12" fmla="*/ 208819 w 1120"/>
                <a:gd name="T13" fmla="*/ 2 h 252"/>
                <a:gd name="T14" fmla="*/ 194862 w 1120"/>
                <a:gd name="T15" fmla="*/ 2 h 252"/>
                <a:gd name="T16" fmla="*/ 179139 w 1120"/>
                <a:gd name="T17" fmla="*/ 2 h 252"/>
                <a:gd name="T18" fmla="*/ 162486 w 1120"/>
                <a:gd name="T19" fmla="*/ 2 h 252"/>
                <a:gd name="T20" fmla="*/ 143696 w 1120"/>
                <a:gd name="T21" fmla="*/ 2 h 252"/>
                <a:gd name="T22" fmla="*/ 123433 w 1120"/>
                <a:gd name="T23" fmla="*/ 2 h 252"/>
                <a:gd name="T24" fmla="*/ 103530 w 1120"/>
                <a:gd name="T25" fmla="*/ 2 h 252"/>
                <a:gd name="T26" fmla="*/ 85226 w 1120"/>
                <a:gd name="T27" fmla="*/ 2 h 252"/>
                <a:gd name="T28" fmla="*/ 68429 w 1120"/>
                <a:gd name="T29" fmla="*/ 2 h 252"/>
                <a:gd name="T30" fmla="*/ 52931 w 1120"/>
                <a:gd name="T31" fmla="*/ 2 h 252"/>
                <a:gd name="T32" fmla="*/ 39757 w 1120"/>
                <a:gd name="T33" fmla="*/ 2 h 252"/>
                <a:gd name="T34" fmla="*/ 28043 w 1120"/>
                <a:gd name="T35" fmla="*/ 2 h 252"/>
                <a:gd name="T36" fmla="*/ 18046 w 1120"/>
                <a:gd name="T37" fmla="*/ 2 h 252"/>
                <a:gd name="T38" fmla="*/ 10260 w 1120"/>
                <a:gd name="T39" fmla="*/ 2 h 252"/>
                <a:gd name="T40" fmla="*/ 4299 w 1120"/>
                <a:gd name="T41" fmla="*/ 2 h 252"/>
                <a:gd name="T42" fmla="*/ 1222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124465 w 1120"/>
                <a:gd name="T49" fmla="*/ 0 h 252"/>
                <a:gd name="T50" fmla="*/ 249176 w 1120"/>
                <a:gd name="T51" fmla="*/ 2 h 252"/>
                <a:gd name="T52" fmla="*/ 249176 w 1120"/>
                <a:gd name="T53" fmla="*/ 2 h 252"/>
                <a:gd name="T54" fmla="*/ 249176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th-TH" sz="3600" i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xmlns="" id="{1EBE177E-069B-434E-BB53-DAC90E1DAC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h-TH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เจ้าหนี้การค้าคงเหลือ </a:t>
              </a:r>
              <a:endPara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xmlns="" id="{FFF0811C-D602-412C-BAEC-1923B5721BA4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3247802"/>
            <a:ext cx="5048250" cy="731838"/>
            <a:chOff x="816" y="2304"/>
            <a:chExt cx="1440" cy="448"/>
          </a:xfrm>
          <a:solidFill>
            <a:srgbClr val="7030A0"/>
          </a:solidFill>
        </p:grpSpPr>
        <p:sp>
          <p:nvSpPr>
            <p:cNvPr id="51215" name="Freeform 18">
              <a:extLst>
                <a:ext uri="{FF2B5EF4-FFF2-40B4-BE49-F238E27FC236}">
                  <a16:creationId xmlns:a16="http://schemas.microsoft.com/office/drawing/2014/main" xmlns="" id="{B556877F-569A-486B-8549-4B423BEAAB20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249176 w 1120"/>
                <a:gd name="T1" fmla="*/ 2 h 252"/>
                <a:gd name="T2" fmla="*/ 248070 w 1120"/>
                <a:gd name="T3" fmla="*/ 2 h 252"/>
                <a:gd name="T4" fmla="*/ 244472 w 1120"/>
                <a:gd name="T5" fmla="*/ 2 h 252"/>
                <a:gd name="T6" fmla="*/ 238946 w 1120"/>
                <a:gd name="T7" fmla="*/ 2 h 252"/>
                <a:gd name="T8" fmla="*/ 231002 w 1120"/>
                <a:gd name="T9" fmla="*/ 2 h 252"/>
                <a:gd name="T10" fmla="*/ 220767 w 1120"/>
                <a:gd name="T11" fmla="*/ 2 h 252"/>
                <a:gd name="T12" fmla="*/ 208819 w 1120"/>
                <a:gd name="T13" fmla="*/ 2 h 252"/>
                <a:gd name="T14" fmla="*/ 194862 w 1120"/>
                <a:gd name="T15" fmla="*/ 2 h 252"/>
                <a:gd name="T16" fmla="*/ 179139 w 1120"/>
                <a:gd name="T17" fmla="*/ 2 h 252"/>
                <a:gd name="T18" fmla="*/ 162486 w 1120"/>
                <a:gd name="T19" fmla="*/ 2 h 252"/>
                <a:gd name="T20" fmla="*/ 143696 w 1120"/>
                <a:gd name="T21" fmla="*/ 2 h 252"/>
                <a:gd name="T22" fmla="*/ 123433 w 1120"/>
                <a:gd name="T23" fmla="*/ 2 h 252"/>
                <a:gd name="T24" fmla="*/ 103530 w 1120"/>
                <a:gd name="T25" fmla="*/ 2 h 252"/>
                <a:gd name="T26" fmla="*/ 85226 w 1120"/>
                <a:gd name="T27" fmla="*/ 2 h 252"/>
                <a:gd name="T28" fmla="*/ 68429 w 1120"/>
                <a:gd name="T29" fmla="*/ 2 h 252"/>
                <a:gd name="T30" fmla="*/ 52931 w 1120"/>
                <a:gd name="T31" fmla="*/ 2 h 252"/>
                <a:gd name="T32" fmla="*/ 39757 w 1120"/>
                <a:gd name="T33" fmla="*/ 2 h 252"/>
                <a:gd name="T34" fmla="*/ 28043 w 1120"/>
                <a:gd name="T35" fmla="*/ 2 h 252"/>
                <a:gd name="T36" fmla="*/ 18046 w 1120"/>
                <a:gd name="T37" fmla="*/ 2 h 252"/>
                <a:gd name="T38" fmla="*/ 10260 w 1120"/>
                <a:gd name="T39" fmla="*/ 2 h 252"/>
                <a:gd name="T40" fmla="*/ 4299 w 1120"/>
                <a:gd name="T41" fmla="*/ 2 h 252"/>
                <a:gd name="T42" fmla="*/ 1222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124465 w 1120"/>
                <a:gd name="T49" fmla="*/ 0 h 252"/>
                <a:gd name="T50" fmla="*/ 249176 w 1120"/>
                <a:gd name="T51" fmla="*/ 2 h 252"/>
                <a:gd name="T52" fmla="*/ 249176 w 1120"/>
                <a:gd name="T53" fmla="*/ 2 h 252"/>
                <a:gd name="T54" fmla="*/ 249176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th-TH" sz="3600" i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xmlns="" id="{3FB50CFD-73D7-4D7F-9BA0-247DEAE44F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h-TH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การเก็บรักษาสินค้า</a:t>
              </a:r>
              <a:endPara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7415" name="Line 12">
            <a:extLst>
              <a:ext uri="{FF2B5EF4-FFF2-40B4-BE49-F238E27FC236}">
                <a16:creationId xmlns:a16="http://schemas.microsoft.com/office/drawing/2014/main" xmlns="" id="{6238E042-F8BE-4520-92CF-895925A36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7575" y="467677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28">
            <a:extLst>
              <a:ext uri="{FF2B5EF4-FFF2-40B4-BE49-F238E27FC236}">
                <a16:creationId xmlns:a16="http://schemas.microsoft.com/office/drawing/2014/main" xmlns="" id="{D8ABBD22-CC97-4E69-ACC7-011286124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100513"/>
            <a:ext cx="721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จัดเก็บสินค้าไว้ในสถานที่เก็บสินค้าอย่างเหมาะสม ปลอดภัย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417" name="Line 12">
            <a:extLst>
              <a:ext uri="{FF2B5EF4-FFF2-40B4-BE49-F238E27FC236}">
                <a16:creationId xmlns:a16="http://schemas.microsoft.com/office/drawing/2014/main" xmlns="" id="{43221EDC-F825-4C3D-A0B9-BDD8A4E6D4F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7575" y="536257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28">
            <a:extLst>
              <a:ext uri="{FF2B5EF4-FFF2-40B4-BE49-F238E27FC236}">
                <a16:creationId xmlns:a16="http://schemas.microsoft.com/office/drawing/2014/main" xmlns="" id="{D18180A3-694F-4C84-9466-EE8FDB65E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786313"/>
            <a:ext cx="721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ตรวจนับสินค้าก่อนนำเข้าสถานที่เก็บสินค้า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419" name="Text Box 28">
            <a:extLst>
              <a:ext uri="{FF2B5EF4-FFF2-40B4-BE49-F238E27FC236}">
                <a16:creationId xmlns:a16="http://schemas.microsoft.com/office/drawing/2014/main" xmlns="" id="{1DCBA5FD-11E4-4231-BAD5-CEE7CD28E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5491163"/>
            <a:ext cx="8088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จัดเก็บสินค้าเป็นหมวดหมู่ เพื่อความสะดวกในการเบิกจ่ายและตรวจนับ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420" name="ตัวยึดหมายเลขภาพนิ่ง 46">
            <a:extLst>
              <a:ext uri="{FF2B5EF4-FFF2-40B4-BE49-F238E27FC236}">
                <a16:creationId xmlns:a16="http://schemas.microsoft.com/office/drawing/2014/main" xmlns="" id="{881CB26B-864D-4973-9DE5-80F1C3D3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284913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48F14A26-44EE-49E8-9CA5-1F5725C18D2F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18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421" name="Picture 19" descr="gman02[1]">
            <a:extLst>
              <a:ext uri="{FF2B5EF4-FFF2-40B4-BE49-F238E27FC236}">
                <a16:creationId xmlns:a16="http://schemas.microsoft.com/office/drawing/2014/main" xmlns="" id="{BB1428AF-3DED-4BE5-8D95-E425F1EABB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417763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4">
            <a:extLst>
              <a:ext uri="{FF2B5EF4-FFF2-40B4-BE49-F238E27FC236}">
                <a16:creationId xmlns:a16="http://schemas.microsoft.com/office/drawing/2014/main" xmlns="" id="{A137158D-F865-49EF-87C7-0CFEE95A16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300" y="2401888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Line 10">
            <a:extLst>
              <a:ext uri="{FF2B5EF4-FFF2-40B4-BE49-F238E27FC236}">
                <a16:creationId xmlns:a16="http://schemas.microsoft.com/office/drawing/2014/main" xmlns="" id="{4D300BA5-398C-4D1E-9F01-ED5FDDE6A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420370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11">
            <a:extLst>
              <a:ext uri="{FF2B5EF4-FFF2-40B4-BE49-F238E27FC236}">
                <a16:creationId xmlns:a16="http://schemas.microsoft.com/office/drawing/2014/main" xmlns="" id="{CF9890A7-B3A5-4A9C-AB5B-E62A933DE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5341938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37" name="Group 17">
            <a:extLst>
              <a:ext uri="{FF2B5EF4-FFF2-40B4-BE49-F238E27FC236}">
                <a16:creationId xmlns:a16="http://schemas.microsoft.com/office/drawing/2014/main" xmlns="" id="{025B49B6-1474-42E5-9AA4-086A0AC15F11}"/>
              </a:ext>
            </a:extLst>
          </p:cNvPr>
          <p:cNvGrpSpPr>
            <a:grpSpLocks/>
          </p:cNvGrpSpPr>
          <p:nvPr/>
        </p:nvGrpSpPr>
        <p:grpSpPr bwMode="auto">
          <a:xfrm>
            <a:off x="465138" y="619125"/>
            <a:ext cx="4205287" cy="731838"/>
            <a:chOff x="816" y="2304"/>
            <a:chExt cx="1440" cy="448"/>
          </a:xfrm>
          <a:solidFill>
            <a:schemeClr val="bg1"/>
          </a:solidFill>
        </p:grpSpPr>
        <p:sp>
          <p:nvSpPr>
            <p:cNvPr id="18449" name="Freeform 18">
              <a:extLst>
                <a:ext uri="{FF2B5EF4-FFF2-40B4-BE49-F238E27FC236}">
                  <a16:creationId xmlns:a16="http://schemas.microsoft.com/office/drawing/2014/main" xmlns="" id="{F363CC7C-EC62-4908-99EA-A910306D748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5088179 w 1120"/>
                <a:gd name="T1" fmla="*/ 2 h 252"/>
                <a:gd name="T2" fmla="*/ 5065608 w 1120"/>
                <a:gd name="T3" fmla="*/ 2 h 252"/>
                <a:gd name="T4" fmla="*/ 4992140 w 1120"/>
                <a:gd name="T5" fmla="*/ 2 h 252"/>
                <a:gd name="T6" fmla="*/ 4879304 w 1120"/>
                <a:gd name="T7" fmla="*/ 2 h 252"/>
                <a:gd name="T8" fmla="*/ 4717070 w 1120"/>
                <a:gd name="T9" fmla="*/ 2 h 252"/>
                <a:gd name="T10" fmla="*/ 4508074 w 1120"/>
                <a:gd name="T11" fmla="*/ 2 h 252"/>
                <a:gd name="T12" fmla="*/ 4264102 w 1120"/>
                <a:gd name="T13" fmla="*/ 2 h 252"/>
                <a:gd name="T14" fmla="*/ 3979094 w 1120"/>
                <a:gd name="T15" fmla="*/ 2 h 252"/>
                <a:gd name="T16" fmla="*/ 3658032 w 1120"/>
                <a:gd name="T17" fmla="*/ 2 h 252"/>
                <a:gd name="T18" fmla="*/ 3317985 w 1120"/>
                <a:gd name="T19" fmla="*/ 2 h 252"/>
                <a:gd name="T20" fmla="*/ 2934269 w 1120"/>
                <a:gd name="T21" fmla="*/ 2 h 252"/>
                <a:gd name="T22" fmla="*/ 2520501 w 1120"/>
                <a:gd name="T23" fmla="*/ 2 h 252"/>
                <a:gd name="T24" fmla="*/ 2114100 w 1120"/>
                <a:gd name="T25" fmla="*/ 2 h 252"/>
                <a:gd name="T26" fmla="*/ 1740320 w 1120"/>
                <a:gd name="T27" fmla="*/ 2 h 252"/>
                <a:gd name="T28" fmla="*/ 1397347 w 1120"/>
                <a:gd name="T29" fmla="*/ 2 h 252"/>
                <a:gd name="T30" fmla="*/ 1080853 w 1120"/>
                <a:gd name="T31" fmla="*/ 2 h 252"/>
                <a:gd name="T32" fmla="*/ 811844 w 1120"/>
                <a:gd name="T33" fmla="*/ 2 h 252"/>
                <a:gd name="T34" fmla="*/ 572645 w 1120"/>
                <a:gd name="T35" fmla="*/ 2 h 252"/>
                <a:gd name="T36" fmla="*/ 368513 w 1120"/>
                <a:gd name="T37" fmla="*/ 2 h 252"/>
                <a:gd name="T38" fmla="*/ 209508 w 1120"/>
                <a:gd name="T39" fmla="*/ 2 h 252"/>
                <a:gd name="T40" fmla="*/ 87779 w 1120"/>
                <a:gd name="T41" fmla="*/ 2 h 252"/>
                <a:gd name="T42" fmla="*/ 2497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541572 w 1120"/>
                <a:gd name="T49" fmla="*/ 0 h 252"/>
                <a:gd name="T50" fmla="*/ 5088179 w 1120"/>
                <a:gd name="T51" fmla="*/ 2 h 252"/>
                <a:gd name="T52" fmla="*/ 5088179 w 1120"/>
                <a:gd name="T53" fmla="*/ 2 h 252"/>
                <a:gd name="T54" fmla="*/ 5088179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Rectangle 19">
              <a:extLst>
                <a:ext uri="{FF2B5EF4-FFF2-40B4-BE49-F238E27FC236}">
                  <a16:creationId xmlns:a16="http://schemas.microsoft.com/office/drawing/2014/main" xmlns="" id="{FA602B13-1A61-404D-9BDA-2B62BE9710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/>
              <a:r>
                <a:rPr lang="th-TH" altLang="en-US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การเก็บรักษาสินค้า (ต่อ)</a:t>
              </a:r>
              <a:endParaRPr lang="en-US" alt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8438" name="Text Box 20">
            <a:extLst>
              <a:ext uri="{FF2B5EF4-FFF2-40B4-BE49-F238E27FC236}">
                <a16:creationId xmlns:a16="http://schemas.microsoft.com/office/drawing/2014/main" xmlns="" id="{777DC0A3-A857-42A4-A98A-4C069AD06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303713"/>
            <a:ext cx="78041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ตรวจสอบสภาพสถานที่เก็บสินค้า และจัดทำรายงานผลการตรวจสอบ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เสนอที่ประชุมคณะกรรมการ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439" name="Text Box 23">
            <a:extLst>
              <a:ext uri="{FF2B5EF4-FFF2-40B4-BE49-F238E27FC236}">
                <a16:creationId xmlns:a16="http://schemas.microsoft.com/office/drawing/2014/main" xmlns="" id="{85916778-943A-4A47-8EF1-38AEF2FA5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5437188"/>
            <a:ext cx="760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จัดเวรยามรักษาความปลอดภัยสถานที่เก็บสินค้า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440" name="Text Box 27">
            <a:extLst>
              <a:ext uri="{FF2B5EF4-FFF2-40B4-BE49-F238E27FC236}">
                <a16:creationId xmlns:a16="http://schemas.microsoft.com/office/drawing/2014/main" xmlns="" id="{FD91DCCF-2CE2-4199-9FD7-473ED8241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1846263"/>
            <a:ext cx="7642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กำหนดผู้มีอำนาจในการเบิกสินค้าออกจากสถานที่เก็บสินค้า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441" name="Text Box 27">
            <a:extLst>
              <a:ext uri="{FF2B5EF4-FFF2-40B4-BE49-F238E27FC236}">
                <a16:creationId xmlns:a16="http://schemas.microsoft.com/office/drawing/2014/main" xmlns="" id="{1BBA6487-251B-4205-9DF7-7036B8B15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3217863"/>
            <a:ext cx="78565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มีการประกันภัยสินค้าและสถานที่เก็บสินค้าอย่างเหมาะสม รวมทั้งจัดทำทะเบียนกรมธรรม์ประกันภัยเป็นปัจจุบัน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442" name="Line 11">
            <a:extLst>
              <a:ext uri="{FF2B5EF4-FFF2-40B4-BE49-F238E27FC236}">
                <a16:creationId xmlns:a16="http://schemas.microsoft.com/office/drawing/2014/main" xmlns="" id="{ECF1931B-A487-4953-BE36-3925793FA5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3113088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Text Box 20">
            <a:extLst>
              <a:ext uri="{FF2B5EF4-FFF2-40B4-BE49-F238E27FC236}">
                <a16:creationId xmlns:a16="http://schemas.microsoft.com/office/drawing/2014/main" xmlns="" id="{D6C31C2E-ED55-434D-AE82-F014E7CC3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532063"/>
            <a:ext cx="766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จัดทำทะเบียนคุมสินค้า หรือบัตรสินค้าเป็นปัจจุบัน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444" name="ตัวยึดหมายเลขภาพนิ่ง 46">
            <a:extLst>
              <a:ext uri="{FF2B5EF4-FFF2-40B4-BE49-F238E27FC236}">
                <a16:creationId xmlns:a16="http://schemas.microsoft.com/office/drawing/2014/main" xmlns="" id="{7E79D3C0-5D58-497C-A267-ABE980E2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10589BBD-AD6B-4B53-96B4-CCD7D9A4DB91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19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8445" name="Picture 22" descr="j0303436">
            <a:extLst>
              <a:ext uri="{FF2B5EF4-FFF2-40B4-BE49-F238E27FC236}">
                <a16:creationId xmlns:a16="http://schemas.microsoft.com/office/drawing/2014/main" xmlns="" id="{A778F056-4C1D-48D8-A860-0875459371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42863"/>
            <a:ext cx="12795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xmlns="" id="{18E7C3E1-BBFF-4103-83B3-2CF04915A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149225"/>
            <a:ext cx="29543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41" tIns="37221" rIns="74441" bIns="3722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3000" b="1" i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ความเสี่ยงในการสอบบัญชี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34173B5-FDC1-4F39-A62C-27CBA1DEEB65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979488"/>
            <a:ext cx="4267200" cy="4183062"/>
            <a:chOff x="1745506" y="1979637"/>
            <a:chExt cx="7411194" cy="4611663"/>
          </a:xfrm>
        </p:grpSpPr>
        <p:pic>
          <p:nvPicPr>
            <p:cNvPr id="9238" name="Picture 2">
              <a:extLst>
                <a:ext uri="{FF2B5EF4-FFF2-40B4-BE49-F238E27FC236}">
                  <a16:creationId xmlns:a16="http://schemas.microsoft.com/office/drawing/2014/main" xmlns="" id="{23847F94-F62C-40EE-A7AD-56EDABFB1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44" b="1964"/>
            <a:stretch>
              <a:fillRect/>
            </a:stretch>
          </p:blipFill>
          <p:spPr bwMode="auto">
            <a:xfrm>
              <a:off x="1745506" y="1979637"/>
              <a:ext cx="5201394" cy="461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3">
              <a:extLst>
                <a:ext uri="{FF2B5EF4-FFF2-40B4-BE49-F238E27FC236}">
                  <a16:creationId xmlns:a16="http://schemas.microsoft.com/office/drawing/2014/main" xmlns="" id="{83F756BB-EDF7-4871-A861-9062BBBEF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81" t="21901" r="1997" b="30582"/>
            <a:stretch>
              <a:fillRect/>
            </a:stretch>
          </p:blipFill>
          <p:spPr bwMode="auto">
            <a:xfrm>
              <a:off x="7035800" y="3009900"/>
              <a:ext cx="2120900" cy="223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7058F767-17C8-4682-9CB9-5D45B18D2B03}"/>
              </a:ext>
            </a:extLst>
          </p:cNvPr>
          <p:cNvSpPr/>
          <p:nvPr/>
        </p:nvSpPr>
        <p:spPr>
          <a:xfrm>
            <a:off x="4587875" y="5272088"/>
            <a:ext cx="4267200" cy="814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74441" tIns="37221" rIns="74441" bIns="37221">
            <a:spAutoFit/>
          </a:bodyPr>
          <a:lstStyle/>
          <a:p>
            <a:pPr marL="165425" indent="-288000">
              <a:defRPr/>
            </a:pPr>
            <a:r>
              <a:rPr lang="th" sz="2400" b="1" spc="-41" dirty="0">
                <a:latin typeface="TH SarabunPSK" pitchFamily="34" charset="-34"/>
                <a:cs typeface="TH SarabunPSK" pitchFamily="34" charset="-34"/>
              </a:rPr>
              <a:t>♦ </a:t>
            </a:r>
            <a:r>
              <a:rPr lang="th-TH" sz="2400" b="1" spc="-41" dirty="0">
                <a:latin typeface="TH SarabunPSK" pitchFamily="34" charset="-34"/>
                <a:cs typeface="TH SarabunPSK" pitchFamily="34" charset="-34"/>
              </a:rPr>
              <a:t>ผู้สอบบัญชีต้องกำหนด “ความเสี่ยงที่ยอมรับได้</a:t>
            </a:r>
          </a:p>
          <a:p>
            <a:pPr marL="165425" indent="-288000">
              <a:spcAft>
                <a:spcPts val="1000"/>
              </a:spcAft>
              <a:defRPr/>
            </a:pPr>
            <a:r>
              <a:rPr lang="th-TH" sz="2400" b="1" spc="-41" dirty="0">
                <a:latin typeface="TH SarabunPSK" pitchFamily="34" charset="-34"/>
                <a:cs typeface="TH SarabunPSK" pitchFamily="34" charset="-34"/>
              </a:rPr>
              <a:t>ในการตรวจสอบ”(</a:t>
            </a:r>
            <a:r>
              <a:rPr lang="en-US" sz="2400" b="1" spc="-41" dirty="0">
                <a:latin typeface="TH SarabunPSK" pitchFamily="34" charset="-34"/>
                <a:cs typeface="TH SarabunPSK" pitchFamily="34" charset="-34"/>
              </a:rPr>
              <a:t>Acceptable Audit Risk :AAR)</a:t>
            </a:r>
            <a:endParaRPr lang="th-TH" sz="2400" b="1" spc="-4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0E730573-47DA-452F-A863-7116DDF65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5243513"/>
            <a:ext cx="4127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2300" b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ระดับความมีสาระสำคัญในการตรวจสอบบัญชี </a:t>
            </a:r>
          </a:p>
          <a:p>
            <a:pPr algn="ctr" eaLnBrk="1" hangingPunct="1"/>
            <a:r>
              <a:rPr lang="th-TH" altLang="en-US" sz="2300" b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ใช้วิธีวัดมูลค่าเป็นจำนวนเงิน</a:t>
            </a:r>
            <a:endParaRPr lang="th-TH" altLang="en-US" sz="2300">
              <a:solidFill>
                <a:srgbClr val="C00000"/>
              </a:solidFill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xmlns="" id="{AC3CAB93-62DF-42A3-B725-FBE110A8F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893763"/>
            <a:ext cx="436563" cy="477837"/>
          </a:xfrm>
          <a:prstGeom prst="ellipse">
            <a:avLst/>
          </a:prstGeom>
          <a:solidFill>
            <a:srgbClr val="0000CC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ngsana New" panose="02020603050405020304" pitchFamily="18" charset="-34"/>
                <a:cs typeface="KodchiangUPC" panose="02020603050405020304" pitchFamily="18" charset="-34"/>
              </a:rPr>
              <a:t>1</a:t>
            </a:r>
            <a:endParaRPr lang="th-TH" altLang="en-US" b="1">
              <a:solidFill>
                <a:schemeClr val="bg1"/>
              </a:solidFill>
              <a:latin typeface="Angsana New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5" name="คำบรรยายภาพแบบเส้น 2 14">
            <a:extLst>
              <a:ext uri="{FF2B5EF4-FFF2-40B4-BE49-F238E27FC236}">
                <a16:creationId xmlns:a16="http://schemas.microsoft.com/office/drawing/2014/main" xmlns="" id="{D7F2DA91-C30B-4114-B9EA-2F7C18AE101A}"/>
              </a:ext>
            </a:extLst>
          </p:cNvPr>
          <p:cNvSpPr/>
          <p:nvPr/>
        </p:nvSpPr>
        <p:spPr>
          <a:xfrm>
            <a:off x="4432300" y="1060450"/>
            <a:ext cx="4322763" cy="958850"/>
          </a:xfrm>
          <a:prstGeom prst="borderCallout2">
            <a:avLst/>
          </a:prstGeom>
          <a:solidFill>
            <a:srgbClr val="0000CC"/>
          </a:solidFill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bg1"/>
              </a:solidFill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xmlns="" id="{FC90E3FA-D0BA-49D6-B4BE-3BB7519D0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138" y="1047750"/>
            <a:ext cx="4352925" cy="9683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1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ความเสี่ยงสืบเนื่อง (ที่ยอดคงเหลือบัญชี/รายการ/การเปิดเผยข้อมูล จะแสดงข้อมูลที่ขัดต่อข้อเท็จจริง ไม่คำนึงถึงการควบคุมภายในที่อาจมีอยู่/อาจป้องกัน/ตรวจพบ/แก้ไขได้)</a:t>
            </a:r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xmlns="" id="{335BDA1A-8812-453E-8A4F-2E7DAEB6C6D0}"/>
              </a:ext>
            </a:extLst>
          </p:cNvPr>
          <p:cNvSpPr/>
          <p:nvPr/>
        </p:nvSpPr>
        <p:spPr>
          <a:xfrm>
            <a:off x="4902200" y="2322513"/>
            <a:ext cx="3884613" cy="1106487"/>
          </a:xfrm>
          <a:prstGeom prst="rect">
            <a:avLst/>
          </a:prstGeom>
          <a:solidFill>
            <a:srgbClr val="00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bg1"/>
              </a:solidFill>
            </a:endParaRPr>
          </a:p>
        </p:txBody>
      </p:sp>
      <p:cxnSp>
        <p:nvCxnSpPr>
          <p:cNvPr id="20" name="ลูกศรเชื่อมต่อแบบตรง 19">
            <a:extLst>
              <a:ext uri="{FF2B5EF4-FFF2-40B4-BE49-F238E27FC236}">
                <a16:creationId xmlns:a16="http://schemas.microsoft.com/office/drawing/2014/main" xmlns="" id="{1B4C477B-85E3-4726-AB60-7AF146DC62C4}"/>
              </a:ext>
            </a:extLst>
          </p:cNvPr>
          <p:cNvCxnSpPr/>
          <p:nvPr/>
        </p:nvCxnSpPr>
        <p:spPr>
          <a:xfrm flipV="1">
            <a:off x="2924175" y="2762250"/>
            <a:ext cx="1930400" cy="196850"/>
          </a:xfrm>
          <a:prstGeom prst="straightConnector1">
            <a:avLst/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D25087D-E6BF-4155-ADA3-653D7AE73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2376488"/>
            <a:ext cx="3838575" cy="9683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1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ความเสี่ยงจากการควบคุม (ที่ระบบบัญชี/ระบบควบคุมภายใน ไม่สามารถป้องกัน/ตรวจพบ/แก้ไข การแสดงข้อมูลที่ขัดต่อข้อเท็จจริง ที่อาจเกิดขึ้นได้อย่างทันเวลา)</a:t>
            </a:r>
          </a:p>
        </p:txBody>
      </p:sp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xmlns="" id="{2112249F-9067-4D95-836E-9F5772BFB843}"/>
              </a:ext>
            </a:extLst>
          </p:cNvPr>
          <p:cNvSpPr/>
          <p:nvPr/>
        </p:nvSpPr>
        <p:spPr>
          <a:xfrm>
            <a:off x="4854575" y="3624263"/>
            <a:ext cx="3884613" cy="1058862"/>
          </a:xfrm>
          <a:prstGeom prst="rect">
            <a:avLst/>
          </a:prstGeom>
          <a:solidFill>
            <a:srgbClr val="99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bg1"/>
              </a:solidFill>
            </a:endParaRPr>
          </a:p>
        </p:txBody>
      </p:sp>
      <p:cxnSp>
        <p:nvCxnSpPr>
          <p:cNvPr id="30" name="ลูกศรเชื่อมต่อแบบตรง 29">
            <a:extLst>
              <a:ext uri="{FF2B5EF4-FFF2-40B4-BE49-F238E27FC236}">
                <a16:creationId xmlns:a16="http://schemas.microsoft.com/office/drawing/2014/main" xmlns="" id="{481C7589-267B-4C93-897C-06307DA417AD}"/>
              </a:ext>
            </a:extLst>
          </p:cNvPr>
          <p:cNvCxnSpPr/>
          <p:nvPr/>
        </p:nvCxnSpPr>
        <p:spPr>
          <a:xfrm>
            <a:off x="2827338" y="4090988"/>
            <a:ext cx="1957387" cy="0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0">
            <a:extLst>
              <a:ext uri="{FF2B5EF4-FFF2-40B4-BE49-F238E27FC236}">
                <a16:creationId xmlns:a16="http://schemas.microsoft.com/office/drawing/2014/main" xmlns="" id="{0EACBBF8-5C1A-48CF-AD83-6BA68558C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788" y="3632200"/>
            <a:ext cx="3838575" cy="969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th-TH" altLang="en-US" sz="1900" b="1" spc="-30" dirty="0">
                <a:latin typeface="TH SarabunPSK" pitchFamily="34" charset="-34"/>
                <a:cs typeface="TH SarabunPSK" pitchFamily="34" charset="-34"/>
              </a:rPr>
              <a:t>ความเสี่ยงจากการตรวจสอบ (ที่ใช้วิธีตรวจสอบแล้ว ไม่สามารถตรวจพบ</a:t>
            </a:r>
            <a:r>
              <a:rPr lang="th-TH" altLang="en-US" sz="1900" b="1" dirty="0">
                <a:latin typeface="TH SarabunPSK" pitchFamily="34" charset="-34"/>
                <a:cs typeface="TH SarabunPSK" pitchFamily="34" charset="-34"/>
              </a:rPr>
              <a:t>การแสดงข้อมูลที่ขัดต่อข้อเท็จจริง ที่มีอยู่ในยอดคงเหลือของบัญชี/รายการ/การเปิดเผยข้อมูล) </a:t>
            </a:r>
          </a:p>
        </p:txBody>
      </p:sp>
      <p:sp>
        <p:nvSpPr>
          <p:cNvPr id="37" name="ลูกศรขวา 36">
            <a:extLst>
              <a:ext uri="{FF2B5EF4-FFF2-40B4-BE49-F238E27FC236}">
                <a16:creationId xmlns:a16="http://schemas.microsoft.com/office/drawing/2014/main" xmlns="" id="{47FF2A41-6079-495B-935E-306E14B3F24B}"/>
              </a:ext>
            </a:extLst>
          </p:cNvPr>
          <p:cNvSpPr/>
          <p:nvPr/>
        </p:nvSpPr>
        <p:spPr>
          <a:xfrm rot="10800000">
            <a:off x="4075113" y="5740400"/>
            <a:ext cx="455612" cy="239713"/>
          </a:xfrm>
          <a:prstGeom prst="rightArrow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xmlns="" id="{A785E3D7-4C26-4052-91B8-B46FA7E9D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00" y="2633663"/>
            <a:ext cx="436563" cy="477837"/>
          </a:xfrm>
          <a:prstGeom prst="ellipse">
            <a:avLst/>
          </a:prstGeom>
          <a:solidFill>
            <a:srgbClr val="0066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ngsana New" panose="02020603050405020304" pitchFamily="18" charset="-34"/>
                <a:cs typeface="KodchiangUPC" panose="02020603050405020304" pitchFamily="18" charset="-34"/>
              </a:rPr>
              <a:t>2</a:t>
            </a:r>
            <a:endParaRPr lang="th-TH" altLang="en-US" b="1">
              <a:solidFill>
                <a:schemeClr val="bg1"/>
              </a:solidFill>
              <a:latin typeface="Angsana New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xmlns="" id="{4E3349E5-6B35-4C06-8082-198C42826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3795713"/>
            <a:ext cx="436562" cy="47783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b="1">
                <a:latin typeface="Angsana New" panose="02020603050405020304" pitchFamily="18" charset="-34"/>
                <a:cs typeface="KodchiangUPC" panose="02020603050405020304" pitchFamily="18" charset="-34"/>
              </a:rPr>
              <a:t>3</a:t>
            </a:r>
            <a:endParaRPr lang="th-TH" altLang="en-US" b="1">
              <a:latin typeface="Angsana New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9237" name="ตัวยึดหมายเลขภาพนิ่ง 46">
            <a:extLst>
              <a:ext uri="{FF2B5EF4-FFF2-40B4-BE49-F238E27FC236}">
                <a16:creationId xmlns:a16="http://schemas.microsoft.com/office/drawing/2014/main" xmlns="" id="{22894059-94FD-40FD-8750-EF97482720D4}"/>
              </a:ext>
            </a:extLst>
          </p:cNvPr>
          <p:cNvSpPr txBox="1">
            <a:spLocks/>
          </p:cNvSpPr>
          <p:nvPr/>
        </p:nvSpPr>
        <p:spPr bwMode="auto">
          <a:xfrm>
            <a:off x="8316913" y="6165304"/>
            <a:ext cx="35954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84336001-61E1-4E11-BF5E-2AFB93AAC271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2</a:t>
            </a:fld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5" grpId="0" animBg="1"/>
      <p:bldP spid="16" grpId="0" animBg="1"/>
      <p:bldP spid="19" grpId="0" animBg="1"/>
      <p:bldP spid="21" grpId="0" animBg="1"/>
      <p:bldP spid="29" grpId="0" animBg="1"/>
      <p:bldP spid="31" grpId="0" animBg="1"/>
      <p:bldP spid="37" grpId="0" animBg="1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13">
            <a:extLst>
              <a:ext uri="{FF2B5EF4-FFF2-40B4-BE49-F238E27FC236}">
                <a16:creationId xmlns:a16="http://schemas.microsoft.com/office/drawing/2014/main" xmlns="" id="{9D60A9CF-A094-4EC8-B1F2-6C8B4F5FF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438" y="4162425"/>
            <a:ext cx="7850187" cy="46038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Text Box 20">
            <a:extLst>
              <a:ext uri="{FF2B5EF4-FFF2-40B4-BE49-F238E27FC236}">
                <a16:creationId xmlns:a16="http://schemas.microsoft.com/office/drawing/2014/main" xmlns="" id="{6EFAA240-ECD7-4784-87D8-28C2083B6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047875"/>
            <a:ext cx="74469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มีการอนุมัติวงเงินขายเชื่อสินค้าให้ผู้ซื้อแต่ละรายโดยผู้มีอำนาจ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และเป็นไปตามระเบียบสหกรณ์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460" name="Text Box 28">
            <a:extLst>
              <a:ext uri="{FF2B5EF4-FFF2-40B4-BE49-F238E27FC236}">
                <a16:creationId xmlns:a16="http://schemas.microsoft.com/office/drawing/2014/main" xmlns="" id="{C14FAC87-BB7D-4C4A-A35B-05727E5B4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264025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การขายสินค้าเกินกว่าวงเงินขายเชื่อจะต้องได้รับอนุมัติจากผู้มีอำนาจ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461" name="Text Box 27">
            <a:extLst>
              <a:ext uri="{FF2B5EF4-FFF2-40B4-BE49-F238E27FC236}">
                <a16:creationId xmlns:a16="http://schemas.microsoft.com/office/drawing/2014/main" xmlns="" id="{99EE8ABA-0443-4AE9-AEF5-06B70B9AE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981075"/>
            <a:ext cx="76231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มีการประเมินความสามารถในการชำระหนี้และหลักประกันของผู้ซื้อ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ก่อนการขายเชื่อสินค้า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462" name="Line 12">
            <a:extLst>
              <a:ext uri="{FF2B5EF4-FFF2-40B4-BE49-F238E27FC236}">
                <a16:creationId xmlns:a16="http://schemas.microsoft.com/office/drawing/2014/main" xmlns="" id="{5F7E4205-1E86-413E-9A85-0DC3E7C7B3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088" y="4841875"/>
            <a:ext cx="7850187" cy="46038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11">
            <a:extLst>
              <a:ext uri="{FF2B5EF4-FFF2-40B4-BE49-F238E27FC236}">
                <a16:creationId xmlns:a16="http://schemas.microsoft.com/office/drawing/2014/main" xmlns="" id="{227FAD46-CBDF-4FB4-B248-8B829B603A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196215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xmlns="" id="{BA9F1BF3-1E9C-4618-A4AC-9ADF3E4B05E5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66701"/>
            <a:ext cx="4924425" cy="785746"/>
            <a:chOff x="816" y="2304"/>
            <a:chExt cx="1378" cy="481"/>
          </a:xfrm>
          <a:solidFill>
            <a:schemeClr val="bg1"/>
          </a:solidFill>
        </p:grpSpPr>
        <p:sp>
          <p:nvSpPr>
            <p:cNvPr id="53263" name="Freeform 18">
              <a:extLst>
                <a:ext uri="{FF2B5EF4-FFF2-40B4-BE49-F238E27FC236}">
                  <a16:creationId xmlns:a16="http://schemas.microsoft.com/office/drawing/2014/main" xmlns="" id="{E0B3B0D1-A257-46D9-AE45-3F1E218F13F4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95"/>
              <a:ext cx="1270" cy="190"/>
            </a:xfrm>
            <a:custGeom>
              <a:avLst/>
              <a:gdLst>
                <a:gd name="T0" fmla="*/ 249176 w 1120"/>
                <a:gd name="T1" fmla="*/ 2 h 252"/>
                <a:gd name="T2" fmla="*/ 248070 w 1120"/>
                <a:gd name="T3" fmla="*/ 2 h 252"/>
                <a:gd name="T4" fmla="*/ 244472 w 1120"/>
                <a:gd name="T5" fmla="*/ 2 h 252"/>
                <a:gd name="T6" fmla="*/ 238946 w 1120"/>
                <a:gd name="T7" fmla="*/ 2 h 252"/>
                <a:gd name="T8" fmla="*/ 231002 w 1120"/>
                <a:gd name="T9" fmla="*/ 2 h 252"/>
                <a:gd name="T10" fmla="*/ 220767 w 1120"/>
                <a:gd name="T11" fmla="*/ 2 h 252"/>
                <a:gd name="T12" fmla="*/ 208819 w 1120"/>
                <a:gd name="T13" fmla="*/ 2 h 252"/>
                <a:gd name="T14" fmla="*/ 194862 w 1120"/>
                <a:gd name="T15" fmla="*/ 2 h 252"/>
                <a:gd name="T16" fmla="*/ 179139 w 1120"/>
                <a:gd name="T17" fmla="*/ 2 h 252"/>
                <a:gd name="T18" fmla="*/ 162486 w 1120"/>
                <a:gd name="T19" fmla="*/ 2 h 252"/>
                <a:gd name="T20" fmla="*/ 143696 w 1120"/>
                <a:gd name="T21" fmla="*/ 2 h 252"/>
                <a:gd name="T22" fmla="*/ 123433 w 1120"/>
                <a:gd name="T23" fmla="*/ 2 h 252"/>
                <a:gd name="T24" fmla="*/ 103530 w 1120"/>
                <a:gd name="T25" fmla="*/ 2 h 252"/>
                <a:gd name="T26" fmla="*/ 85226 w 1120"/>
                <a:gd name="T27" fmla="*/ 2 h 252"/>
                <a:gd name="T28" fmla="*/ 68429 w 1120"/>
                <a:gd name="T29" fmla="*/ 2 h 252"/>
                <a:gd name="T30" fmla="*/ 52931 w 1120"/>
                <a:gd name="T31" fmla="*/ 2 h 252"/>
                <a:gd name="T32" fmla="*/ 39757 w 1120"/>
                <a:gd name="T33" fmla="*/ 2 h 252"/>
                <a:gd name="T34" fmla="*/ 28043 w 1120"/>
                <a:gd name="T35" fmla="*/ 2 h 252"/>
                <a:gd name="T36" fmla="*/ 18046 w 1120"/>
                <a:gd name="T37" fmla="*/ 2 h 252"/>
                <a:gd name="T38" fmla="*/ 10260 w 1120"/>
                <a:gd name="T39" fmla="*/ 2 h 252"/>
                <a:gd name="T40" fmla="*/ 4299 w 1120"/>
                <a:gd name="T41" fmla="*/ 2 h 252"/>
                <a:gd name="T42" fmla="*/ 1222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124465 w 1120"/>
                <a:gd name="T49" fmla="*/ 0 h 252"/>
                <a:gd name="T50" fmla="*/ 249176 w 1120"/>
                <a:gd name="T51" fmla="*/ 2 h 252"/>
                <a:gd name="T52" fmla="*/ 249176 w 1120"/>
                <a:gd name="T53" fmla="*/ 2 h 252"/>
                <a:gd name="T54" fmla="*/ 249176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6F9DED7A-16D9-4C4F-AFE9-15EF865CA2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378" cy="393"/>
            </a:xfrm>
            <a:prstGeom prst="rect">
              <a:avLst/>
            </a:prstGeom>
            <a:grpFill/>
            <a:ln w="952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h-TH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การจำหน่ายสินค้า</a:t>
              </a:r>
              <a:endPara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9465" name="Line 4">
            <a:extLst>
              <a:ext uri="{FF2B5EF4-FFF2-40B4-BE49-F238E27FC236}">
                <a16:creationId xmlns:a16="http://schemas.microsoft.com/office/drawing/2014/main" xmlns="" id="{61CB2ACB-9AB3-42E6-8199-A9A9870620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300" y="306070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Text Box 27">
            <a:extLst>
              <a:ext uri="{FF2B5EF4-FFF2-40B4-BE49-F238E27FC236}">
                <a16:creationId xmlns:a16="http://schemas.microsoft.com/office/drawing/2014/main" xmlns="" id="{2B1BC162-52E1-4E31-A96A-B6DD2E67F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3165475"/>
            <a:ext cx="82851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ตรวจสอบสัญญาขายสินค้าเชื่อและหลักประกันของผู้ซื้อที่ได้รับอนุมัติวงเงินขายเชื่อ ให้เป็นไปตามระเบียบสหกรณ์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467" name="Text Box 28">
            <a:extLst>
              <a:ext uri="{FF2B5EF4-FFF2-40B4-BE49-F238E27FC236}">
                <a16:creationId xmlns:a16="http://schemas.microsoft.com/office/drawing/2014/main" xmlns="" id="{80DC9CA8-304A-44B8-B84B-A4F28A79E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968875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กำหนดราคาขายสินค้าแต่ละประเภทและการให้ส่วนลดอย่างชัดเจน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xmlns="" id="{54463EF4-9639-48D1-BC93-F2957FC99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025" y="550862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27">
            <a:extLst>
              <a:ext uri="{FF2B5EF4-FFF2-40B4-BE49-F238E27FC236}">
                <a16:creationId xmlns:a16="http://schemas.microsoft.com/office/drawing/2014/main" xmlns="" id="{1EB0BD60-4362-431C-9D4B-128F7186B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5607050"/>
            <a:ext cx="79279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ตรวจสอบราคาขายที่ใช้คำนวณมูลค่าสินค้าที่ขายในเอกสารการขาย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ตรงกับราคาขายที่กำหนด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470" name="ตัวยึดหมายเลขภาพนิ่ง 46">
            <a:extLst>
              <a:ext uri="{FF2B5EF4-FFF2-40B4-BE49-F238E27FC236}">
                <a16:creationId xmlns:a16="http://schemas.microsoft.com/office/drawing/2014/main" xmlns="" id="{F926C6EE-8ADF-4BCE-A860-0223F6DE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08963" y="6140450"/>
            <a:ext cx="539750" cy="52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BD3883F4-48FA-40C2-B905-FDD4FBD6AD54}" type="slidenum"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20</a:t>
            </a:fld>
            <a:endParaRPr lang="th-TH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471" name="Picture 111" descr="Baby_with_hammer[1]">
            <a:extLst>
              <a:ext uri="{FF2B5EF4-FFF2-40B4-BE49-F238E27FC236}">
                <a16:creationId xmlns:a16="http://schemas.microsoft.com/office/drawing/2014/main" xmlns="" id="{5C97A9F3-AD7E-4DED-B4BE-2891DFF4C5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2058988"/>
            <a:ext cx="10985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3">
            <a:extLst>
              <a:ext uri="{FF2B5EF4-FFF2-40B4-BE49-F238E27FC236}">
                <a16:creationId xmlns:a16="http://schemas.microsoft.com/office/drawing/2014/main" xmlns="" id="{C5D20A8A-616B-42B8-A95A-B4751E8BFB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200" y="4344988"/>
            <a:ext cx="7915275" cy="22225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Text Box 20">
            <a:extLst>
              <a:ext uri="{FF2B5EF4-FFF2-40B4-BE49-F238E27FC236}">
                <a16:creationId xmlns:a16="http://schemas.microsoft.com/office/drawing/2014/main" xmlns="" id="{A7111ACA-0B9E-4E0A-B51E-0166DECDC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3790950"/>
            <a:ext cx="744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จัดทำบัญชีย่อยลูกหนี้การค้าเป็นปัจจุบัน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484" name="Text Box 23">
            <a:extLst>
              <a:ext uri="{FF2B5EF4-FFF2-40B4-BE49-F238E27FC236}">
                <a16:creationId xmlns:a16="http://schemas.microsoft.com/office/drawing/2014/main" xmlns="" id="{9D4CD581-2A2C-4217-AE0A-29E918916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4440238"/>
            <a:ext cx="79311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จัดทำรายงานขายสินค้าประจำวันเปรียบเทียบให้ถูกต้องตรงกับบัญชีแยกประเภททั่วไป กรณีพบข้อแตกต่างให้ค้นหาสาเหตุ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485" name="Text Box 28">
            <a:extLst>
              <a:ext uri="{FF2B5EF4-FFF2-40B4-BE49-F238E27FC236}">
                <a16:creationId xmlns:a16="http://schemas.microsoft.com/office/drawing/2014/main" xmlns="" id="{F6EAE373-3024-41C2-A0EF-E935006C6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3143250"/>
            <a:ext cx="7707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มีการลงลายมือชื่อผู้รับมอบสินค้าในใบกำกับสินค้า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486" name="Text Box 27">
            <a:extLst>
              <a:ext uri="{FF2B5EF4-FFF2-40B4-BE49-F238E27FC236}">
                <a16:creationId xmlns:a16="http://schemas.microsoft.com/office/drawing/2014/main" xmlns="" id="{ADC12C79-A483-4565-B30A-809ABA22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236663"/>
            <a:ext cx="8624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ขายสินค้าลดราคา/จัดโปรโมชั่น ต้องได้รับอนุมัติจากผู้มีอำนาจ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487" name="Line 12">
            <a:extLst>
              <a:ext uri="{FF2B5EF4-FFF2-40B4-BE49-F238E27FC236}">
                <a16:creationId xmlns:a16="http://schemas.microsoft.com/office/drawing/2014/main" xmlns="" id="{A2EB1745-C586-4DF8-BF9E-7A661C969C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738" y="3697288"/>
            <a:ext cx="7894637" cy="22225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11">
            <a:extLst>
              <a:ext uri="{FF2B5EF4-FFF2-40B4-BE49-F238E27FC236}">
                <a16:creationId xmlns:a16="http://schemas.microsoft.com/office/drawing/2014/main" xmlns="" id="{4B2B14E4-6E18-41CB-ADA5-BD9BE66D4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438" y="177482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4">
            <a:extLst>
              <a:ext uri="{FF2B5EF4-FFF2-40B4-BE49-F238E27FC236}">
                <a16:creationId xmlns:a16="http://schemas.microsoft.com/office/drawing/2014/main" xmlns="" id="{2F86548D-012B-4145-9964-15AD9F5CE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" y="2424113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4">
            <a:extLst>
              <a:ext uri="{FF2B5EF4-FFF2-40B4-BE49-F238E27FC236}">
                <a16:creationId xmlns:a16="http://schemas.microsoft.com/office/drawing/2014/main" xmlns="" id="{ED7242D4-3E4C-4B52-907D-10C0F6893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125" y="3071813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Text Box 27">
            <a:extLst>
              <a:ext uri="{FF2B5EF4-FFF2-40B4-BE49-F238E27FC236}">
                <a16:creationId xmlns:a16="http://schemas.microsoft.com/office/drawing/2014/main" xmlns="" id="{AB549C87-222E-4E8D-8ABE-519716B72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2495550"/>
            <a:ext cx="8624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เอกสารการขายสินค้าเป็นเงินสด/เงินเชื่อ  มีการเรียงลำดับเลขที่ไว้ล่วงหน้า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492" name="Text Box 28">
            <a:extLst>
              <a:ext uri="{FF2B5EF4-FFF2-40B4-BE49-F238E27FC236}">
                <a16:creationId xmlns:a16="http://schemas.microsoft.com/office/drawing/2014/main" xmlns="" id="{3878447E-8F23-4670-B4B6-66B0278F3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5519738"/>
            <a:ext cx="86375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จัดทำรายงานภาษีขาย ยื่นแบบแสดงรายการเสียภาษีมูลค่าเพิ่มรายเดือน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ภายในระยะเวลาที่กำหนด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493" name="Text Box 27">
            <a:extLst>
              <a:ext uri="{FF2B5EF4-FFF2-40B4-BE49-F238E27FC236}">
                <a16:creationId xmlns:a16="http://schemas.microsoft.com/office/drawing/2014/main" xmlns="" id="{21D5FFA1-D86A-46B7-B46F-8BF67E4D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847850"/>
            <a:ext cx="805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การขายสินค้าต่ำกว่าราคาทุนจะต้องมีมติที่ประชุมคณะกรรมการให้ทำได้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494" name="Line 12">
            <a:extLst>
              <a:ext uri="{FF2B5EF4-FFF2-40B4-BE49-F238E27FC236}">
                <a16:creationId xmlns:a16="http://schemas.microsoft.com/office/drawing/2014/main" xmlns="" id="{78E058E3-D073-4426-A73D-2C4660D9CD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850" y="5448300"/>
            <a:ext cx="7883525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ตัวยึดหมายเลขภาพนิ่ง 46">
            <a:extLst>
              <a:ext uri="{FF2B5EF4-FFF2-40B4-BE49-F238E27FC236}">
                <a16:creationId xmlns:a16="http://schemas.microsoft.com/office/drawing/2014/main" xmlns="" id="{2B3F0723-777D-4FD6-93A9-36FA5ADE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53425" y="6165850"/>
            <a:ext cx="539750" cy="52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AD09B147-8C99-48EC-A3C6-CC69DF22B13D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21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xmlns="" id="{5BC2D9B1-225C-42B8-9129-65BF9F70FA97}"/>
              </a:ext>
            </a:extLst>
          </p:cNvPr>
          <p:cNvGrpSpPr>
            <a:grpSpLocks/>
          </p:cNvGrpSpPr>
          <p:nvPr/>
        </p:nvGrpSpPr>
        <p:grpSpPr bwMode="auto">
          <a:xfrm>
            <a:off x="493713" y="338998"/>
            <a:ext cx="4331493" cy="785746"/>
            <a:chOff x="816" y="2304"/>
            <a:chExt cx="1378" cy="481"/>
          </a:xfrm>
          <a:solidFill>
            <a:schemeClr val="bg1"/>
          </a:solidFill>
        </p:grpSpPr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BDB27472-3F22-45AD-A68F-7F670F5B58C4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95"/>
              <a:ext cx="1270" cy="190"/>
            </a:xfrm>
            <a:custGeom>
              <a:avLst/>
              <a:gdLst>
                <a:gd name="T0" fmla="*/ 249176 w 1120"/>
                <a:gd name="T1" fmla="*/ 2 h 252"/>
                <a:gd name="T2" fmla="*/ 248070 w 1120"/>
                <a:gd name="T3" fmla="*/ 2 h 252"/>
                <a:gd name="T4" fmla="*/ 244472 w 1120"/>
                <a:gd name="T5" fmla="*/ 2 h 252"/>
                <a:gd name="T6" fmla="*/ 238946 w 1120"/>
                <a:gd name="T7" fmla="*/ 2 h 252"/>
                <a:gd name="T8" fmla="*/ 231002 w 1120"/>
                <a:gd name="T9" fmla="*/ 2 h 252"/>
                <a:gd name="T10" fmla="*/ 220767 w 1120"/>
                <a:gd name="T11" fmla="*/ 2 h 252"/>
                <a:gd name="T12" fmla="*/ 208819 w 1120"/>
                <a:gd name="T13" fmla="*/ 2 h 252"/>
                <a:gd name="T14" fmla="*/ 194862 w 1120"/>
                <a:gd name="T15" fmla="*/ 2 h 252"/>
                <a:gd name="T16" fmla="*/ 179139 w 1120"/>
                <a:gd name="T17" fmla="*/ 2 h 252"/>
                <a:gd name="T18" fmla="*/ 162486 w 1120"/>
                <a:gd name="T19" fmla="*/ 2 h 252"/>
                <a:gd name="T20" fmla="*/ 143696 w 1120"/>
                <a:gd name="T21" fmla="*/ 2 h 252"/>
                <a:gd name="T22" fmla="*/ 123433 w 1120"/>
                <a:gd name="T23" fmla="*/ 2 h 252"/>
                <a:gd name="T24" fmla="*/ 103530 w 1120"/>
                <a:gd name="T25" fmla="*/ 2 h 252"/>
                <a:gd name="T26" fmla="*/ 85226 w 1120"/>
                <a:gd name="T27" fmla="*/ 2 h 252"/>
                <a:gd name="T28" fmla="*/ 68429 w 1120"/>
                <a:gd name="T29" fmla="*/ 2 h 252"/>
                <a:gd name="T30" fmla="*/ 52931 w 1120"/>
                <a:gd name="T31" fmla="*/ 2 h 252"/>
                <a:gd name="T32" fmla="*/ 39757 w 1120"/>
                <a:gd name="T33" fmla="*/ 2 h 252"/>
                <a:gd name="T34" fmla="*/ 28043 w 1120"/>
                <a:gd name="T35" fmla="*/ 2 h 252"/>
                <a:gd name="T36" fmla="*/ 18046 w 1120"/>
                <a:gd name="T37" fmla="*/ 2 h 252"/>
                <a:gd name="T38" fmla="*/ 10260 w 1120"/>
                <a:gd name="T39" fmla="*/ 2 h 252"/>
                <a:gd name="T40" fmla="*/ 4299 w 1120"/>
                <a:gd name="T41" fmla="*/ 2 h 252"/>
                <a:gd name="T42" fmla="*/ 1222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124465 w 1120"/>
                <a:gd name="T49" fmla="*/ 0 h 252"/>
                <a:gd name="T50" fmla="*/ 249176 w 1120"/>
                <a:gd name="T51" fmla="*/ 2 h 252"/>
                <a:gd name="T52" fmla="*/ 249176 w 1120"/>
                <a:gd name="T53" fmla="*/ 2 h 252"/>
                <a:gd name="T54" fmla="*/ 249176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xmlns="" id="{5FBAE7CE-0812-41A6-9D31-77205FA374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378" cy="393"/>
            </a:xfrm>
            <a:prstGeom prst="rect">
              <a:avLst/>
            </a:prstGeom>
            <a:grpFill/>
            <a:ln w="952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h-TH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การจำหน่ายสินค้า(ต่อ)</a:t>
              </a:r>
              <a:endPara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20497" name="Picture 85" descr="FACE">
            <a:extLst>
              <a:ext uri="{FF2B5EF4-FFF2-40B4-BE49-F238E27FC236}">
                <a16:creationId xmlns:a16="http://schemas.microsoft.com/office/drawing/2014/main" xmlns="" id="{D90CD3A9-1B2C-481D-8CFC-14CC23BC2F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266700"/>
            <a:ext cx="7921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4">
            <a:extLst>
              <a:ext uri="{FF2B5EF4-FFF2-40B4-BE49-F238E27FC236}">
                <a16:creationId xmlns:a16="http://schemas.microsoft.com/office/drawing/2014/main" xmlns="" id="{74CF5413-B62E-434C-929B-0220DD2C9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7900" y="234315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Line 13">
            <a:extLst>
              <a:ext uri="{FF2B5EF4-FFF2-40B4-BE49-F238E27FC236}">
                <a16:creationId xmlns:a16="http://schemas.microsoft.com/office/drawing/2014/main" xmlns="" id="{EB241443-C982-4BE9-A955-1D5B3F1AA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975" y="414972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Text Box 23">
            <a:extLst>
              <a:ext uri="{FF2B5EF4-FFF2-40B4-BE49-F238E27FC236}">
                <a16:creationId xmlns:a16="http://schemas.microsoft.com/office/drawing/2014/main" xmlns="" id="{B002C685-325C-4924-B1AF-FC0F03067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3587750"/>
            <a:ext cx="760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ใบเสร็จรับเงินมีการเรียงลำดับเลขที่ไว้ล่วงหน้า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509" name="Text Box 28">
            <a:extLst>
              <a:ext uri="{FF2B5EF4-FFF2-40B4-BE49-F238E27FC236}">
                <a16:creationId xmlns:a16="http://schemas.microsoft.com/office/drawing/2014/main" xmlns="" id="{4F86277A-380E-4BEF-A94F-0142E616C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286250"/>
            <a:ext cx="80533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มีการลงลายมือชื่อผู้รับชำระหนี้ค่าสินค้า ค่าปรับ(ถ้ามี) ในใบเสร็จรับเงิน 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รวมถึงบันทึกบัญชีย่อยลูกหนี้การค้าทุกครั้งที่รับชำระหนี้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510" name="Text Box 27">
            <a:extLst>
              <a:ext uri="{FF2B5EF4-FFF2-40B4-BE49-F238E27FC236}">
                <a16:creationId xmlns:a16="http://schemas.microsoft.com/office/drawing/2014/main" xmlns="" id="{DD22B8C2-F552-4178-8E95-127EB613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1768475"/>
            <a:ext cx="7642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คำนวณค่าปรับลูกหนี้การค้าในอัตราที่กำหนดตามระเบียบสหกรณ์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511" name="Line 11">
            <a:extLst>
              <a:ext uri="{FF2B5EF4-FFF2-40B4-BE49-F238E27FC236}">
                <a16:creationId xmlns:a16="http://schemas.microsoft.com/office/drawing/2014/main" xmlns="" id="{364140C2-37C2-4AEE-B6E9-6BB2E678E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213" y="349250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Text Box 20">
            <a:extLst>
              <a:ext uri="{FF2B5EF4-FFF2-40B4-BE49-F238E27FC236}">
                <a16:creationId xmlns:a16="http://schemas.microsoft.com/office/drawing/2014/main" xmlns="" id="{B5B5D479-9BAD-48BA-8177-1A4637733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454275"/>
            <a:ext cx="75898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การรับชำระหนี้ค่าสินค้าเป็นไปตามข้อกำหนดในสัญญาขายสินค้า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และระเบียบสหกรณ์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xmlns="" id="{08C89187-7CE6-4DAF-A241-09E73F134B86}"/>
              </a:ext>
            </a:extLst>
          </p:cNvPr>
          <p:cNvGrpSpPr>
            <a:grpSpLocks/>
          </p:cNvGrpSpPr>
          <p:nvPr/>
        </p:nvGrpSpPr>
        <p:grpSpPr bwMode="auto">
          <a:xfrm>
            <a:off x="438580" y="800100"/>
            <a:ext cx="4562045" cy="731838"/>
            <a:chOff x="816" y="2304"/>
            <a:chExt cx="1440" cy="448"/>
          </a:xfrm>
          <a:solidFill>
            <a:schemeClr val="bg1"/>
          </a:solidFill>
        </p:grpSpPr>
        <p:sp>
          <p:nvSpPr>
            <p:cNvPr id="55308" name="Freeform 18">
              <a:extLst>
                <a:ext uri="{FF2B5EF4-FFF2-40B4-BE49-F238E27FC236}">
                  <a16:creationId xmlns:a16="http://schemas.microsoft.com/office/drawing/2014/main" xmlns="" id="{2BFCEE60-C288-4531-A9CB-BB1E6C822048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249176 w 1120"/>
                <a:gd name="T1" fmla="*/ 2 h 252"/>
                <a:gd name="T2" fmla="*/ 248070 w 1120"/>
                <a:gd name="T3" fmla="*/ 2 h 252"/>
                <a:gd name="T4" fmla="*/ 244472 w 1120"/>
                <a:gd name="T5" fmla="*/ 2 h 252"/>
                <a:gd name="T6" fmla="*/ 238946 w 1120"/>
                <a:gd name="T7" fmla="*/ 2 h 252"/>
                <a:gd name="T8" fmla="*/ 231002 w 1120"/>
                <a:gd name="T9" fmla="*/ 2 h 252"/>
                <a:gd name="T10" fmla="*/ 220767 w 1120"/>
                <a:gd name="T11" fmla="*/ 2 h 252"/>
                <a:gd name="T12" fmla="*/ 208819 w 1120"/>
                <a:gd name="T13" fmla="*/ 2 h 252"/>
                <a:gd name="T14" fmla="*/ 194862 w 1120"/>
                <a:gd name="T15" fmla="*/ 2 h 252"/>
                <a:gd name="T16" fmla="*/ 179139 w 1120"/>
                <a:gd name="T17" fmla="*/ 2 h 252"/>
                <a:gd name="T18" fmla="*/ 162486 w 1120"/>
                <a:gd name="T19" fmla="*/ 2 h 252"/>
                <a:gd name="T20" fmla="*/ 143696 w 1120"/>
                <a:gd name="T21" fmla="*/ 2 h 252"/>
                <a:gd name="T22" fmla="*/ 123433 w 1120"/>
                <a:gd name="T23" fmla="*/ 2 h 252"/>
                <a:gd name="T24" fmla="*/ 103530 w 1120"/>
                <a:gd name="T25" fmla="*/ 2 h 252"/>
                <a:gd name="T26" fmla="*/ 85226 w 1120"/>
                <a:gd name="T27" fmla="*/ 2 h 252"/>
                <a:gd name="T28" fmla="*/ 68429 w 1120"/>
                <a:gd name="T29" fmla="*/ 2 h 252"/>
                <a:gd name="T30" fmla="*/ 52931 w 1120"/>
                <a:gd name="T31" fmla="*/ 2 h 252"/>
                <a:gd name="T32" fmla="*/ 39757 w 1120"/>
                <a:gd name="T33" fmla="*/ 2 h 252"/>
                <a:gd name="T34" fmla="*/ 28043 w 1120"/>
                <a:gd name="T35" fmla="*/ 2 h 252"/>
                <a:gd name="T36" fmla="*/ 18046 w 1120"/>
                <a:gd name="T37" fmla="*/ 2 h 252"/>
                <a:gd name="T38" fmla="*/ 10260 w 1120"/>
                <a:gd name="T39" fmla="*/ 2 h 252"/>
                <a:gd name="T40" fmla="*/ 4299 w 1120"/>
                <a:gd name="T41" fmla="*/ 2 h 252"/>
                <a:gd name="T42" fmla="*/ 1222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124465 w 1120"/>
                <a:gd name="T49" fmla="*/ 0 h 252"/>
                <a:gd name="T50" fmla="*/ 249176 w 1120"/>
                <a:gd name="T51" fmla="*/ 2 h 252"/>
                <a:gd name="T52" fmla="*/ 249176 w 1120"/>
                <a:gd name="T53" fmla="*/ 2 h 252"/>
                <a:gd name="T54" fmla="*/ 249176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th-TH" i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EC1322CE-8CAD-4AD9-AB37-95B72B12ED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pFill/>
            <a:ln w="952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h-TH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การรับชำระหนี้</a:t>
              </a:r>
              <a:endPara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1514" name="ตัวยึดหมายเลขภาพนิ่ง 46">
            <a:extLst>
              <a:ext uri="{FF2B5EF4-FFF2-40B4-BE49-F238E27FC236}">
                <a16:creationId xmlns:a16="http://schemas.microsoft.com/office/drawing/2014/main" xmlns="" id="{B97BE9E2-81E9-4FA0-BCB0-CEFFB79A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667F71BE-B48B-4308-876B-B2C52883CB5B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22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1515" name="Picture 84" descr="144699[1]">
            <a:extLst>
              <a:ext uri="{FF2B5EF4-FFF2-40B4-BE49-F238E27FC236}">
                <a16:creationId xmlns:a16="http://schemas.microsoft.com/office/drawing/2014/main" xmlns="" id="{C6D9C233-0BDC-41DC-960E-9FB1772725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822825"/>
            <a:ext cx="24606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13">
            <a:extLst>
              <a:ext uri="{FF2B5EF4-FFF2-40B4-BE49-F238E27FC236}">
                <a16:creationId xmlns:a16="http://schemas.microsoft.com/office/drawing/2014/main" xmlns="" id="{343D53E5-DBF3-4940-BAD9-D8152DD54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10527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1" name="Text Box 23">
            <a:extLst>
              <a:ext uri="{FF2B5EF4-FFF2-40B4-BE49-F238E27FC236}">
                <a16:creationId xmlns:a16="http://schemas.microsoft.com/office/drawing/2014/main" xmlns="" id="{81A66626-F50D-4D89-949C-4224139E0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3043238"/>
            <a:ext cx="76041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จัดทำรายงานหนี้ที่เกินกำหนดตามสัญญา (ผิดนัดชำระหนี้) 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เสนอที่ประชุมคณะกรรมการเป็นประจำทุกเดือน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532" name="Line 11">
            <a:extLst>
              <a:ext uri="{FF2B5EF4-FFF2-40B4-BE49-F238E27FC236}">
                <a16:creationId xmlns:a16="http://schemas.microsoft.com/office/drawing/2014/main" xmlns="" id="{AE8D872B-9AC4-49CD-8F8F-7DC3C92D7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213" y="288290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20">
            <a:extLst>
              <a:ext uri="{FF2B5EF4-FFF2-40B4-BE49-F238E27FC236}">
                <a16:creationId xmlns:a16="http://schemas.microsoft.com/office/drawing/2014/main" xmlns="" id="{D7003D69-735B-492E-BCD0-66EE6F7B2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282825"/>
            <a:ext cx="6875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 ทวงถาม หรือเร่งรัดการชำระหนี้ค่าสินค้า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xmlns="" id="{9A459B8F-E03C-48B6-A372-CF97F2BDF6B4}"/>
              </a:ext>
            </a:extLst>
          </p:cNvPr>
          <p:cNvGrpSpPr>
            <a:grpSpLocks/>
          </p:cNvGrpSpPr>
          <p:nvPr/>
        </p:nvGrpSpPr>
        <p:grpSpPr bwMode="auto">
          <a:xfrm>
            <a:off x="251520" y="1257300"/>
            <a:ext cx="4749105" cy="731838"/>
            <a:chOff x="816" y="2304"/>
            <a:chExt cx="1440" cy="448"/>
          </a:xfrm>
          <a:solidFill>
            <a:schemeClr val="bg1"/>
          </a:solidFill>
        </p:grpSpPr>
        <p:sp>
          <p:nvSpPr>
            <p:cNvPr id="56328" name="Freeform 18">
              <a:extLst>
                <a:ext uri="{FF2B5EF4-FFF2-40B4-BE49-F238E27FC236}">
                  <a16:creationId xmlns:a16="http://schemas.microsoft.com/office/drawing/2014/main" xmlns="" id="{63922CCB-D57D-4F58-8E4A-D09C9A837944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249176 w 1120"/>
                <a:gd name="T1" fmla="*/ 2 h 252"/>
                <a:gd name="T2" fmla="*/ 248070 w 1120"/>
                <a:gd name="T3" fmla="*/ 2 h 252"/>
                <a:gd name="T4" fmla="*/ 244472 w 1120"/>
                <a:gd name="T5" fmla="*/ 2 h 252"/>
                <a:gd name="T6" fmla="*/ 238946 w 1120"/>
                <a:gd name="T7" fmla="*/ 2 h 252"/>
                <a:gd name="T8" fmla="*/ 231002 w 1120"/>
                <a:gd name="T9" fmla="*/ 2 h 252"/>
                <a:gd name="T10" fmla="*/ 220767 w 1120"/>
                <a:gd name="T11" fmla="*/ 2 h 252"/>
                <a:gd name="T12" fmla="*/ 208819 w 1120"/>
                <a:gd name="T13" fmla="*/ 2 h 252"/>
                <a:gd name="T14" fmla="*/ 194862 w 1120"/>
                <a:gd name="T15" fmla="*/ 2 h 252"/>
                <a:gd name="T16" fmla="*/ 179139 w 1120"/>
                <a:gd name="T17" fmla="*/ 2 h 252"/>
                <a:gd name="T18" fmla="*/ 162486 w 1120"/>
                <a:gd name="T19" fmla="*/ 2 h 252"/>
                <a:gd name="T20" fmla="*/ 143696 w 1120"/>
                <a:gd name="T21" fmla="*/ 2 h 252"/>
                <a:gd name="T22" fmla="*/ 123433 w 1120"/>
                <a:gd name="T23" fmla="*/ 2 h 252"/>
                <a:gd name="T24" fmla="*/ 103530 w 1120"/>
                <a:gd name="T25" fmla="*/ 2 h 252"/>
                <a:gd name="T26" fmla="*/ 85226 w 1120"/>
                <a:gd name="T27" fmla="*/ 2 h 252"/>
                <a:gd name="T28" fmla="*/ 68429 w 1120"/>
                <a:gd name="T29" fmla="*/ 2 h 252"/>
                <a:gd name="T30" fmla="*/ 52931 w 1120"/>
                <a:gd name="T31" fmla="*/ 2 h 252"/>
                <a:gd name="T32" fmla="*/ 39757 w 1120"/>
                <a:gd name="T33" fmla="*/ 2 h 252"/>
                <a:gd name="T34" fmla="*/ 28043 w 1120"/>
                <a:gd name="T35" fmla="*/ 2 h 252"/>
                <a:gd name="T36" fmla="*/ 18046 w 1120"/>
                <a:gd name="T37" fmla="*/ 2 h 252"/>
                <a:gd name="T38" fmla="*/ 10260 w 1120"/>
                <a:gd name="T39" fmla="*/ 2 h 252"/>
                <a:gd name="T40" fmla="*/ 4299 w 1120"/>
                <a:gd name="T41" fmla="*/ 2 h 252"/>
                <a:gd name="T42" fmla="*/ 1222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124465 w 1120"/>
                <a:gd name="T49" fmla="*/ 0 h 252"/>
                <a:gd name="T50" fmla="*/ 249176 w 1120"/>
                <a:gd name="T51" fmla="*/ 2 h 252"/>
                <a:gd name="T52" fmla="*/ 249176 w 1120"/>
                <a:gd name="T53" fmla="*/ 2 h 252"/>
                <a:gd name="T54" fmla="*/ 249176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th-TH" sz="40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2B9C2BE2-03B6-44F3-A4AA-C94080B7FD5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pFill/>
            <a:ln w="952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h-TH" sz="4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การติดตาม ทวงถามการชำระหนี้</a:t>
              </a:r>
              <a:endPara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2535" name="ตัวยึดหมายเลขภาพนิ่ง 46">
            <a:extLst>
              <a:ext uri="{FF2B5EF4-FFF2-40B4-BE49-F238E27FC236}">
                <a16:creationId xmlns:a16="http://schemas.microsoft.com/office/drawing/2014/main" xmlns="" id="{9C5F8B28-529D-41E6-AE47-AA44E00C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D8718244-9088-40A4-9352-9500174E049C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23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536" name="Picture 7" descr="lady_news_anchor_md_wht">
            <a:extLst>
              <a:ext uri="{FF2B5EF4-FFF2-40B4-BE49-F238E27FC236}">
                <a16:creationId xmlns:a16="http://schemas.microsoft.com/office/drawing/2014/main" xmlns="" id="{C9E0EABE-C82B-4259-8C9F-9F4EB94EC5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97425"/>
            <a:ext cx="2808287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13">
            <a:extLst>
              <a:ext uri="{FF2B5EF4-FFF2-40B4-BE49-F238E27FC236}">
                <a16:creationId xmlns:a16="http://schemas.microsoft.com/office/drawing/2014/main" xmlns="" id="{6E11FB09-A0E0-4E6D-ACF6-99C553BA9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975" y="346710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Text Box 20">
            <a:extLst>
              <a:ext uri="{FF2B5EF4-FFF2-40B4-BE49-F238E27FC236}">
                <a16:creationId xmlns:a16="http://schemas.microsoft.com/office/drawing/2014/main" xmlns="" id="{8E8D001B-7DE6-477D-B26C-DDD333941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481263"/>
            <a:ext cx="79454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เปรียบเทียบยอดรวมบัญชีย่อยลูกหนี้การค้าให้ถูกต้องตรงกับบัญชี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แยกประเภททั่วไปอย่างสม่ำเสมอ  กรณีพบข้อแตกต่างให้ค้นหาสาเหตุ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556" name="Line 12">
            <a:extLst>
              <a:ext uri="{FF2B5EF4-FFF2-40B4-BE49-F238E27FC236}">
                <a16:creationId xmlns:a16="http://schemas.microsoft.com/office/drawing/2014/main" xmlns="" id="{3BF30744-8ACE-4A0C-826B-A84768D77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7575" y="420370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Text Box 28">
            <a:extLst>
              <a:ext uri="{FF2B5EF4-FFF2-40B4-BE49-F238E27FC236}">
                <a16:creationId xmlns:a16="http://schemas.microsoft.com/office/drawing/2014/main" xmlns="" id="{15B53957-05F8-4ECC-BD29-9DEB39F8C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3630613"/>
            <a:ext cx="7000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ขอยืนยันยอดลูกหนี้การค้าอย่างน้อยปีละ 1 ครั้ง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xmlns="" id="{F3621452-E883-4772-AD9C-BB70C2A8B57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217613"/>
            <a:ext cx="7344742" cy="731837"/>
            <a:chOff x="816" y="2304"/>
            <a:chExt cx="1440" cy="448"/>
          </a:xfrm>
          <a:solidFill>
            <a:srgbClr val="0070C0"/>
          </a:solidFill>
        </p:grpSpPr>
        <p:sp>
          <p:nvSpPr>
            <p:cNvPr id="57354" name="Freeform 18">
              <a:extLst>
                <a:ext uri="{FF2B5EF4-FFF2-40B4-BE49-F238E27FC236}">
                  <a16:creationId xmlns:a16="http://schemas.microsoft.com/office/drawing/2014/main" xmlns="" id="{D6CBA5C6-43FF-4F6B-AC46-4A973EDE6C60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249176 w 1120"/>
                <a:gd name="T1" fmla="*/ 2 h 252"/>
                <a:gd name="T2" fmla="*/ 248070 w 1120"/>
                <a:gd name="T3" fmla="*/ 2 h 252"/>
                <a:gd name="T4" fmla="*/ 244472 w 1120"/>
                <a:gd name="T5" fmla="*/ 2 h 252"/>
                <a:gd name="T6" fmla="*/ 238946 w 1120"/>
                <a:gd name="T7" fmla="*/ 2 h 252"/>
                <a:gd name="T8" fmla="*/ 231002 w 1120"/>
                <a:gd name="T9" fmla="*/ 2 h 252"/>
                <a:gd name="T10" fmla="*/ 220767 w 1120"/>
                <a:gd name="T11" fmla="*/ 2 h 252"/>
                <a:gd name="T12" fmla="*/ 208819 w 1120"/>
                <a:gd name="T13" fmla="*/ 2 h 252"/>
                <a:gd name="T14" fmla="*/ 194862 w 1120"/>
                <a:gd name="T15" fmla="*/ 2 h 252"/>
                <a:gd name="T16" fmla="*/ 179139 w 1120"/>
                <a:gd name="T17" fmla="*/ 2 h 252"/>
                <a:gd name="T18" fmla="*/ 162486 w 1120"/>
                <a:gd name="T19" fmla="*/ 2 h 252"/>
                <a:gd name="T20" fmla="*/ 143696 w 1120"/>
                <a:gd name="T21" fmla="*/ 2 h 252"/>
                <a:gd name="T22" fmla="*/ 123433 w 1120"/>
                <a:gd name="T23" fmla="*/ 2 h 252"/>
                <a:gd name="T24" fmla="*/ 103530 w 1120"/>
                <a:gd name="T25" fmla="*/ 2 h 252"/>
                <a:gd name="T26" fmla="*/ 85226 w 1120"/>
                <a:gd name="T27" fmla="*/ 2 h 252"/>
                <a:gd name="T28" fmla="*/ 68429 w 1120"/>
                <a:gd name="T29" fmla="*/ 2 h 252"/>
                <a:gd name="T30" fmla="*/ 52931 w 1120"/>
                <a:gd name="T31" fmla="*/ 2 h 252"/>
                <a:gd name="T32" fmla="*/ 39757 w 1120"/>
                <a:gd name="T33" fmla="*/ 2 h 252"/>
                <a:gd name="T34" fmla="*/ 28043 w 1120"/>
                <a:gd name="T35" fmla="*/ 2 h 252"/>
                <a:gd name="T36" fmla="*/ 18046 w 1120"/>
                <a:gd name="T37" fmla="*/ 2 h 252"/>
                <a:gd name="T38" fmla="*/ 10260 w 1120"/>
                <a:gd name="T39" fmla="*/ 2 h 252"/>
                <a:gd name="T40" fmla="*/ 4299 w 1120"/>
                <a:gd name="T41" fmla="*/ 2 h 252"/>
                <a:gd name="T42" fmla="*/ 1222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124465 w 1120"/>
                <a:gd name="T49" fmla="*/ 0 h 252"/>
                <a:gd name="T50" fmla="*/ 249176 w 1120"/>
                <a:gd name="T51" fmla="*/ 2 h 252"/>
                <a:gd name="T52" fmla="*/ 249176 w 1120"/>
                <a:gd name="T53" fmla="*/ 2 h 252"/>
                <a:gd name="T54" fmla="*/ 249176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th-TH" sz="3600" b="1" i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xmlns="" id="{154A4013-F0CD-475E-9C2B-E45AB638FD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h-TH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ลูกหนี้การค้าคงเหลือ และค่าปรับลูกหนี้การค้าค้างรับ</a:t>
              </a:r>
              <a:endPara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3559" name="Text Box 20">
            <a:extLst>
              <a:ext uri="{FF2B5EF4-FFF2-40B4-BE49-F238E27FC236}">
                <a16:creationId xmlns:a16="http://schemas.microsoft.com/office/drawing/2014/main" xmlns="" id="{94AF692E-729A-49DF-867A-DAE52AEA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365625"/>
            <a:ext cx="82502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คำนวณค่าปรับลูกหนี้การค้าค้างรับ ณ วันสิ้นปีบัญชี  ในอัตราที่กำหนด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ตามระเบียบสหกรณ์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560" name="ตัวยึดหมายเลขภาพนิ่ง 46">
            <a:extLst>
              <a:ext uri="{FF2B5EF4-FFF2-40B4-BE49-F238E27FC236}">
                <a16:creationId xmlns:a16="http://schemas.microsoft.com/office/drawing/2014/main" xmlns="" id="{671A9604-975D-41E7-BAE5-7C9937C5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5597A2FD-C74D-4844-94DB-2DD026106F7F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24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561" name="Picture 98" descr="gman09">
            <a:extLst>
              <a:ext uri="{FF2B5EF4-FFF2-40B4-BE49-F238E27FC236}">
                <a16:creationId xmlns:a16="http://schemas.microsoft.com/office/drawing/2014/main" xmlns="" id="{9F1FACE2-58EA-4A64-9735-A2B2ECA3D0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5084763"/>
            <a:ext cx="13811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13">
            <a:extLst>
              <a:ext uri="{FF2B5EF4-FFF2-40B4-BE49-F238E27FC236}">
                <a16:creationId xmlns:a16="http://schemas.microsoft.com/office/drawing/2014/main" xmlns="" id="{F567705D-950D-452C-86CF-C99C72D092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38" y="2116138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Text Box 20">
            <a:extLst>
              <a:ext uri="{FF2B5EF4-FFF2-40B4-BE49-F238E27FC236}">
                <a16:creationId xmlns:a16="http://schemas.microsoft.com/office/drawing/2014/main" xmlns="" id="{F58A2680-A132-4AF3-9A93-0699D7CA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39875"/>
            <a:ext cx="8567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จัดทำรายงานสินค้าคงเหลือ /รายงานสินค้าที่ไม่เคลื่อนไหวเสนอที่ประชุมอย่างสม่ำเสมอ</a:t>
            </a:r>
            <a:endParaRPr lang="en-US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580" name="Line 12">
            <a:extLst>
              <a:ext uri="{FF2B5EF4-FFF2-40B4-BE49-F238E27FC236}">
                <a16:creationId xmlns:a16="http://schemas.microsoft.com/office/drawing/2014/main" xmlns="" id="{A990F1E7-E7EA-4983-A379-652FDC82A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638" y="384492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28">
            <a:extLst>
              <a:ext uri="{FF2B5EF4-FFF2-40B4-BE49-F238E27FC236}">
                <a16:creationId xmlns:a16="http://schemas.microsoft.com/office/drawing/2014/main" xmlns="" id="{39D5DFAA-FA5D-44A5-BE9C-F111BC9A8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3268663"/>
            <a:ext cx="735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มีการเก็บสินค้าเสื่อมสภาพ ชำรุด ล้าสมัยแยกจากสินค้าปกติ</a:t>
            </a:r>
            <a:endParaRPr lang="en-US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xmlns="" id="{ED2CD4C1-2435-4780-873E-86F7F2E10FEB}"/>
              </a:ext>
            </a:extLst>
          </p:cNvPr>
          <p:cNvGrpSpPr>
            <a:grpSpLocks/>
          </p:cNvGrpSpPr>
          <p:nvPr/>
        </p:nvGrpSpPr>
        <p:grpSpPr bwMode="auto">
          <a:xfrm>
            <a:off x="297557" y="400050"/>
            <a:ext cx="4562475" cy="731838"/>
            <a:chOff x="816" y="2304"/>
            <a:chExt cx="1440" cy="448"/>
          </a:xfrm>
          <a:solidFill>
            <a:schemeClr val="bg1"/>
          </a:solidFill>
        </p:grpSpPr>
        <p:sp>
          <p:nvSpPr>
            <p:cNvPr id="58382" name="Freeform 18">
              <a:extLst>
                <a:ext uri="{FF2B5EF4-FFF2-40B4-BE49-F238E27FC236}">
                  <a16:creationId xmlns:a16="http://schemas.microsoft.com/office/drawing/2014/main" xmlns="" id="{E47AFD5E-6383-4D0B-BA47-B04D7B0410B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249176 w 1120"/>
                <a:gd name="T1" fmla="*/ 2 h 252"/>
                <a:gd name="T2" fmla="*/ 248070 w 1120"/>
                <a:gd name="T3" fmla="*/ 2 h 252"/>
                <a:gd name="T4" fmla="*/ 244472 w 1120"/>
                <a:gd name="T5" fmla="*/ 2 h 252"/>
                <a:gd name="T6" fmla="*/ 238946 w 1120"/>
                <a:gd name="T7" fmla="*/ 2 h 252"/>
                <a:gd name="T8" fmla="*/ 231002 w 1120"/>
                <a:gd name="T9" fmla="*/ 2 h 252"/>
                <a:gd name="T10" fmla="*/ 220767 w 1120"/>
                <a:gd name="T11" fmla="*/ 2 h 252"/>
                <a:gd name="T12" fmla="*/ 208819 w 1120"/>
                <a:gd name="T13" fmla="*/ 2 h 252"/>
                <a:gd name="T14" fmla="*/ 194862 w 1120"/>
                <a:gd name="T15" fmla="*/ 2 h 252"/>
                <a:gd name="T16" fmla="*/ 179139 w 1120"/>
                <a:gd name="T17" fmla="*/ 2 h 252"/>
                <a:gd name="T18" fmla="*/ 162486 w 1120"/>
                <a:gd name="T19" fmla="*/ 2 h 252"/>
                <a:gd name="T20" fmla="*/ 143696 w 1120"/>
                <a:gd name="T21" fmla="*/ 2 h 252"/>
                <a:gd name="T22" fmla="*/ 123433 w 1120"/>
                <a:gd name="T23" fmla="*/ 2 h 252"/>
                <a:gd name="T24" fmla="*/ 103530 w 1120"/>
                <a:gd name="T25" fmla="*/ 2 h 252"/>
                <a:gd name="T26" fmla="*/ 85226 w 1120"/>
                <a:gd name="T27" fmla="*/ 2 h 252"/>
                <a:gd name="T28" fmla="*/ 68429 w 1120"/>
                <a:gd name="T29" fmla="*/ 2 h 252"/>
                <a:gd name="T30" fmla="*/ 52931 w 1120"/>
                <a:gd name="T31" fmla="*/ 2 h 252"/>
                <a:gd name="T32" fmla="*/ 39757 w 1120"/>
                <a:gd name="T33" fmla="*/ 2 h 252"/>
                <a:gd name="T34" fmla="*/ 28043 w 1120"/>
                <a:gd name="T35" fmla="*/ 2 h 252"/>
                <a:gd name="T36" fmla="*/ 18046 w 1120"/>
                <a:gd name="T37" fmla="*/ 2 h 252"/>
                <a:gd name="T38" fmla="*/ 10260 w 1120"/>
                <a:gd name="T39" fmla="*/ 2 h 252"/>
                <a:gd name="T40" fmla="*/ 4299 w 1120"/>
                <a:gd name="T41" fmla="*/ 2 h 252"/>
                <a:gd name="T42" fmla="*/ 1222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124465 w 1120"/>
                <a:gd name="T49" fmla="*/ 0 h 252"/>
                <a:gd name="T50" fmla="*/ 249176 w 1120"/>
                <a:gd name="T51" fmla="*/ 2 h 252"/>
                <a:gd name="T52" fmla="*/ 249176 w 1120"/>
                <a:gd name="T53" fmla="*/ 2 h 252"/>
                <a:gd name="T54" fmla="*/ 249176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xmlns="" id="{0D1EED4A-0693-4A74-83EA-4DED329B0E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pFill/>
            <a:ln w="952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h-TH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สินค้าคงเหลือ </a:t>
              </a:r>
              <a:endPara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4583" name="Text Box 20">
            <a:extLst>
              <a:ext uri="{FF2B5EF4-FFF2-40B4-BE49-F238E27FC236}">
                <a16:creationId xmlns:a16="http://schemas.microsoft.com/office/drawing/2014/main" xmlns="" id="{BDA0E06F-A86F-4B02-9689-D20DBF05F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492625"/>
            <a:ext cx="8304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ไม่ตรวจนับสินค้า</a:t>
            </a:r>
          </a:p>
          <a:p>
            <a:r>
              <a:rPr lang="th-TH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t>    รับฝากขาย  สินค้าที่ลงบัญชีขายแล้วแต่ผู้ซื้อไม่ได้รับไป  สินค้าที่ได้รับแล้วแต่ยัง  ไม่ได้ลงบัญชีซื้อ  สินค้าเสื่อมสภาพ ชำรุด ล้าสมัยที่ตัดบัญชีแล้ว</a:t>
            </a:r>
            <a:endParaRPr lang="en-US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584" name="Line 13">
            <a:extLst>
              <a:ext uri="{FF2B5EF4-FFF2-40B4-BE49-F238E27FC236}">
                <a16:creationId xmlns:a16="http://schemas.microsoft.com/office/drawing/2014/main" xmlns="" id="{1F438560-D002-4C64-BA07-3D7347880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38" y="319722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Text Box 20">
            <a:extLst>
              <a:ext uri="{FF2B5EF4-FFF2-40B4-BE49-F238E27FC236}">
                <a16:creationId xmlns:a16="http://schemas.microsoft.com/office/drawing/2014/main" xmlns="" id="{AE40CBCC-CBFD-4491-86F4-3CDF76DEB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89163"/>
            <a:ext cx="83042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จัดทำรายงานสินค้า รายละเอียดสินค้าคงเหลือในระบบภาษีมูลค่าเพิ่มตามรูปแบบ</a:t>
            </a:r>
          </a:p>
          <a:p>
            <a:r>
              <a:rPr lang="th-TH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ที่กรมสรรพากรกำหนด</a:t>
            </a:r>
            <a:endParaRPr lang="en-US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586" name="Line 12">
            <a:extLst>
              <a:ext uri="{FF2B5EF4-FFF2-40B4-BE49-F238E27FC236}">
                <a16:creationId xmlns:a16="http://schemas.microsoft.com/office/drawing/2014/main" xmlns="" id="{CC92A229-5B4A-42BE-902E-22FC91017C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638" y="449262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Text Box 28">
            <a:extLst>
              <a:ext uri="{FF2B5EF4-FFF2-40B4-BE49-F238E27FC236}">
                <a16:creationId xmlns:a16="http://schemas.microsoft.com/office/drawing/2014/main" xmlns="" id="{E21623F2-1E87-4422-9ED6-DE0DDFCD1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3916363"/>
            <a:ext cx="735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มีการแต่งตั้งคณะกรรมการตรวจนับสินค้าคงเหลือ</a:t>
            </a:r>
            <a:endParaRPr lang="en-US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588" name="ตัวยึดหมายเลขภาพนิ่ง 46">
            <a:extLst>
              <a:ext uri="{FF2B5EF4-FFF2-40B4-BE49-F238E27FC236}">
                <a16:creationId xmlns:a16="http://schemas.microsoft.com/office/drawing/2014/main" xmlns="" id="{A5C0C44F-D6FB-46F4-89A6-4E4B52CD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42288" y="6072188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83BA6E17-0AC0-4E39-B16E-ABFCCBD67010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25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4592" name="Group 300">
            <a:extLst>
              <a:ext uri="{FF2B5EF4-FFF2-40B4-BE49-F238E27FC236}">
                <a16:creationId xmlns:a16="http://schemas.microsoft.com/office/drawing/2014/main" xmlns="" id="{487AC65D-3C16-44BE-A11A-E92D462AE305}"/>
              </a:ext>
            </a:extLst>
          </p:cNvPr>
          <p:cNvGrpSpPr>
            <a:grpSpLocks/>
          </p:cNvGrpSpPr>
          <p:nvPr/>
        </p:nvGrpSpPr>
        <p:grpSpPr bwMode="auto">
          <a:xfrm>
            <a:off x="6965950" y="5757863"/>
            <a:ext cx="982663" cy="849312"/>
            <a:chOff x="864" y="3312"/>
            <a:chExt cx="619" cy="641"/>
          </a:xfrm>
        </p:grpSpPr>
        <p:sp>
          <p:nvSpPr>
            <p:cNvPr id="24593" name="AutoShape 301">
              <a:extLst>
                <a:ext uri="{FF2B5EF4-FFF2-40B4-BE49-F238E27FC236}">
                  <a16:creationId xmlns:a16="http://schemas.microsoft.com/office/drawing/2014/main" xmlns="" id="{09319169-16C8-4365-9CED-C310E24745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64" y="3312"/>
              <a:ext cx="619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302">
              <a:extLst>
                <a:ext uri="{FF2B5EF4-FFF2-40B4-BE49-F238E27FC236}">
                  <a16:creationId xmlns:a16="http://schemas.microsoft.com/office/drawing/2014/main" xmlns="" id="{1558D6BB-37BD-491F-ADB1-4D38528C2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3315"/>
              <a:ext cx="616" cy="636"/>
            </a:xfrm>
            <a:custGeom>
              <a:avLst/>
              <a:gdLst>
                <a:gd name="T0" fmla="*/ 1 w 1231"/>
                <a:gd name="T1" fmla="*/ 0 h 1273"/>
                <a:gd name="T2" fmla="*/ 1 w 1231"/>
                <a:gd name="T3" fmla="*/ 0 h 1273"/>
                <a:gd name="T4" fmla="*/ 1 w 1231"/>
                <a:gd name="T5" fmla="*/ 0 h 1273"/>
                <a:gd name="T6" fmla="*/ 1 w 1231"/>
                <a:gd name="T7" fmla="*/ 0 h 1273"/>
                <a:gd name="T8" fmla="*/ 1 w 1231"/>
                <a:gd name="T9" fmla="*/ 0 h 1273"/>
                <a:gd name="T10" fmla="*/ 1 w 1231"/>
                <a:gd name="T11" fmla="*/ 0 h 1273"/>
                <a:gd name="T12" fmla="*/ 1 w 1231"/>
                <a:gd name="T13" fmla="*/ 0 h 1273"/>
                <a:gd name="T14" fmla="*/ 1 w 1231"/>
                <a:gd name="T15" fmla="*/ 0 h 1273"/>
                <a:gd name="T16" fmla="*/ 1 w 1231"/>
                <a:gd name="T17" fmla="*/ 0 h 1273"/>
                <a:gd name="T18" fmla="*/ 1 w 1231"/>
                <a:gd name="T19" fmla="*/ 0 h 1273"/>
                <a:gd name="T20" fmla="*/ 1 w 1231"/>
                <a:gd name="T21" fmla="*/ 0 h 1273"/>
                <a:gd name="T22" fmla="*/ 1 w 1231"/>
                <a:gd name="T23" fmla="*/ 0 h 1273"/>
                <a:gd name="T24" fmla="*/ 1 w 1231"/>
                <a:gd name="T25" fmla="*/ 0 h 1273"/>
                <a:gd name="T26" fmla="*/ 1 w 1231"/>
                <a:gd name="T27" fmla="*/ 0 h 1273"/>
                <a:gd name="T28" fmla="*/ 1 w 1231"/>
                <a:gd name="T29" fmla="*/ 0 h 1273"/>
                <a:gd name="T30" fmla="*/ 1 w 1231"/>
                <a:gd name="T31" fmla="*/ 0 h 1273"/>
                <a:gd name="T32" fmla="*/ 1 w 1231"/>
                <a:gd name="T33" fmla="*/ 0 h 1273"/>
                <a:gd name="T34" fmla="*/ 1 w 1231"/>
                <a:gd name="T35" fmla="*/ 0 h 1273"/>
                <a:gd name="T36" fmla="*/ 1 w 1231"/>
                <a:gd name="T37" fmla="*/ 0 h 1273"/>
                <a:gd name="T38" fmla="*/ 1 w 1231"/>
                <a:gd name="T39" fmla="*/ 0 h 1273"/>
                <a:gd name="T40" fmla="*/ 1 w 1231"/>
                <a:gd name="T41" fmla="*/ 0 h 1273"/>
                <a:gd name="T42" fmla="*/ 1 w 1231"/>
                <a:gd name="T43" fmla="*/ 0 h 1273"/>
                <a:gd name="T44" fmla="*/ 1 w 1231"/>
                <a:gd name="T45" fmla="*/ 0 h 1273"/>
                <a:gd name="T46" fmla="*/ 1 w 1231"/>
                <a:gd name="T47" fmla="*/ 0 h 1273"/>
                <a:gd name="T48" fmla="*/ 1 w 1231"/>
                <a:gd name="T49" fmla="*/ 0 h 1273"/>
                <a:gd name="T50" fmla="*/ 1 w 1231"/>
                <a:gd name="T51" fmla="*/ 0 h 1273"/>
                <a:gd name="T52" fmla="*/ 1 w 1231"/>
                <a:gd name="T53" fmla="*/ 0 h 1273"/>
                <a:gd name="T54" fmla="*/ 1 w 1231"/>
                <a:gd name="T55" fmla="*/ 0 h 1273"/>
                <a:gd name="T56" fmla="*/ 1 w 1231"/>
                <a:gd name="T57" fmla="*/ 0 h 1273"/>
                <a:gd name="T58" fmla="*/ 1 w 1231"/>
                <a:gd name="T59" fmla="*/ 0 h 1273"/>
                <a:gd name="T60" fmla="*/ 1 w 1231"/>
                <a:gd name="T61" fmla="*/ 0 h 1273"/>
                <a:gd name="T62" fmla="*/ 1 w 1231"/>
                <a:gd name="T63" fmla="*/ 0 h 1273"/>
                <a:gd name="T64" fmla="*/ 1 w 1231"/>
                <a:gd name="T65" fmla="*/ 0 h 1273"/>
                <a:gd name="T66" fmla="*/ 1 w 1231"/>
                <a:gd name="T67" fmla="*/ 0 h 1273"/>
                <a:gd name="T68" fmla="*/ 1 w 1231"/>
                <a:gd name="T69" fmla="*/ 0 h 1273"/>
                <a:gd name="T70" fmla="*/ 1 w 1231"/>
                <a:gd name="T71" fmla="*/ 0 h 1273"/>
                <a:gd name="T72" fmla="*/ 1 w 1231"/>
                <a:gd name="T73" fmla="*/ 0 h 1273"/>
                <a:gd name="T74" fmla="*/ 1 w 1231"/>
                <a:gd name="T75" fmla="*/ 0 h 1273"/>
                <a:gd name="T76" fmla="*/ 1 w 1231"/>
                <a:gd name="T77" fmla="*/ 0 h 1273"/>
                <a:gd name="T78" fmla="*/ 1 w 1231"/>
                <a:gd name="T79" fmla="*/ 0 h 1273"/>
                <a:gd name="T80" fmla="*/ 1 w 1231"/>
                <a:gd name="T81" fmla="*/ 0 h 1273"/>
                <a:gd name="T82" fmla="*/ 1 w 1231"/>
                <a:gd name="T83" fmla="*/ 0 h 1273"/>
                <a:gd name="T84" fmla="*/ 1 w 1231"/>
                <a:gd name="T85" fmla="*/ 0 h 1273"/>
                <a:gd name="T86" fmla="*/ 1 w 1231"/>
                <a:gd name="T87" fmla="*/ 0 h 1273"/>
                <a:gd name="T88" fmla="*/ 1 w 1231"/>
                <a:gd name="T89" fmla="*/ 0 h 1273"/>
                <a:gd name="T90" fmla="*/ 1 w 1231"/>
                <a:gd name="T91" fmla="*/ 0 h 1273"/>
                <a:gd name="T92" fmla="*/ 1 w 1231"/>
                <a:gd name="T93" fmla="*/ 0 h 1273"/>
                <a:gd name="T94" fmla="*/ 1 w 1231"/>
                <a:gd name="T95" fmla="*/ 0 h 1273"/>
                <a:gd name="T96" fmla="*/ 1 w 1231"/>
                <a:gd name="T97" fmla="*/ 0 h 1273"/>
                <a:gd name="T98" fmla="*/ 1 w 1231"/>
                <a:gd name="T99" fmla="*/ 0 h 1273"/>
                <a:gd name="T100" fmla="*/ 1 w 1231"/>
                <a:gd name="T101" fmla="*/ 0 h 1273"/>
                <a:gd name="T102" fmla="*/ 1 w 1231"/>
                <a:gd name="T103" fmla="*/ 0 h 1273"/>
                <a:gd name="T104" fmla="*/ 1 w 1231"/>
                <a:gd name="T105" fmla="*/ 0 h 1273"/>
                <a:gd name="T106" fmla="*/ 1 w 1231"/>
                <a:gd name="T107" fmla="*/ 0 h 1273"/>
                <a:gd name="T108" fmla="*/ 1 w 1231"/>
                <a:gd name="T109" fmla="*/ 0 h 1273"/>
                <a:gd name="T110" fmla="*/ 1 w 1231"/>
                <a:gd name="T111" fmla="*/ 0 h 1273"/>
                <a:gd name="T112" fmla="*/ 1 w 1231"/>
                <a:gd name="T113" fmla="*/ 0 h 1273"/>
                <a:gd name="T114" fmla="*/ 1 w 1231"/>
                <a:gd name="T115" fmla="*/ 0 h 1273"/>
                <a:gd name="T116" fmla="*/ 1 w 1231"/>
                <a:gd name="T117" fmla="*/ 0 h 1273"/>
                <a:gd name="T118" fmla="*/ 1 w 1231"/>
                <a:gd name="T119" fmla="*/ 0 h 1273"/>
                <a:gd name="T120" fmla="*/ 1 w 1231"/>
                <a:gd name="T121" fmla="*/ 0 h 12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31"/>
                <a:gd name="T184" fmla="*/ 0 h 1273"/>
                <a:gd name="T185" fmla="*/ 1231 w 1231"/>
                <a:gd name="T186" fmla="*/ 1273 h 12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31" h="1273">
                  <a:moveTo>
                    <a:pt x="498" y="60"/>
                  </a:moveTo>
                  <a:lnTo>
                    <a:pt x="502" y="56"/>
                  </a:lnTo>
                  <a:lnTo>
                    <a:pt x="506" y="53"/>
                  </a:lnTo>
                  <a:lnTo>
                    <a:pt x="511" y="49"/>
                  </a:lnTo>
                  <a:lnTo>
                    <a:pt x="517" y="46"/>
                  </a:lnTo>
                  <a:lnTo>
                    <a:pt x="522" y="42"/>
                  </a:lnTo>
                  <a:lnTo>
                    <a:pt x="529" y="39"/>
                  </a:lnTo>
                  <a:lnTo>
                    <a:pt x="537" y="35"/>
                  </a:lnTo>
                  <a:lnTo>
                    <a:pt x="545" y="31"/>
                  </a:lnTo>
                  <a:lnTo>
                    <a:pt x="557" y="26"/>
                  </a:lnTo>
                  <a:lnTo>
                    <a:pt x="571" y="20"/>
                  </a:lnTo>
                  <a:lnTo>
                    <a:pt x="589" y="15"/>
                  </a:lnTo>
                  <a:lnTo>
                    <a:pt x="608" y="10"/>
                  </a:lnTo>
                  <a:lnTo>
                    <a:pt x="627" y="6"/>
                  </a:lnTo>
                  <a:lnTo>
                    <a:pt x="646" y="2"/>
                  </a:lnTo>
                  <a:lnTo>
                    <a:pt x="663" y="1"/>
                  </a:lnTo>
                  <a:lnTo>
                    <a:pt x="676" y="2"/>
                  </a:lnTo>
                  <a:lnTo>
                    <a:pt x="687" y="4"/>
                  </a:lnTo>
                  <a:lnTo>
                    <a:pt x="700" y="6"/>
                  </a:lnTo>
                  <a:lnTo>
                    <a:pt x="711" y="6"/>
                  </a:lnTo>
                  <a:lnTo>
                    <a:pt x="724" y="7"/>
                  </a:lnTo>
                  <a:lnTo>
                    <a:pt x="735" y="7"/>
                  </a:lnTo>
                  <a:lnTo>
                    <a:pt x="746" y="6"/>
                  </a:lnTo>
                  <a:lnTo>
                    <a:pt x="756" y="6"/>
                  </a:lnTo>
                  <a:lnTo>
                    <a:pt x="764" y="4"/>
                  </a:lnTo>
                  <a:lnTo>
                    <a:pt x="774" y="3"/>
                  </a:lnTo>
                  <a:lnTo>
                    <a:pt x="786" y="2"/>
                  </a:lnTo>
                  <a:lnTo>
                    <a:pt x="801" y="1"/>
                  </a:lnTo>
                  <a:lnTo>
                    <a:pt x="817" y="0"/>
                  </a:lnTo>
                  <a:lnTo>
                    <a:pt x="833" y="0"/>
                  </a:lnTo>
                  <a:lnTo>
                    <a:pt x="850" y="0"/>
                  </a:lnTo>
                  <a:lnTo>
                    <a:pt x="864" y="1"/>
                  </a:lnTo>
                  <a:lnTo>
                    <a:pt x="876" y="4"/>
                  </a:lnTo>
                  <a:lnTo>
                    <a:pt x="888" y="9"/>
                  </a:lnTo>
                  <a:lnTo>
                    <a:pt x="902" y="15"/>
                  </a:lnTo>
                  <a:lnTo>
                    <a:pt x="920" y="22"/>
                  </a:lnTo>
                  <a:lnTo>
                    <a:pt x="937" y="30"/>
                  </a:lnTo>
                  <a:lnTo>
                    <a:pt x="954" y="40"/>
                  </a:lnTo>
                  <a:lnTo>
                    <a:pt x="972" y="50"/>
                  </a:lnTo>
                  <a:lnTo>
                    <a:pt x="985" y="62"/>
                  </a:lnTo>
                  <a:lnTo>
                    <a:pt x="997" y="75"/>
                  </a:lnTo>
                  <a:lnTo>
                    <a:pt x="1008" y="91"/>
                  </a:lnTo>
                  <a:lnTo>
                    <a:pt x="1023" y="111"/>
                  </a:lnTo>
                  <a:lnTo>
                    <a:pt x="1041" y="137"/>
                  </a:lnTo>
                  <a:lnTo>
                    <a:pt x="1059" y="163"/>
                  </a:lnTo>
                  <a:lnTo>
                    <a:pt x="1075" y="190"/>
                  </a:lnTo>
                  <a:lnTo>
                    <a:pt x="1090" y="214"/>
                  </a:lnTo>
                  <a:lnTo>
                    <a:pt x="1099" y="235"/>
                  </a:lnTo>
                  <a:lnTo>
                    <a:pt x="1104" y="250"/>
                  </a:lnTo>
                  <a:lnTo>
                    <a:pt x="1106" y="273"/>
                  </a:lnTo>
                  <a:lnTo>
                    <a:pt x="1109" y="295"/>
                  </a:lnTo>
                  <a:lnTo>
                    <a:pt x="1105" y="317"/>
                  </a:lnTo>
                  <a:lnTo>
                    <a:pt x="1095" y="338"/>
                  </a:lnTo>
                  <a:lnTo>
                    <a:pt x="1087" y="349"/>
                  </a:lnTo>
                  <a:lnTo>
                    <a:pt x="1080" y="358"/>
                  </a:lnTo>
                  <a:lnTo>
                    <a:pt x="1073" y="365"/>
                  </a:lnTo>
                  <a:lnTo>
                    <a:pt x="1067" y="372"/>
                  </a:lnTo>
                  <a:lnTo>
                    <a:pt x="1063" y="376"/>
                  </a:lnTo>
                  <a:lnTo>
                    <a:pt x="1060" y="381"/>
                  </a:lnTo>
                  <a:lnTo>
                    <a:pt x="1058" y="386"/>
                  </a:lnTo>
                  <a:lnTo>
                    <a:pt x="1059" y="389"/>
                  </a:lnTo>
                  <a:lnTo>
                    <a:pt x="1063" y="396"/>
                  </a:lnTo>
                  <a:lnTo>
                    <a:pt x="1065" y="404"/>
                  </a:lnTo>
                  <a:lnTo>
                    <a:pt x="1066" y="410"/>
                  </a:lnTo>
                  <a:lnTo>
                    <a:pt x="1066" y="412"/>
                  </a:lnTo>
                  <a:lnTo>
                    <a:pt x="1065" y="413"/>
                  </a:lnTo>
                  <a:lnTo>
                    <a:pt x="1060" y="417"/>
                  </a:lnTo>
                  <a:lnTo>
                    <a:pt x="1054" y="421"/>
                  </a:lnTo>
                  <a:lnTo>
                    <a:pt x="1050" y="426"/>
                  </a:lnTo>
                  <a:lnTo>
                    <a:pt x="1048" y="431"/>
                  </a:lnTo>
                  <a:lnTo>
                    <a:pt x="1051" y="439"/>
                  </a:lnTo>
                  <a:lnTo>
                    <a:pt x="1058" y="454"/>
                  </a:lnTo>
                  <a:lnTo>
                    <a:pt x="1066" y="477"/>
                  </a:lnTo>
                  <a:lnTo>
                    <a:pt x="1075" y="511"/>
                  </a:lnTo>
                  <a:lnTo>
                    <a:pt x="1084" y="554"/>
                  </a:lnTo>
                  <a:lnTo>
                    <a:pt x="1093" y="595"/>
                  </a:lnTo>
                  <a:lnTo>
                    <a:pt x="1095" y="632"/>
                  </a:lnTo>
                  <a:lnTo>
                    <a:pt x="1094" y="657"/>
                  </a:lnTo>
                  <a:lnTo>
                    <a:pt x="1093" y="675"/>
                  </a:lnTo>
                  <a:lnTo>
                    <a:pt x="1093" y="687"/>
                  </a:lnTo>
                  <a:lnTo>
                    <a:pt x="1098" y="699"/>
                  </a:lnTo>
                  <a:lnTo>
                    <a:pt x="1104" y="705"/>
                  </a:lnTo>
                  <a:lnTo>
                    <a:pt x="1111" y="712"/>
                  </a:lnTo>
                  <a:lnTo>
                    <a:pt x="1118" y="717"/>
                  </a:lnTo>
                  <a:lnTo>
                    <a:pt x="1126" y="725"/>
                  </a:lnTo>
                  <a:lnTo>
                    <a:pt x="1134" y="733"/>
                  </a:lnTo>
                  <a:lnTo>
                    <a:pt x="1141" y="742"/>
                  </a:lnTo>
                  <a:lnTo>
                    <a:pt x="1148" y="751"/>
                  </a:lnTo>
                  <a:lnTo>
                    <a:pt x="1155" y="761"/>
                  </a:lnTo>
                  <a:lnTo>
                    <a:pt x="1165" y="796"/>
                  </a:lnTo>
                  <a:lnTo>
                    <a:pt x="1173" y="846"/>
                  </a:lnTo>
                  <a:lnTo>
                    <a:pt x="1179" y="895"/>
                  </a:lnTo>
                  <a:lnTo>
                    <a:pt x="1181" y="922"/>
                  </a:lnTo>
                  <a:lnTo>
                    <a:pt x="1181" y="937"/>
                  </a:lnTo>
                  <a:lnTo>
                    <a:pt x="1181" y="958"/>
                  </a:lnTo>
                  <a:lnTo>
                    <a:pt x="1182" y="979"/>
                  </a:lnTo>
                  <a:lnTo>
                    <a:pt x="1186" y="993"/>
                  </a:lnTo>
                  <a:lnTo>
                    <a:pt x="1190" y="1002"/>
                  </a:lnTo>
                  <a:lnTo>
                    <a:pt x="1196" y="1008"/>
                  </a:lnTo>
                  <a:lnTo>
                    <a:pt x="1202" y="1012"/>
                  </a:lnTo>
                  <a:lnTo>
                    <a:pt x="1208" y="1017"/>
                  </a:lnTo>
                  <a:lnTo>
                    <a:pt x="1215" y="1026"/>
                  </a:lnTo>
                  <a:lnTo>
                    <a:pt x="1223" y="1040"/>
                  </a:lnTo>
                  <a:lnTo>
                    <a:pt x="1228" y="1054"/>
                  </a:lnTo>
                  <a:lnTo>
                    <a:pt x="1231" y="1066"/>
                  </a:lnTo>
                  <a:lnTo>
                    <a:pt x="1231" y="1076"/>
                  </a:lnTo>
                  <a:lnTo>
                    <a:pt x="1231" y="1085"/>
                  </a:lnTo>
                  <a:lnTo>
                    <a:pt x="1230" y="1093"/>
                  </a:lnTo>
                  <a:lnTo>
                    <a:pt x="1226" y="1101"/>
                  </a:lnTo>
                  <a:lnTo>
                    <a:pt x="1219" y="1108"/>
                  </a:lnTo>
                  <a:lnTo>
                    <a:pt x="1211" y="1115"/>
                  </a:lnTo>
                  <a:lnTo>
                    <a:pt x="1202" y="1122"/>
                  </a:lnTo>
                  <a:lnTo>
                    <a:pt x="1195" y="1132"/>
                  </a:lnTo>
                  <a:lnTo>
                    <a:pt x="1192" y="1145"/>
                  </a:lnTo>
                  <a:lnTo>
                    <a:pt x="1190" y="1157"/>
                  </a:lnTo>
                  <a:lnTo>
                    <a:pt x="1189" y="1171"/>
                  </a:lnTo>
                  <a:lnTo>
                    <a:pt x="1185" y="1184"/>
                  </a:lnTo>
                  <a:lnTo>
                    <a:pt x="1179" y="1193"/>
                  </a:lnTo>
                  <a:lnTo>
                    <a:pt x="1175" y="1197"/>
                  </a:lnTo>
                  <a:lnTo>
                    <a:pt x="1173" y="1200"/>
                  </a:lnTo>
                  <a:lnTo>
                    <a:pt x="1173" y="1207"/>
                  </a:lnTo>
                  <a:lnTo>
                    <a:pt x="1172" y="1214"/>
                  </a:lnTo>
                  <a:lnTo>
                    <a:pt x="1170" y="1217"/>
                  </a:lnTo>
                  <a:lnTo>
                    <a:pt x="1166" y="1220"/>
                  </a:lnTo>
                  <a:lnTo>
                    <a:pt x="1164" y="1221"/>
                  </a:lnTo>
                  <a:lnTo>
                    <a:pt x="1158" y="1222"/>
                  </a:lnTo>
                  <a:lnTo>
                    <a:pt x="1152" y="1223"/>
                  </a:lnTo>
                  <a:lnTo>
                    <a:pt x="1147" y="1222"/>
                  </a:lnTo>
                  <a:lnTo>
                    <a:pt x="1144" y="1222"/>
                  </a:lnTo>
                  <a:lnTo>
                    <a:pt x="1140" y="1216"/>
                  </a:lnTo>
                  <a:lnTo>
                    <a:pt x="1136" y="1214"/>
                  </a:lnTo>
                  <a:lnTo>
                    <a:pt x="1134" y="1215"/>
                  </a:lnTo>
                  <a:lnTo>
                    <a:pt x="1134" y="1221"/>
                  </a:lnTo>
                  <a:lnTo>
                    <a:pt x="1134" y="1225"/>
                  </a:lnTo>
                  <a:lnTo>
                    <a:pt x="1133" y="1230"/>
                  </a:lnTo>
                  <a:lnTo>
                    <a:pt x="1129" y="1235"/>
                  </a:lnTo>
                  <a:lnTo>
                    <a:pt x="1124" y="1239"/>
                  </a:lnTo>
                  <a:lnTo>
                    <a:pt x="1118" y="1243"/>
                  </a:lnTo>
                  <a:lnTo>
                    <a:pt x="1111" y="1244"/>
                  </a:lnTo>
                  <a:lnTo>
                    <a:pt x="1104" y="1244"/>
                  </a:lnTo>
                  <a:lnTo>
                    <a:pt x="1098" y="1243"/>
                  </a:lnTo>
                  <a:lnTo>
                    <a:pt x="1091" y="1239"/>
                  </a:lnTo>
                  <a:lnTo>
                    <a:pt x="1087" y="1236"/>
                  </a:lnTo>
                  <a:lnTo>
                    <a:pt x="1083" y="1231"/>
                  </a:lnTo>
                  <a:lnTo>
                    <a:pt x="1082" y="1230"/>
                  </a:lnTo>
                  <a:lnTo>
                    <a:pt x="1082" y="1231"/>
                  </a:lnTo>
                  <a:lnTo>
                    <a:pt x="1082" y="1233"/>
                  </a:lnTo>
                  <a:lnTo>
                    <a:pt x="1079" y="1237"/>
                  </a:lnTo>
                  <a:lnTo>
                    <a:pt x="1072" y="1239"/>
                  </a:lnTo>
                  <a:lnTo>
                    <a:pt x="1064" y="1239"/>
                  </a:lnTo>
                  <a:lnTo>
                    <a:pt x="1057" y="1237"/>
                  </a:lnTo>
                  <a:lnTo>
                    <a:pt x="1052" y="1233"/>
                  </a:lnTo>
                  <a:lnTo>
                    <a:pt x="1051" y="1232"/>
                  </a:lnTo>
                  <a:lnTo>
                    <a:pt x="1051" y="1231"/>
                  </a:lnTo>
                  <a:lnTo>
                    <a:pt x="1051" y="1229"/>
                  </a:lnTo>
                  <a:lnTo>
                    <a:pt x="1051" y="1225"/>
                  </a:lnTo>
                  <a:lnTo>
                    <a:pt x="1051" y="1221"/>
                  </a:lnTo>
                  <a:lnTo>
                    <a:pt x="1051" y="1220"/>
                  </a:lnTo>
                  <a:lnTo>
                    <a:pt x="1050" y="1222"/>
                  </a:lnTo>
                  <a:lnTo>
                    <a:pt x="1048" y="1226"/>
                  </a:lnTo>
                  <a:lnTo>
                    <a:pt x="1045" y="1230"/>
                  </a:lnTo>
                  <a:lnTo>
                    <a:pt x="1040" y="1233"/>
                  </a:lnTo>
                  <a:lnTo>
                    <a:pt x="1033" y="1235"/>
                  </a:lnTo>
                  <a:lnTo>
                    <a:pt x="1025" y="1236"/>
                  </a:lnTo>
                  <a:lnTo>
                    <a:pt x="1013" y="1236"/>
                  </a:lnTo>
                  <a:lnTo>
                    <a:pt x="1006" y="1235"/>
                  </a:lnTo>
                  <a:lnTo>
                    <a:pt x="1000" y="1233"/>
                  </a:lnTo>
                  <a:lnTo>
                    <a:pt x="995" y="1232"/>
                  </a:lnTo>
                  <a:lnTo>
                    <a:pt x="990" y="1230"/>
                  </a:lnTo>
                  <a:lnTo>
                    <a:pt x="985" y="1228"/>
                  </a:lnTo>
                  <a:lnTo>
                    <a:pt x="982" y="1224"/>
                  </a:lnTo>
                  <a:lnTo>
                    <a:pt x="980" y="1220"/>
                  </a:lnTo>
                  <a:lnTo>
                    <a:pt x="978" y="1215"/>
                  </a:lnTo>
                  <a:lnTo>
                    <a:pt x="977" y="1202"/>
                  </a:lnTo>
                  <a:lnTo>
                    <a:pt x="978" y="1190"/>
                  </a:lnTo>
                  <a:lnTo>
                    <a:pt x="983" y="1179"/>
                  </a:lnTo>
                  <a:lnTo>
                    <a:pt x="990" y="1173"/>
                  </a:lnTo>
                  <a:lnTo>
                    <a:pt x="995" y="1171"/>
                  </a:lnTo>
                  <a:lnTo>
                    <a:pt x="1000" y="1168"/>
                  </a:lnTo>
                  <a:lnTo>
                    <a:pt x="1005" y="1163"/>
                  </a:lnTo>
                  <a:lnTo>
                    <a:pt x="1010" y="1157"/>
                  </a:lnTo>
                  <a:lnTo>
                    <a:pt x="1014" y="1152"/>
                  </a:lnTo>
                  <a:lnTo>
                    <a:pt x="1020" y="1145"/>
                  </a:lnTo>
                  <a:lnTo>
                    <a:pt x="1026" y="1137"/>
                  </a:lnTo>
                  <a:lnTo>
                    <a:pt x="1033" y="1129"/>
                  </a:lnTo>
                  <a:lnTo>
                    <a:pt x="1040" y="1121"/>
                  </a:lnTo>
                  <a:lnTo>
                    <a:pt x="1046" y="1114"/>
                  </a:lnTo>
                  <a:lnTo>
                    <a:pt x="1052" y="1108"/>
                  </a:lnTo>
                  <a:lnTo>
                    <a:pt x="1058" y="1102"/>
                  </a:lnTo>
                  <a:lnTo>
                    <a:pt x="1061" y="1096"/>
                  </a:lnTo>
                  <a:lnTo>
                    <a:pt x="1063" y="1089"/>
                  </a:lnTo>
                  <a:lnTo>
                    <a:pt x="1063" y="1082"/>
                  </a:lnTo>
                  <a:lnTo>
                    <a:pt x="1059" y="1074"/>
                  </a:lnTo>
                  <a:lnTo>
                    <a:pt x="1052" y="1059"/>
                  </a:lnTo>
                  <a:lnTo>
                    <a:pt x="1041" y="1033"/>
                  </a:lnTo>
                  <a:lnTo>
                    <a:pt x="1026" y="1000"/>
                  </a:lnTo>
                  <a:lnTo>
                    <a:pt x="1010" y="962"/>
                  </a:lnTo>
                  <a:lnTo>
                    <a:pt x="993" y="924"/>
                  </a:lnTo>
                  <a:lnTo>
                    <a:pt x="978" y="889"/>
                  </a:lnTo>
                  <a:lnTo>
                    <a:pt x="966" y="860"/>
                  </a:lnTo>
                  <a:lnTo>
                    <a:pt x="959" y="841"/>
                  </a:lnTo>
                  <a:lnTo>
                    <a:pt x="953" y="818"/>
                  </a:lnTo>
                  <a:lnTo>
                    <a:pt x="950" y="799"/>
                  </a:lnTo>
                  <a:lnTo>
                    <a:pt x="949" y="785"/>
                  </a:lnTo>
                  <a:lnTo>
                    <a:pt x="947" y="775"/>
                  </a:lnTo>
                  <a:lnTo>
                    <a:pt x="947" y="769"/>
                  </a:lnTo>
                  <a:lnTo>
                    <a:pt x="949" y="766"/>
                  </a:lnTo>
                  <a:lnTo>
                    <a:pt x="945" y="761"/>
                  </a:lnTo>
                  <a:lnTo>
                    <a:pt x="936" y="751"/>
                  </a:lnTo>
                  <a:lnTo>
                    <a:pt x="928" y="740"/>
                  </a:lnTo>
                  <a:lnTo>
                    <a:pt x="917" y="724"/>
                  </a:lnTo>
                  <a:lnTo>
                    <a:pt x="906" y="706"/>
                  </a:lnTo>
                  <a:lnTo>
                    <a:pt x="896" y="685"/>
                  </a:lnTo>
                  <a:lnTo>
                    <a:pt x="886" y="667"/>
                  </a:lnTo>
                  <a:lnTo>
                    <a:pt x="878" y="651"/>
                  </a:lnTo>
                  <a:lnTo>
                    <a:pt x="873" y="639"/>
                  </a:lnTo>
                  <a:lnTo>
                    <a:pt x="870" y="634"/>
                  </a:lnTo>
                  <a:lnTo>
                    <a:pt x="868" y="636"/>
                  </a:lnTo>
                  <a:lnTo>
                    <a:pt x="864" y="640"/>
                  </a:lnTo>
                  <a:lnTo>
                    <a:pt x="861" y="647"/>
                  </a:lnTo>
                  <a:lnTo>
                    <a:pt x="860" y="656"/>
                  </a:lnTo>
                  <a:lnTo>
                    <a:pt x="864" y="682"/>
                  </a:lnTo>
                  <a:lnTo>
                    <a:pt x="873" y="722"/>
                  </a:lnTo>
                  <a:lnTo>
                    <a:pt x="881" y="763"/>
                  </a:lnTo>
                  <a:lnTo>
                    <a:pt x="888" y="789"/>
                  </a:lnTo>
                  <a:lnTo>
                    <a:pt x="894" y="808"/>
                  </a:lnTo>
                  <a:lnTo>
                    <a:pt x="906" y="841"/>
                  </a:lnTo>
                  <a:lnTo>
                    <a:pt x="915" y="875"/>
                  </a:lnTo>
                  <a:lnTo>
                    <a:pt x="920" y="905"/>
                  </a:lnTo>
                  <a:lnTo>
                    <a:pt x="919" y="940"/>
                  </a:lnTo>
                  <a:lnTo>
                    <a:pt x="916" y="986"/>
                  </a:lnTo>
                  <a:lnTo>
                    <a:pt x="913" y="1031"/>
                  </a:lnTo>
                  <a:lnTo>
                    <a:pt x="911" y="1063"/>
                  </a:lnTo>
                  <a:lnTo>
                    <a:pt x="911" y="1081"/>
                  </a:lnTo>
                  <a:lnTo>
                    <a:pt x="912" y="1097"/>
                  </a:lnTo>
                  <a:lnTo>
                    <a:pt x="914" y="1112"/>
                  </a:lnTo>
                  <a:lnTo>
                    <a:pt x="915" y="1127"/>
                  </a:lnTo>
                  <a:lnTo>
                    <a:pt x="916" y="1146"/>
                  </a:lnTo>
                  <a:lnTo>
                    <a:pt x="916" y="1165"/>
                  </a:lnTo>
                  <a:lnTo>
                    <a:pt x="912" y="1186"/>
                  </a:lnTo>
                  <a:lnTo>
                    <a:pt x="900" y="1203"/>
                  </a:lnTo>
                  <a:lnTo>
                    <a:pt x="893" y="1210"/>
                  </a:lnTo>
                  <a:lnTo>
                    <a:pt x="886" y="1215"/>
                  </a:lnTo>
                  <a:lnTo>
                    <a:pt x="879" y="1220"/>
                  </a:lnTo>
                  <a:lnTo>
                    <a:pt x="874" y="1222"/>
                  </a:lnTo>
                  <a:lnTo>
                    <a:pt x="868" y="1224"/>
                  </a:lnTo>
                  <a:lnTo>
                    <a:pt x="862" y="1225"/>
                  </a:lnTo>
                  <a:lnTo>
                    <a:pt x="855" y="1226"/>
                  </a:lnTo>
                  <a:lnTo>
                    <a:pt x="850" y="1226"/>
                  </a:lnTo>
                  <a:lnTo>
                    <a:pt x="843" y="1226"/>
                  </a:lnTo>
                  <a:lnTo>
                    <a:pt x="837" y="1225"/>
                  </a:lnTo>
                  <a:lnTo>
                    <a:pt x="831" y="1223"/>
                  </a:lnTo>
                  <a:lnTo>
                    <a:pt x="825" y="1222"/>
                  </a:lnTo>
                  <a:lnTo>
                    <a:pt x="820" y="1220"/>
                  </a:lnTo>
                  <a:lnTo>
                    <a:pt x="814" y="1218"/>
                  </a:lnTo>
                  <a:lnTo>
                    <a:pt x="808" y="1218"/>
                  </a:lnTo>
                  <a:lnTo>
                    <a:pt x="803" y="1218"/>
                  </a:lnTo>
                  <a:lnTo>
                    <a:pt x="794" y="1221"/>
                  </a:lnTo>
                  <a:lnTo>
                    <a:pt x="786" y="1224"/>
                  </a:lnTo>
                  <a:lnTo>
                    <a:pt x="780" y="1230"/>
                  </a:lnTo>
                  <a:lnTo>
                    <a:pt x="776" y="1238"/>
                  </a:lnTo>
                  <a:lnTo>
                    <a:pt x="775" y="1247"/>
                  </a:lnTo>
                  <a:lnTo>
                    <a:pt x="774" y="1255"/>
                  </a:lnTo>
                  <a:lnTo>
                    <a:pt x="771" y="1261"/>
                  </a:lnTo>
                  <a:lnTo>
                    <a:pt x="765" y="1264"/>
                  </a:lnTo>
                  <a:lnTo>
                    <a:pt x="757" y="1266"/>
                  </a:lnTo>
                  <a:lnTo>
                    <a:pt x="749" y="1263"/>
                  </a:lnTo>
                  <a:lnTo>
                    <a:pt x="742" y="1261"/>
                  </a:lnTo>
                  <a:lnTo>
                    <a:pt x="735" y="1256"/>
                  </a:lnTo>
                  <a:lnTo>
                    <a:pt x="730" y="1252"/>
                  </a:lnTo>
                  <a:lnTo>
                    <a:pt x="726" y="1246"/>
                  </a:lnTo>
                  <a:lnTo>
                    <a:pt x="724" y="1239"/>
                  </a:lnTo>
                  <a:lnTo>
                    <a:pt x="726" y="1233"/>
                  </a:lnTo>
                  <a:lnTo>
                    <a:pt x="729" y="1226"/>
                  </a:lnTo>
                  <a:lnTo>
                    <a:pt x="732" y="1221"/>
                  </a:lnTo>
                  <a:lnTo>
                    <a:pt x="735" y="1216"/>
                  </a:lnTo>
                  <a:lnTo>
                    <a:pt x="742" y="1211"/>
                  </a:lnTo>
                  <a:lnTo>
                    <a:pt x="746" y="1207"/>
                  </a:lnTo>
                  <a:lnTo>
                    <a:pt x="744" y="1202"/>
                  </a:lnTo>
                  <a:lnTo>
                    <a:pt x="739" y="1199"/>
                  </a:lnTo>
                  <a:lnTo>
                    <a:pt x="737" y="1198"/>
                  </a:lnTo>
                  <a:lnTo>
                    <a:pt x="733" y="1199"/>
                  </a:lnTo>
                  <a:lnTo>
                    <a:pt x="727" y="1201"/>
                  </a:lnTo>
                  <a:lnTo>
                    <a:pt x="722" y="1206"/>
                  </a:lnTo>
                  <a:lnTo>
                    <a:pt x="719" y="1211"/>
                  </a:lnTo>
                  <a:lnTo>
                    <a:pt x="721" y="1220"/>
                  </a:lnTo>
                  <a:lnTo>
                    <a:pt x="722" y="1229"/>
                  </a:lnTo>
                  <a:lnTo>
                    <a:pt x="722" y="1238"/>
                  </a:lnTo>
                  <a:lnTo>
                    <a:pt x="718" y="1244"/>
                  </a:lnTo>
                  <a:lnTo>
                    <a:pt x="711" y="1246"/>
                  </a:lnTo>
                  <a:lnTo>
                    <a:pt x="703" y="1246"/>
                  </a:lnTo>
                  <a:lnTo>
                    <a:pt x="694" y="1244"/>
                  </a:lnTo>
                  <a:lnTo>
                    <a:pt x="685" y="1240"/>
                  </a:lnTo>
                  <a:lnTo>
                    <a:pt x="679" y="1236"/>
                  </a:lnTo>
                  <a:lnTo>
                    <a:pt x="674" y="1230"/>
                  </a:lnTo>
                  <a:lnTo>
                    <a:pt x="673" y="1223"/>
                  </a:lnTo>
                  <a:lnTo>
                    <a:pt x="674" y="1215"/>
                  </a:lnTo>
                  <a:lnTo>
                    <a:pt x="676" y="1207"/>
                  </a:lnTo>
                  <a:lnTo>
                    <a:pt x="676" y="1203"/>
                  </a:lnTo>
                  <a:lnTo>
                    <a:pt x="671" y="1205"/>
                  </a:lnTo>
                  <a:lnTo>
                    <a:pt x="661" y="1208"/>
                  </a:lnTo>
                  <a:lnTo>
                    <a:pt x="654" y="1210"/>
                  </a:lnTo>
                  <a:lnTo>
                    <a:pt x="647" y="1211"/>
                  </a:lnTo>
                  <a:lnTo>
                    <a:pt x="639" y="1213"/>
                  </a:lnTo>
                  <a:lnTo>
                    <a:pt x="633" y="1213"/>
                  </a:lnTo>
                  <a:lnTo>
                    <a:pt x="626" y="1211"/>
                  </a:lnTo>
                  <a:lnTo>
                    <a:pt x="621" y="1209"/>
                  </a:lnTo>
                  <a:lnTo>
                    <a:pt x="617" y="1207"/>
                  </a:lnTo>
                  <a:lnTo>
                    <a:pt x="615" y="1203"/>
                  </a:lnTo>
                  <a:lnTo>
                    <a:pt x="615" y="1194"/>
                  </a:lnTo>
                  <a:lnTo>
                    <a:pt x="618" y="1184"/>
                  </a:lnTo>
                  <a:lnTo>
                    <a:pt x="626" y="1173"/>
                  </a:lnTo>
                  <a:lnTo>
                    <a:pt x="635" y="1164"/>
                  </a:lnTo>
                  <a:lnTo>
                    <a:pt x="642" y="1159"/>
                  </a:lnTo>
                  <a:lnTo>
                    <a:pt x="650" y="1152"/>
                  </a:lnTo>
                  <a:lnTo>
                    <a:pt x="658" y="1146"/>
                  </a:lnTo>
                  <a:lnTo>
                    <a:pt x="669" y="1140"/>
                  </a:lnTo>
                  <a:lnTo>
                    <a:pt x="678" y="1135"/>
                  </a:lnTo>
                  <a:lnTo>
                    <a:pt x="688" y="1132"/>
                  </a:lnTo>
                  <a:lnTo>
                    <a:pt x="700" y="1131"/>
                  </a:lnTo>
                  <a:lnTo>
                    <a:pt x="711" y="1132"/>
                  </a:lnTo>
                  <a:lnTo>
                    <a:pt x="717" y="1133"/>
                  </a:lnTo>
                  <a:lnTo>
                    <a:pt x="723" y="1134"/>
                  </a:lnTo>
                  <a:lnTo>
                    <a:pt x="730" y="1134"/>
                  </a:lnTo>
                  <a:lnTo>
                    <a:pt x="735" y="1135"/>
                  </a:lnTo>
                  <a:lnTo>
                    <a:pt x="742" y="1135"/>
                  </a:lnTo>
                  <a:lnTo>
                    <a:pt x="748" y="1135"/>
                  </a:lnTo>
                  <a:lnTo>
                    <a:pt x="753" y="1135"/>
                  </a:lnTo>
                  <a:lnTo>
                    <a:pt x="756" y="1135"/>
                  </a:lnTo>
                  <a:lnTo>
                    <a:pt x="762" y="1135"/>
                  </a:lnTo>
                  <a:lnTo>
                    <a:pt x="768" y="1133"/>
                  </a:lnTo>
                  <a:lnTo>
                    <a:pt x="770" y="1131"/>
                  </a:lnTo>
                  <a:lnTo>
                    <a:pt x="771" y="1126"/>
                  </a:lnTo>
                  <a:lnTo>
                    <a:pt x="770" y="1100"/>
                  </a:lnTo>
                  <a:lnTo>
                    <a:pt x="765" y="1046"/>
                  </a:lnTo>
                  <a:lnTo>
                    <a:pt x="761" y="989"/>
                  </a:lnTo>
                  <a:lnTo>
                    <a:pt x="756" y="951"/>
                  </a:lnTo>
                  <a:lnTo>
                    <a:pt x="749" y="918"/>
                  </a:lnTo>
                  <a:lnTo>
                    <a:pt x="738" y="871"/>
                  </a:lnTo>
                  <a:lnTo>
                    <a:pt x="727" y="833"/>
                  </a:lnTo>
                  <a:lnTo>
                    <a:pt x="723" y="826"/>
                  </a:lnTo>
                  <a:lnTo>
                    <a:pt x="722" y="853"/>
                  </a:lnTo>
                  <a:lnTo>
                    <a:pt x="718" y="895"/>
                  </a:lnTo>
                  <a:lnTo>
                    <a:pt x="710" y="937"/>
                  </a:lnTo>
                  <a:lnTo>
                    <a:pt x="699" y="968"/>
                  </a:lnTo>
                  <a:lnTo>
                    <a:pt x="689" y="985"/>
                  </a:lnTo>
                  <a:lnTo>
                    <a:pt x="683" y="995"/>
                  </a:lnTo>
                  <a:lnTo>
                    <a:pt x="678" y="1003"/>
                  </a:lnTo>
                  <a:lnTo>
                    <a:pt x="672" y="1011"/>
                  </a:lnTo>
                  <a:lnTo>
                    <a:pt x="668" y="1017"/>
                  </a:lnTo>
                  <a:lnTo>
                    <a:pt x="663" y="1023"/>
                  </a:lnTo>
                  <a:lnTo>
                    <a:pt x="657" y="1028"/>
                  </a:lnTo>
                  <a:lnTo>
                    <a:pt x="650" y="1033"/>
                  </a:lnTo>
                  <a:lnTo>
                    <a:pt x="643" y="1039"/>
                  </a:lnTo>
                  <a:lnTo>
                    <a:pt x="635" y="1043"/>
                  </a:lnTo>
                  <a:lnTo>
                    <a:pt x="627" y="1048"/>
                  </a:lnTo>
                  <a:lnTo>
                    <a:pt x="620" y="1053"/>
                  </a:lnTo>
                  <a:lnTo>
                    <a:pt x="615" y="1056"/>
                  </a:lnTo>
                  <a:lnTo>
                    <a:pt x="608" y="1061"/>
                  </a:lnTo>
                  <a:lnTo>
                    <a:pt x="601" y="1063"/>
                  </a:lnTo>
                  <a:lnTo>
                    <a:pt x="594" y="1066"/>
                  </a:lnTo>
                  <a:lnTo>
                    <a:pt x="585" y="1069"/>
                  </a:lnTo>
                  <a:lnTo>
                    <a:pt x="574" y="1072"/>
                  </a:lnTo>
                  <a:lnTo>
                    <a:pt x="564" y="1074"/>
                  </a:lnTo>
                  <a:lnTo>
                    <a:pt x="550" y="1078"/>
                  </a:lnTo>
                  <a:lnTo>
                    <a:pt x="537" y="1080"/>
                  </a:lnTo>
                  <a:lnTo>
                    <a:pt x="520" y="1080"/>
                  </a:lnTo>
                  <a:lnTo>
                    <a:pt x="498" y="1079"/>
                  </a:lnTo>
                  <a:lnTo>
                    <a:pt x="475" y="1078"/>
                  </a:lnTo>
                  <a:lnTo>
                    <a:pt x="452" y="1076"/>
                  </a:lnTo>
                  <a:lnTo>
                    <a:pt x="430" y="1073"/>
                  </a:lnTo>
                  <a:lnTo>
                    <a:pt x="413" y="1071"/>
                  </a:lnTo>
                  <a:lnTo>
                    <a:pt x="400" y="1069"/>
                  </a:lnTo>
                  <a:lnTo>
                    <a:pt x="389" y="1065"/>
                  </a:lnTo>
                  <a:lnTo>
                    <a:pt x="372" y="1057"/>
                  </a:lnTo>
                  <a:lnTo>
                    <a:pt x="352" y="1048"/>
                  </a:lnTo>
                  <a:lnTo>
                    <a:pt x="331" y="1038"/>
                  </a:lnTo>
                  <a:lnTo>
                    <a:pt x="312" y="1028"/>
                  </a:lnTo>
                  <a:lnTo>
                    <a:pt x="296" y="1021"/>
                  </a:lnTo>
                  <a:lnTo>
                    <a:pt x="285" y="1019"/>
                  </a:lnTo>
                  <a:lnTo>
                    <a:pt x="281" y="1021"/>
                  </a:lnTo>
                  <a:lnTo>
                    <a:pt x="278" y="1041"/>
                  </a:lnTo>
                  <a:lnTo>
                    <a:pt x="275" y="1072"/>
                  </a:lnTo>
                  <a:lnTo>
                    <a:pt x="271" y="1103"/>
                  </a:lnTo>
                  <a:lnTo>
                    <a:pt x="274" y="1123"/>
                  </a:lnTo>
                  <a:lnTo>
                    <a:pt x="277" y="1132"/>
                  </a:lnTo>
                  <a:lnTo>
                    <a:pt x="279" y="1137"/>
                  </a:lnTo>
                  <a:lnTo>
                    <a:pt x="285" y="1139"/>
                  </a:lnTo>
                  <a:lnTo>
                    <a:pt x="298" y="1138"/>
                  </a:lnTo>
                  <a:lnTo>
                    <a:pt x="306" y="1138"/>
                  </a:lnTo>
                  <a:lnTo>
                    <a:pt x="314" y="1139"/>
                  </a:lnTo>
                  <a:lnTo>
                    <a:pt x="321" y="1141"/>
                  </a:lnTo>
                  <a:lnTo>
                    <a:pt x="328" y="1144"/>
                  </a:lnTo>
                  <a:lnTo>
                    <a:pt x="334" y="1147"/>
                  </a:lnTo>
                  <a:lnTo>
                    <a:pt x="338" y="1152"/>
                  </a:lnTo>
                  <a:lnTo>
                    <a:pt x="342" y="1155"/>
                  </a:lnTo>
                  <a:lnTo>
                    <a:pt x="343" y="1159"/>
                  </a:lnTo>
                  <a:lnTo>
                    <a:pt x="345" y="1165"/>
                  </a:lnTo>
                  <a:lnTo>
                    <a:pt x="347" y="1172"/>
                  </a:lnTo>
                  <a:lnTo>
                    <a:pt x="344" y="1179"/>
                  </a:lnTo>
                  <a:lnTo>
                    <a:pt x="331" y="1185"/>
                  </a:lnTo>
                  <a:lnTo>
                    <a:pt x="321" y="1187"/>
                  </a:lnTo>
                  <a:lnTo>
                    <a:pt x="312" y="1186"/>
                  </a:lnTo>
                  <a:lnTo>
                    <a:pt x="302" y="1185"/>
                  </a:lnTo>
                  <a:lnTo>
                    <a:pt x="294" y="1183"/>
                  </a:lnTo>
                  <a:lnTo>
                    <a:pt x="288" y="1182"/>
                  </a:lnTo>
                  <a:lnTo>
                    <a:pt x="284" y="1180"/>
                  </a:lnTo>
                  <a:lnTo>
                    <a:pt x="283" y="1183"/>
                  </a:lnTo>
                  <a:lnTo>
                    <a:pt x="284" y="1186"/>
                  </a:lnTo>
                  <a:lnTo>
                    <a:pt x="288" y="1192"/>
                  </a:lnTo>
                  <a:lnTo>
                    <a:pt x="292" y="1198"/>
                  </a:lnTo>
                  <a:lnTo>
                    <a:pt x="298" y="1203"/>
                  </a:lnTo>
                  <a:lnTo>
                    <a:pt x="304" y="1208"/>
                  </a:lnTo>
                  <a:lnTo>
                    <a:pt x="309" y="1214"/>
                  </a:lnTo>
                  <a:lnTo>
                    <a:pt x="314" y="1218"/>
                  </a:lnTo>
                  <a:lnTo>
                    <a:pt x="317" y="1222"/>
                  </a:lnTo>
                  <a:lnTo>
                    <a:pt x="321" y="1224"/>
                  </a:lnTo>
                  <a:lnTo>
                    <a:pt x="323" y="1230"/>
                  </a:lnTo>
                  <a:lnTo>
                    <a:pt x="321" y="1237"/>
                  </a:lnTo>
                  <a:lnTo>
                    <a:pt x="316" y="1243"/>
                  </a:lnTo>
                  <a:lnTo>
                    <a:pt x="309" y="1247"/>
                  </a:lnTo>
                  <a:lnTo>
                    <a:pt x="305" y="1248"/>
                  </a:lnTo>
                  <a:lnTo>
                    <a:pt x="300" y="1248"/>
                  </a:lnTo>
                  <a:lnTo>
                    <a:pt x="293" y="1247"/>
                  </a:lnTo>
                  <a:lnTo>
                    <a:pt x="286" y="1245"/>
                  </a:lnTo>
                  <a:lnTo>
                    <a:pt x="279" y="1243"/>
                  </a:lnTo>
                  <a:lnTo>
                    <a:pt x="274" y="1241"/>
                  </a:lnTo>
                  <a:lnTo>
                    <a:pt x="270" y="1239"/>
                  </a:lnTo>
                  <a:lnTo>
                    <a:pt x="269" y="1239"/>
                  </a:lnTo>
                  <a:lnTo>
                    <a:pt x="266" y="1238"/>
                  </a:lnTo>
                  <a:lnTo>
                    <a:pt x="259" y="1237"/>
                  </a:lnTo>
                  <a:lnTo>
                    <a:pt x="252" y="1238"/>
                  </a:lnTo>
                  <a:lnTo>
                    <a:pt x="251" y="1246"/>
                  </a:lnTo>
                  <a:lnTo>
                    <a:pt x="251" y="1250"/>
                  </a:lnTo>
                  <a:lnTo>
                    <a:pt x="248" y="1254"/>
                  </a:lnTo>
                  <a:lnTo>
                    <a:pt x="244" y="1258"/>
                  </a:lnTo>
                  <a:lnTo>
                    <a:pt x="239" y="1261"/>
                  </a:lnTo>
                  <a:lnTo>
                    <a:pt x="233" y="1263"/>
                  </a:lnTo>
                  <a:lnTo>
                    <a:pt x="228" y="1264"/>
                  </a:lnTo>
                  <a:lnTo>
                    <a:pt x="222" y="1266"/>
                  </a:lnTo>
                  <a:lnTo>
                    <a:pt x="217" y="1264"/>
                  </a:lnTo>
                  <a:lnTo>
                    <a:pt x="209" y="1262"/>
                  </a:lnTo>
                  <a:lnTo>
                    <a:pt x="200" y="1260"/>
                  </a:lnTo>
                  <a:lnTo>
                    <a:pt x="192" y="1259"/>
                  </a:lnTo>
                  <a:lnTo>
                    <a:pt x="184" y="1262"/>
                  </a:lnTo>
                  <a:lnTo>
                    <a:pt x="176" y="1267"/>
                  </a:lnTo>
                  <a:lnTo>
                    <a:pt x="167" y="1269"/>
                  </a:lnTo>
                  <a:lnTo>
                    <a:pt x="159" y="1270"/>
                  </a:lnTo>
                  <a:lnTo>
                    <a:pt x="152" y="1267"/>
                  </a:lnTo>
                  <a:lnTo>
                    <a:pt x="145" y="1262"/>
                  </a:lnTo>
                  <a:lnTo>
                    <a:pt x="139" y="1260"/>
                  </a:lnTo>
                  <a:lnTo>
                    <a:pt x="134" y="1260"/>
                  </a:lnTo>
                  <a:lnTo>
                    <a:pt x="130" y="1266"/>
                  </a:lnTo>
                  <a:lnTo>
                    <a:pt x="127" y="1269"/>
                  </a:lnTo>
                  <a:lnTo>
                    <a:pt x="124" y="1271"/>
                  </a:lnTo>
                  <a:lnTo>
                    <a:pt x="119" y="1273"/>
                  </a:lnTo>
                  <a:lnTo>
                    <a:pt x="115" y="1273"/>
                  </a:lnTo>
                  <a:lnTo>
                    <a:pt x="110" y="1271"/>
                  </a:lnTo>
                  <a:lnTo>
                    <a:pt x="104" y="1270"/>
                  </a:lnTo>
                  <a:lnTo>
                    <a:pt x="100" y="1268"/>
                  </a:lnTo>
                  <a:lnTo>
                    <a:pt x="95" y="1266"/>
                  </a:lnTo>
                  <a:lnTo>
                    <a:pt x="87" y="1260"/>
                  </a:lnTo>
                  <a:lnTo>
                    <a:pt x="78" y="1254"/>
                  </a:lnTo>
                  <a:lnTo>
                    <a:pt x="72" y="1245"/>
                  </a:lnTo>
                  <a:lnTo>
                    <a:pt x="70" y="1230"/>
                  </a:lnTo>
                  <a:lnTo>
                    <a:pt x="72" y="1209"/>
                  </a:lnTo>
                  <a:lnTo>
                    <a:pt x="76" y="1191"/>
                  </a:lnTo>
                  <a:lnTo>
                    <a:pt x="79" y="1177"/>
                  </a:lnTo>
                  <a:lnTo>
                    <a:pt x="80" y="1171"/>
                  </a:lnTo>
                  <a:lnTo>
                    <a:pt x="79" y="1173"/>
                  </a:lnTo>
                  <a:lnTo>
                    <a:pt x="77" y="1177"/>
                  </a:lnTo>
                  <a:lnTo>
                    <a:pt x="71" y="1180"/>
                  </a:lnTo>
                  <a:lnTo>
                    <a:pt x="62" y="1183"/>
                  </a:lnTo>
                  <a:lnTo>
                    <a:pt x="56" y="1183"/>
                  </a:lnTo>
                  <a:lnTo>
                    <a:pt x="50" y="1183"/>
                  </a:lnTo>
                  <a:lnTo>
                    <a:pt x="43" y="1183"/>
                  </a:lnTo>
                  <a:lnTo>
                    <a:pt x="38" y="1182"/>
                  </a:lnTo>
                  <a:lnTo>
                    <a:pt x="31" y="1180"/>
                  </a:lnTo>
                  <a:lnTo>
                    <a:pt x="24" y="1178"/>
                  </a:lnTo>
                  <a:lnTo>
                    <a:pt x="18" y="1176"/>
                  </a:lnTo>
                  <a:lnTo>
                    <a:pt x="12" y="1172"/>
                  </a:lnTo>
                  <a:lnTo>
                    <a:pt x="3" y="1160"/>
                  </a:lnTo>
                  <a:lnTo>
                    <a:pt x="0" y="1140"/>
                  </a:lnTo>
                  <a:lnTo>
                    <a:pt x="3" y="1115"/>
                  </a:lnTo>
                  <a:lnTo>
                    <a:pt x="13" y="1087"/>
                  </a:lnTo>
                  <a:lnTo>
                    <a:pt x="21" y="1071"/>
                  </a:lnTo>
                  <a:lnTo>
                    <a:pt x="33" y="1054"/>
                  </a:lnTo>
                  <a:lnTo>
                    <a:pt x="46" y="1035"/>
                  </a:lnTo>
                  <a:lnTo>
                    <a:pt x="58" y="1016"/>
                  </a:lnTo>
                  <a:lnTo>
                    <a:pt x="71" y="998"/>
                  </a:lnTo>
                  <a:lnTo>
                    <a:pt x="81" y="982"/>
                  </a:lnTo>
                  <a:lnTo>
                    <a:pt x="89" y="968"/>
                  </a:lnTo>
                  <a:lnTo>
                    <a:pt x="93" y="959"/>
                  </a:lnTo>
                  <a:lnTo>
                    <a:pt x="93" y="935"/>
                  </a:lnTo>
                  <a:lnTo>
                    <a:pt x="88" y="899"/>
                  </a:lnTo>
                  <a:lnTo>
                    <a:pt x="83" y="861"/>
                  </a:lnTo>
                  <a:lnTo>
                    <a:pt x="79" y="830"/>
                  </a:lnTo>
                  <a:lnTo>
                    <a:pt x="77" y="806"/>
                  </a:lnTo>
                  <a:lnTo>
                    <a:pt x="76" y="780"/>
                  </a:lnTo>
                  <a:lnTo>
                    <a:pt x="77" y="752"/>
                  </a:lnTo>
                  <a:lnTo>
                    <a:pt x="86" y="723"/>
                  </a:lnTo>
                  <a:lnTo>
                    <a:pt x="94" y="704"/>
                  </a:lnTo>
                  <a:lnTo>
                    <a:pt x="95" y="694"/>
                  </a:lnTo>
                  <a:lnTo>
                    <a:pt x="94" y="686"/>
                  </a:lnTo>
                  <a:lnTo>
                    <a:pt x="94" y="666"/>
                  </a:lnTo>
                  <a:lnTo>
                    <a:pt x="96" y="651"/>
                  </a:lnTo>
                  <a:lnTo>
                    <a:pt x="101" y="633"/>
                  </a:lnTo>
                  <a:lnTo>
                    <a:pt x="106" y="616"/>
                  </a:lnTo>
                  <a:lnTo>
                    <a:pt x="112" y="599"/>
                  </a:lnTo>
                  <a:lnTo>
                    <a:pt x="121" y="581"/>
                  </a:lnTo>
                  <a:lnTo>
                    <a:pt x="130" y="565"/>
                  </a:lnTo>
                  <a:lnTo>
                    <a:pt x="139" y="551"/>
                  </a:lnTo>
                  <a:lnTo>
                    <a:pt x="148" y="539"/>
                  </a:lnTo>
                  <a:lnTo>
                    <a:pt x="161" y="523"/>
                  </a:lnTo>
                  <a:lnTo>
                    <a:pt x="177" y="499"/>
                  </a:lnTo>
                  <a:lnTo>
                    <a:pt x="197" y="471"/>
                  </a:lnTo>
                  <a:lnTo>
                    <a:pt x="218" y="440"/>
                  </a:lnTo>
                  <a:lnTo>
                    <a:pt x="240" y="409"/>
                  </a:lnTo>
                  <a:lnTo>
                    <a:pt x="261" y="380"/>
                  </a:lnTo>
                  <a:lnTo>
                    <a:pt x="281" y="356"/>
                  </a:lnTo>
                  <a:lnTo>
                    <a:pt x="296" y="338"/>
                  </a:lnTo>
                  <a:lnTo>
                    <a:pt x="309" y="323"/>
                  </a:lnTo>
                  <a:lnTo>
                    <a:pt x="324" y="306"/>
                  </a:lnTo>
                  <a:lnTo>
                    <a:pt x="340" y="288"/>
                  </a:lnTo>
                  <a:lnTo>
                    <a:pt x="355" y="268"/>
                  </a:lnTo>
                  <a:lnTo>
                    <a:pt x="370" y="251"/>
                  </a:lnTo>
                  <a:lnTo>
                    <a:pt x="383" y="235"/>
                  </a:lnTo>
                  <a:lnTo>
                    <a:pt x="393" y="222"/>
                  </a:lnTo>
                  <a:lnTo>
                    <a:pt x="400" y="215"/>
                  </a:lnTo>
                  <a:lnTo>
                    <a:pt x="405" y="207"/>
                  </a:lnTo>
                  <a:lnTo>
                    <a:pt x="404" y="200"/>
                  </a:lnTo>
                  <a:lnTo>
                    <a:pt x="398" y="194"/>
                  </a:lnTo>
                  <a:lnTo>
                    <a:pt x="393" y="190"/>
                  </a:lnTo>
                  <a:lnTo>
                    <a:pt x="391" y="184"/>
                  </a:lnTo>
                  <a:lnTo>
                    <a:pt x="390" y="178"/>
                  </a:lnTo>
                  <a:lnTo>
                    <a:pt x="391" y="173"/>
                  </a:lnTo>
                  <a:lnTo>
                    <a:pt x="397" y="168"/>
                  </a:lnTo>
                  <a:lnTo>
                    <a:pt x="405" y="164"/>
                  </a:lnTo>
                  <a:lnTo>
                    <a:pt x="412" y="161"/>
                  </a:lnTo>
                  <a:lnTo>
                    <a:pt x="418" y="160"/>
                  </a:lnTo>
                  <a:lnTo>
                    <a:pt x="423" y="159"/>
                  </a:lnTo>
                  <a:lnTo>
                    <a:pt x="427" y="160"/>
                  </a:lnTo>
                  <a:lnTo>
                    <a:pt x="429" y="159"/>
                  </a:lnTo>
                  <a:lnTo>
                    <a:pt x="435" y="154"/>
                  </a:lnTo>
                  <a:lnTo>
                    <a:pt x="444" y="139"/>
                  </a:lnTo>
                  <a:lnTo>
                    <a:pt x="451" y="128"/>
                  </a:lnTo>
                  <a:lnTo>
                    <a:pt x="459" y="115"/>
                  </a:lnTo>
                  <a:lnTo>
                    <a:pt x="468" y="101"/>
                  </a:lnTo>
                  <a:lnTo>
                    <a:pt x="478" y="88"/>
                  </a:lnTo>
                  <a:lnTo>
                    <a:pt x="486" y="77"/>
                  </a:lnTo>
                  <a:lnTo>
                    <a:pt x="493" y="68"/>
                  </a:lnTo>
                  <a:lnTo>
                    <a:pt x="497" y="62"/>
                  </a:lnTo>
                  <a:lnTo>
                    <a:pt x="498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303">
              <a:extLst>
                <a:ext uri="{FF2B5EF4-FFF2-40B4-BE49-F238E27FC236}">
                  <a16:creationId xmlns:a16="http://schemas.microsoft.com/office/drawing/2014/main" xmlns="" id="{4FA3BAD8-83E0-40D9-B19B-16DE87604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" y="3554"/>
              <a:ext cx="269" cy="295"/>
            </a:xfrm>
            <a:custGeom>
              <a:avLst/>
              <a:gdLst>
                <a:gd name="T0" fmla="*/ 0 w 539"/>
                <a:gd name="T1" fmla="*/ 0 h 591"/>
                <a:gd name="T2" fmla="*/ 0 w 539"/>
                <a:gd name="T3" fmla="*/ 0 h 591"/>
                <a:gd name="T4" fmla="*/ 0 w 539"/>
                <a:gd name="T5" fmla="*/ 0 h 591"/>
                <a:gd name="T6" fmla="*/ 0 w 539"/>
                <a:gd name="T7" fmla="*/ 0 h 591"/>
                <a:gd name="T8" fmla="*/ 0 w 539"/>
                <a:gd name="T9" fmla="*/ 0 h 591"/>
                <a:gd name="T10" fmla="*/ 0 w 539"/>
                <a:gd name="T11" fmla="*/ 0 h 591"/>
                <a:gd name="T12" fmla="*/ 0 w 539"/>
                <a:gd name="T13" fmla="*/ 0 h 591"/>
                <a:gd name="T14" fmla="*/ 0 w 539"/>
                <a:gd name="T15" fmla="*/ 0 h 591"/>
                <a:gd name="T16" fmla="*/ 0 w 539"/>
                <a:gd name="T17" fmla="*/ 0 h 591"/>
                <a:gd name="T18" fmla="*/ 0 w 539"/>
                <a:gd name="T19" fmla="*/ 0 h 591"/>
                <a:gd name="T20" fmla="*/ 0 w 539"/>
                <a:gd name="T21" fmla="*/ 0 h 591"/>
                <a:gd name="T22" fmla="*/ 0 w 539"/>
                <a:gd name="T23" fmla="*/ 0 h 591"/>
                <a:gd name="T24" fmla="*/ 0 w 539"/>
                <a:gd name="T25" fmla="*/ 0 h 591"/>
                <a:gd name="T26" fmla="*/ 0 w 539"/>
                <a:gd name="T27" fmla="*/ 0 h 591"/>
                <a:gd name="T28" fmla="*/ 0 w 539"/>
                <a:gd name="T29" fmla="*/ 0 h 591"/>
                <a:gd name="T30" fmla="*/ 0 w 539"/>
                <a:gd name="T31" fmla="*/ 0 h 591"/>
                <a:gd name="T32" fmla="*/ 0 w 539"/>
                <a:gd name="T33" fmla="*/ 0 h 591"/>
                <a:gd name="T34" fmla="*/ 0 w 539"/>
                <a:gd name="T35" fmla="*/ 0 h 591"/>
                <a:gd name="T36" fmla="*/ 0 w 539"/>
                <a:gd name="T37" fmla="*/ 0 h 591"/>
                <a:gd name="T38" fmla="*/ 0 w 539"/>
                <a:gd name="T39" fmla="*/ 0 h 591"/>
                <a:gd name="T40" fmla="*/ 0 w 539"/>
                <a:gd name="T41" fmla="*/ 0 h 591"/>
                <a:gd name="T42" fmla="*/ 0 w 539"/>
                <a:gd name="T43" fmla="*/ 0 h 591"/>
                <a:gd name="T44" fmla="*/ 0 w 539"/>
                <a:gd name="T45" fmla="*/ 0 h 591"/>
                <a:gd name="T46" fmla="*/ 0 w 539"/>
                <a:gd name="T47" fmla="*/ 0 h 591"/>
                <a:gd name="T48" fmla="*/ 0 w 539"/>
                <a:gd name="T49" fmla="*/ 0 h 591"/>
                <a:gd name="T50" fmla="*/ 0 w 539"/>
                <a:gd name="T51" fmla="*/ 0 h 591"/>
                <a:gd name="T52" fmla="*/ 0 w 539"/>
                <a:gd name="T53" fmla="*/ 0 h 591"/>
                <a:gd name="T54" fmla="*/ 0 w 539"/>
                <a:gd name="T55" fmla="*/ 0 h 591"/>
                <a:gd name="T56" fmla="*/ 0 w 539"/>
                <a:gd name="T57" fmla="*/ 0 h 591"/>
                <a:gd name="T58" fmla="*/ 0 w 539"/>
                <a:gd name="T59" fmla="*/ 0 h 591"/>
                <a:gd name="T60" fmla="*/ 0 w 539"/>
                <a:gd name="T61" fmla="*/ 0 h 591"/>
                <a:gd name="T62" fmla="*/ 0 w 539"/>
                <a:gd name="T63" fmla="*/ 0 h 591"/>
                <a:gd name="T64" fmla="*/ 0 w 539"/>
                <a:gd name="T65" fmla="*/ 0 h 591"/>
                <a:gd name="T66" fmla="*/ 0 w 539"/>
                <a:gd name="T67" fmla="*/ 0 h 591"/>
                <a:gd name="T68" fmla="*/ 0 w 539"/>
                <a:gd name="T69" fmla="*/ 0 h 591"/>
                <a:gd name="T70" fmla="*/ 0 w 539"/>
                <a:gd name="T71" fmla="*/ 0 h 591"/>
                <a:gd name="T72" fmla="*/ 0 w 539"/>
                <a:gd name="T73" fmla="*/ 0 h 591"/>
                <a:gd name="T74" fmla="*/ 0 w 539"/>
                <a:gd name="T75" fmla="*/ 0 h 591"/>
                <a:gd name="T76" fmla="*/ 0 w 539"/>
                <a:gd name="T77" fmla="*/ 0 h 591"/>
                <a:gd name="T78" fmla="*/ 0 w 539"/>
                <a:gd name="T79" fmla="*/ 0 h 591"/>
                <a:gd name="T80" fmla="*/ 0 w 539"/>
                <a:gd name="T81" fmla="*/ 0 h 591"/>
                <a:gd name="T82" fmla="*/ 0 w 539"/>
                <a:gd name="T83" fmla="*/ 0 h 591"/>
                <a:gd name="T84" fmla="*/ 0 w 539"/>
                <a:gd name="T85" fmla="*/ 0 h 591"/>
                <a:gd name="T86" fmla="*/ 0 w 539"/>
                <a:gd name="T87" fmla="*/ 0 h 591"/>
                <a:gd name="T88" fmla="*/ 0 w 539"/>
                <a:gd name="T89" fmla="*/ 0 h 591"/>
                <a:gd name="T90" fmla="*/ 0 w 539"/>
                <a:gd name="T91" fmla="*/ 0 h 591"/>
                <a:gd name="T92" fmla="*/ 0 w 539"/>
                <a:gd name="T93" fmla="*/ 0 h 591"/>
                <a:gd name="T94" fmla="*/ 0 w 539"/>
                <a:gd name="T95" fmla="*/ 0 h 591"/>
                <a:gd name="T96" fmla="*/ 0 w 539"/>
                <a:gd name="T97" fmla="*/ 0 h 591"/>
                <a:gd name="T98" fmla="*/ 0 w 539"/>
                <a:gd name="T99" fmla="*/ 0 h 591"/>
                <a:gd name="T100" fmla="*/ 0 w 539"/>
                <a:gd name="T101" fmla="*/ 0 h 591"/>
                <a:gd name="T102" fmla="*/ 0 w 539"/>
                <a:gd name="T103" fmla="*/ 0 h 591"/>
                <a:gd name="T104" fmla="*/ 0 w 539"/>
                <a:gd name="T105" fmla="*/ 0 h 591"/>
                <a:gd name="T106" fmla="*/ 0 w 539"/>
                <a:gd name="T107" fmla="*/ 0 h 591"/>
                <a:gd name="T108" fmla="*/ 0 w 539"/>
                <a:gd name="T109" fmla="*/ 0 h 591"/>
                <a:gd name="T110" fmla="*/ 0 w 539"/>
                <a:gd name="T111" fmla="*/ 0 h 59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9"/>
                <a:gd name="T169" fmla="*/ 0 h 591"/>
                <a:gd name="T170" fmla="*/ 539 w 539"/>
                <a:gd name="T171" fmla="*/ 591 h 59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9" h="591">
                  <a:moveTo>
                    <a:pt x="104" y="35"/>
                  </a:moveTo>
                  <a:lnTo>
                    <a:pt x="102" y="37"/>
                  </a:lnTo>
                  <a:lnTo>
                    <a:pt x="98" y="40"/>
                  </a:lnTo>
                  <a:lnTo>
                    <a:pt x="91" y="46"/>
                  </a:lnTo>
                  <a:lnTo>
                    <a:pt x="83" y="52"/>
                  </a:lnTo>
                  <a:lnTo>
                    <a:pt x="76" y="59"/>
                  </a:lnTo>
                  <a:lnTo>
                    <a:pt x="68" y="64"/>
                  </a:lnTo>
                  <a:lnTo>
                    <a:pt x="62" y="70"/>
                  </a:lnTo>
                  <a:lnTo>
                    <a:pt x="59" y="73"/>
                  </a:lnTo>
                  <a:lnTo>
                    <a:pt x="55" y="78"/>
                  </a:lnTo>
                  <a:lnTo>
                    <a:pt x="51" y="86"/>
                  </a:lnTo>
                  <a:lnTo>
                    <a:pt x="44" y="98"/>
                  </a:lnTo>
                  <a:lnTo>
                    <a:pt x="37" y="109"/>
                  </a:lnTo>
                  <a:lnTo>
                    <a:pt x="30" y="122"/>
                  </a:lnTo>
                  <a:lnTo>
                    <a:pt x="23" y="133"/>
                  </a:lnTo>
                  <a:lnTo>
                    <a:pt x="18" y="144"/>
                  </a:lnTo>
                  <a:lnTo>
                    <a:pt x="15" y="150"/>
                  </a:lnTo>
                  <a:lnTo>
                    <a:pt x="5" y="186"/>
                  </a:lnTo>
                  <a:lnTo>
                    <a:pt x="0" y="241"/>
                  </a:lnTo>
                  <a:lnTo>
                    <a:pt x="3" y="304"/>
                  </a:lnTo>
                  <a:lnTo>
                    <a:pt x="16" y="363"/>
                  </a:lnTo>
                  <a:lnTo>
                    <a:pt x="21" y="375"/>
                  </a:lnTo>
                  <a:lnTo>
                    <a:pt x="29" y="393"/>
                  </a:lnTo>
                  <a:lnTo>
                    <a:pt x="39" y="413"/>
                  </a:lnTo>
                  <a:lnTo>
                    <a:pt x="49" y="435"/>
                  </a:lnTo>
                  <a:lnTo>
                    <a:pt x="61" y="457"/>
                  </a:lnTo>
                  <a:lnTo>
                    <a:pt x="72" y="475"/>
                  </a:lnTo>
                  <a:lnTo>
                    <a:pt x="82" y="490"/>
                  </a:lnTo>
                  <a:lnTo>
                    <a:pt x="89" y="500"/>
                  </a:lnTo>
                  <a:lnTo>
                    <a:pt x="95" y="505"/>
                  </a:lnTo>
                  <a:lnTo>
                    <a:pt x="104" y="511"/>
                  </a:lnTo>
                  <a:lnTo>
                    <a:pt x="112" y="517"/>
                  </a:lnTo>
                  <a:lnTo>
                    <a:pt x="121" y="522"/>
                  </a:lnTo>
                  <a:lnTo>
                    <a:pt x="129" y="527"/>
                  </a:lnTo>
                  <a:lnTo>
                    <a:pt x="138" y="532"/>
                  </a:lnTo>
                  <a:lnTo>
                    <a:pt x="146" y="537"/>
                  </a:lnTo>
                  <a:lnTo>
                    <a:pt x="154" y="541"/>
                  </a:lnTo>
                  <a:lnTo>
                    <a:pt x="169" y="549"/>
                  </a:lnTo>
                  <a:lnTo>
                    <a:pt x="188" y="556"/>
                  </a:lnTo>
                  <a:lnTo>
                    <a:pt x="207" y="564"/>
                  </a:lnTo>
                  <a:lnTo>
                    <a:pt x="229" y="571"/>
                  </a:lnTo>
                  <a:lnTo>
                    <a:pt x="251" y="578"/>
                  </a:lnTo>
                  <a:lnTo>
                    <a:pt x="273" y="584"/>
                  </a:lnTo>
                  <a:lnTo>
                    <a:pt x="294" y="588"/>
                  </a:lnTo>
                  <a:lnTo>
                    <a:pt x="312" y="591"/>
                  </a:lnTo>
                  <a:lnTo>
                    <a:pt x="319" y="591"/>
                  </a:lnTo>
                  <a:lnTo>
                    <a:pt x="330" y="591"/>
                  </a:lnTo>
                  <a:lnTo>
                    <a:pt x="342" y="591"/>
                  </a:lnTo>
                  <a:lnTo>
                    <a:pt x="356" y="590"/>
                  </a:lnTo>
                  <a:lnTo>
                    <a:pt x="370" y="588"/>
                  </a:lnTo>
                  <a:lnTo>
                    <a:pt x="382" y="587"/>
                  </a:lnTo>
                  <a:lnTo>
                    <a:pt x="394" y="585"/>
                  </a:lnTo>
                  <a:lnTo>
                    <a:pt x="402" y="584"/>
                  </a:lnTo>
                  <a:lnTo>
                    <a:pt x="411" y="580"/>
                  </a:lnTo>
                  <a:lnTo>
                    <a:pt x="421" y="576"/>
                  </a:lnTo>
                  <a:lnTo>
                    <a:pt x="434" y="569"/>
                  </a:lnTo>
                  <a:lnTo>
                    <a:pt x="447" y="562"/>
                  </a:lnTo>
                  <a:lnTo>
                    <a:pt x="458" y="555"/>
                  </a:lnTo>
                  <a:lnTo>
                    <a:pt x="469" y="548"/>
                  </a:lnTo>
                  <a:lnTo>
                    <a:pt x="478" y="541"/>
                  </a:lnTo>
                  <a:lnTo>
                    <a:pt x="484" y="537"/>
                  </a:lnTo>
                  <a:lnTo>
                    <a:pt x="494" y="524"/>
                  </a:lnTo>
                  <a:lnTo>
                    <a:pt x="502" y="510"/>
                  </a:lnTo>
                  <a:lnTo>
                    <a:pt x="508" y="497"/>
                  </a:lnTo>
                  <a:lnTo>
                    <a:pt x="512" y="486"/>
                  </a:lnTo>
                  <a:lnTo>
                    <a:pt x="516" y="475"/>
                  </a:lnTo>
                  <a:lnTo>
                    <a:pt x="520" y="457"/>
                  </a:lnTo>
                  <a:lnTo>
                    <a:pt x="526" y="433"/>
                  </a:lnTo>
                  <a:lnTo>
                    <a:pt x="532" y="405"/>
                  </a:lnTo>
                  <a:lnTo>
                    <a:pt x="537" y="375"/>
                  </a:lnTo>
                  <a:lnTo>
                    <a:pt x="539" y="345"/>
                  </a:lnTo>
                  <a:lnTo>
                    <a:pt x="539" y="317"/>
                  </a:lnTo>
                  <a:lnTo>
                    <a:pt x="535" y="291"/>
                  </a:lnTo>
                  <a:lnTo>
                    <a:pt x="533" y="282"/>
                  </a:lnTo>
                  <a:lnTo>
                    <a:pt x="528" y="269"/>
                  </a:lnTo>
                  <a:lnTo>
                    <a:pt x="523" y="252"/>
                  </a:lnTo>
                  <a:lnTo>
                    <a:pt x="517" y="234"/>
                  </a:lnTo>
                  <a:lnTo>
                    <a:pt x="510" y="216"/>
                  </a:lnTo>
                  <a:lnTo>
                    <a:pt x="504" y="199"/>
                  </a:lnTo>
                  <a:lnTo>
                    <a:pt x="500" y="185"/>
                  </a:lnTo>
                  <a:lnTo>
                    <a:pt x="496" y="176"/>
                  </a:lnTo>
                  <a:lnTo>
                    <a:pt x="489" y="162"/>
                  </a:lnTo>
                  <a:lnTo>
                    <a:pt x="479" y="146"/>
                  </a:lnTo>
                  <a:lnTo>
                    <a:pt x="465" y="128"/>
                  </a:lnTo>
                  <a:lnTo>
                    <a:pt x="449" y="110"/>
                  </a:lnTo>
                  <a:lnTo>
                    <a:pt x="433" y="93"/>
                  </a:lnTo>
                  <a:lnTo>
                    <a:pt x="418" y="77"/>
                  </a:lnTo>
                  <a:lnTo>
                    <a:pt x="405" y="64"/>
                  </a:lnTo>
                  <a:lnTo>
                    <a:pt x="395" y="54"/>
                  </a:lnTo>
                  <a:lnTo>
                    <a:pt x="389" y="49"/>
                  </a:lnTo>
                  <a:lnTo>
                    <a:pt x="379" y="44"/>
                  </a:lnTo>
                  <a:lnTo>
                    <a:pt x="367" y="37"/>
                  </a:lnTo>
                  <a:lnTo>
                    <a:pt x="353" y="31"/>
                  </a:lnTo>
                  <a:lnTo>
                    <a:pt x="340" y="25"/>
                  </a:lnTo>
                  <a:lnTo>
                    <a:pt x="327" y="21"/>
                  </a:lnTo>
                  <a:lnTo>
                    <a:pt x="315" y="17"/>
                  </a:lnTo>
                  <a:lnTo>
                    <a:pt x="306" y="16"/>
                  </a:lnTo>
                  <a:lnTo>
                    <a:pt x="296" y="15"/>
                  </a:lnTo>
                  <a:lnTo>
                    <a:pt x="281" y="12"/>
                  </a:lnTo>
                  <a:lnTo>
                    <a:pt x="262" y="9"/>
                  </a:lnTo>
                  <a:lnTo>
                    <a:pt x="242" y="4"/>
                  </a:lnTo>
                  <a:lnTo>
                    <a:pt x="221" y="2"/>
                  </a:lnTo>
                  <a:lnTo>
                    <a:pt x="203" y="0"/>
                  </a:lnTo>
                  <a:lnTo>
                    <a:pt x="188" y="0"/>
                  </a:lnTo>
                  <a:lnTo>
                    <a:pt x="177" y="1"/>
                  </a:lnTo>
                  <a:lnTo>
                    <a:pt x="168" y="4"/>
                  </a:lnTo>
                  <a:lnTo>
                    <a:pt x="158" y="10"/>
                  </a:lnTo>
                  <a:lnTo>
                    <a:pt x="145" y="16"/>
                  </a:lnTo>
                  <a:lnTo>
                    <a:pt x="133" y="22"/>
                  </a:lnTo>
                  <a:lnTo>
                    <a:pt x="122" y="26"/>
                  </a:lnTo>
                  <a:lnTo>
                    <a:pt x="113" y="31"/>
                  </a:lnTo>
                  <a:lnTo>
                    <a:pt x="106" y="34"/>
                  </a:lnTo>
                  <a:lnTo>
                    <a:pt x="104" y="35"/>
                  </a:lnTo>
                  <a:close/>
                </a:path>
              </a:pathLst>
            </a:custGeom>
            <a:solidFill>
              <a:srgbClr val="66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304">
              <a:extLst>
                <a:ext uri="{FF2B5EF4-FFF2-40B4-BE49-F238E27FC236}">
                  <a16:creationId xmlns:a16="http://schemas.microsoft.com/office/drawing/2014/main" xmlns="" id="{0F9499B2-07FC-48FB-9F5D-A99E37F39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3641"/>
              <a:ext cx="42" cy="39"/>
            </a:xfrm>
            <a:custGeom>
              <a:avLst/>
              <a:gdLst>
                <a:gd name="T0" fmla="*/ 1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1 h 77"/>
                <a:gd name="T10" fmla="*/ 1 w 84"/>
                <a:gd name="T11" fmla="*/ 1 h 77"/>
                <a:gd name="T12" fmla="*/ 1 w 84"/>
                <a:gd name="T13" fmla="*/ 1 h 77"/>
                <a:gd name="T14" fmla="*/ 1 w 84"/>
                <a:gd name="T15" fmla="*/ 1 h 77"/>
                <a:gd name="T16" fmla="*/ 1 w 84"/>
                <a:gd name="T17" fmla="*/ 1 h 77"/>
                <a:gd name="T18" fmla="*/ 1 w 84"/>
                <a:gd name="T19" fmla="*/ 1 h 77"/>
                <a:gd name="T20" fmla="*/ 1 w 84"/>
                <a:gd name="T21" fmla="*/ 1 h 77"/>
                <a:gd name="T22" fmla="*/ 1 w 84"/>
                <a:gd name="T23" fmla="*/ 1 h 77"/>
                <a:gd name="T24" fmla="*/ 1 w 84"/>
                <a:gd name="T25" fmla="*/ 1 h 77"/>
                <a:gd name="T26" fmla="*/ 1 w 84"/>
                <a:gd name="T27" fmla="*/ 1 h 77"/>
                <a:gd name="T28" fmla="*/ 1 w 84"/>
                <a:gd name="T29" fmla="*/ 1 h 77"/>
                <a:gd name="T30" fmla="*/ 1 w 84"/>
                <a:gd name="T31" fmla="*/ 1 h 77"/>
                <a:gd name="T32" fmla="*/ 1 w 84"/>
                <a:gd name="T33" fmla="*/ 1 h 77"/>
                <a:gd name="T34" fmla="*/ 1 w 84"/>
                <a:gd name="T35" fmla="*/ 1 h 77"/>
                <a:gd name="T36" fmla="*/ 1 w 84"/>
                <a:gd name="T37" fmla="*/ 1 h 77"/>
                <a:gd name="T38" fmla="*/ 1 w 84"/>
                <a:gd name="T39" fmla="*/ 1 h 77"/>
                <a:gd name="T40" fmla="*/ 1 w 84"/>
                <a:gd name="T41" fmla="*/ 1 h 77"/>
                <a:gd name="T42" fmla="*/ 1 w 84"/>
                <a:gd name="T43" fmla="*/ 1 h 77"/>
                <a:gd name="T44" fmla="*/ 1 w 84"/>
                <a:gd name="T45" fmla="*/ 1 h 77"/>
                <a:gd name="T46" fmla="*/ 1 w 84"/>
                <a:gd name="T47" fmla="*/ 1 h 77"/>
                <a:gd name="T48" fmla="*/ 1 w 84"/>
                <a:gd name="T49" fmla="*/ 1 h 77"/>
                <a:gd name="T50" fmla="*/ 1 w 84"/>
                <a:gd name="T51" fmla="*/ 1 h 77"/>
                <a:gd name="T52" fmla="*/ 1 w 84"/>
                <a:gd name="T53" fmla="*/ 1 h 77"/>
                <a:gd name="T54" fmla="*/ 1 w 84"/>
                <a:gd name="T55" fmla="*/ 1 h 77"/>
                <a:gd name="T56" fmla="*/ 1 w 84"/>
                <a:gd name="T57" fmla="*/ 1 h 77"/>
                <a:gd name="T58" fmla="*/ 0 w 84"/>
                <a:gd name="T59" fmla="*/ 1 h 77"/>
                <a:gd name="T60" fmla="*/ 1 w 84"/>
                <a:gd name="T61" fmla="*/ 1 h 77"/>
                <a:gd name="T62" fmla="*/ 1 w 84"/>
                <a:gd name="T63" fmla="*/ 1 h 77"/>
                <a:gd name="T64" fmla="*/ 1 w 84"/>
                <a:gd name="T65" fmla="*/ 1 h 77"/>
                <a:gd name="T66" fmla="*/ 1 w 84"/>
                <a:gd name="T67" fmla="*/ 0 h 77"/>
                <a:gd name="T68" fmla="*/ 1 w 84"/>
                <a:gd name="T69" fmla="*/ 0 h 77"/>
                <a:gd name="T70" fmla="*/ 1 w 84"/>
                <a:gd name="T71" fmla="*/ 1 h 77"/>
                <a:gd name="T72" fmla="*/ 1 w 84"/>
                <a:gd name="T73" fmla="*/ 1 h 77"/>
                <a:gd name="T74" fmla="*/ 1 w 84"/>
                <a:gd name="T75" fmla="*/ 1 h 77"/>
                <a:gd name="T76" fmla="*/ 1 w 84"/>
                <a:gd name="T77" fmla="*/ 1 h 77"/>
                <a:gd name="T78" fmla="*/ 1 w 84"/>
                <a:gd name="T79" fmla="*/ 1 h 77"/>
                <a:gd name="T80" fmla="*/ 1 w 84"/>
                <a:gd name="T81" fmla="*/ 1 h 77"/>
                <a:gd name="T82" fmla="*/ 1 w 84"/>
                <a:gd name="T83" fmla="*/ 1 h 77"/>
                <a:gd name="T84" fmla="*/ 1 w 84"/>
                <a:gd name="T85" fmla="*/ 1 h 77"/>
                <a:gd name="T86" fmla="*/ 1 w 84"/>
                <a:gd name="T87" fmla="*/ 1 h 77"/>
                <a:gd name="T88" fmla="*/ 1 w 84"/>
                <a:gd name="T89" fmla="*/ 1 h 77"/>
                <a:gd name="T90" fmla="*/ 1 w 84"/>
                <a:gd name="T91" fmla="*/ 1 h 77"/>
                <a:gd name="T92" fmla="*/ 1 w 84"/>
                <a:gd name="T93" fmla="*/ 1 h 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4"/>
                <a:gd name="T142" fmla="*/ 0 h 77"/>
                <a:gd name="T143" fmla="*/ 84 w 84"/>
                <a:gd name="T144" fmla="*/ 77 h 7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4" h="77">
                  <a:moveTo>
                    <a:pt x="72" y="68"/>
                  </a:moveTo>
                  <a:lnTo>
                    <a:pt x="74" y="67"/>
                  </a:lnTo>
                  <a:lnTo>
                    <a:pt x="77" y="64"/>
                  </a:lnTo>
                  <a:lnTo>
                    <a:pt x="78" y="63"/>
                  </a:lnTo>
                  <a:lnTo>
                    <a:pt x="80" y="62"/>
                  </a:lnTo>
                  <a:lnTo>
                    <a:pt x="78" y="63"/>
                  </a:lnTo>
                  <a:lnTo>
                    <a:pt x="77" y="64"/>
                  </a:lnTo>
                  <a:lnTo>
                    <a:pt x="74" y="67"/>
                  </a:lnTo>
                  <a:lnTo>
                    <a:pt x="72" y="68"/>
                  </a:lnTo>
                  <a:lnTo>
                    <a:pt x="74" y="53"/>
                  </a:lnTo>
                  <a:lnTo>
                    <a:pt x="71" y="39"/>
                  </a:lnTo>
                  <a:lnTo>
                    <a:pt x="63" y="26"/>
                  </a:lnTo>
                  <a:lnTo>
                    <a:pt x="50" y="17"/>
                  </a:lnTo>
                  <a:lnTo>
                    <a:pt x="46" y="15"/>
                  </a:lnTo>
                  <a:lnTo>
                    <a:pt x="40" y="13"/>
                  </a:lnTo>
                  <a:lnTo>
                    <a:pt x="35" y="10"/>
                  </a:lnTo>
                  <a:lnTo>
                    <a:pt x="30" y="9"/>
                  </a:lnTo>
                  <a:lnTo>
                    <a:pt x="24" y="9"/>
                  </a:lnTo>
                  <a:lnTo>
                    <a:pt x="18" y="9"/>
                  </a:lnTo>
                  <a:lnTo>
                    <a:pt x="13" y="10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0" y="23"/>
                  </a:lnTo>
                  <a:lnTo>
                    <a:pt x="5" y="16"/>
                  </a:lnTo>
                  <a:lnTo>
                    <a:pt x="11" y="9"/>
                  </a:lnTo>
                  <a:lnTo>
                    <a:pt x="17" y="3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5" y="1"/>
                  </a:lnTo>
                  <a:lnTo>
                    <a:pt x="54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6" y="21"/>
                  </a:lnTo>
                  <a:lnTo>
                    <a:pt x="80" y="30"/>
                  </a:lnTo>
                  <a:lnTo>
                    <a:pt x="84" y="39"/>
                  </a:lnTo>
                  <a:lnTo>
                    <a:pt x="84" y="51"/>
                  </a:lnTo>
                  <a:lnTo>
                    <a:pt x="80" y="61"/>
                  </a:lnTo>
                  <a:lnTo>
                    <a:pt x="73" y="70"/>
                  </a:lnTo>
                  <a:lnTo>
                    <a:pt x="63" y="77"/>
                  </a:lnTo>
                  <a:lnTo>
                    <a:pt x="72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305">
              <a:extLst>
                <a:ext uri="{FF2B5EF4-FFF2-40B4-BE49-F238E27FC236}">
                  <a16:creationId xmlns:a16="http://schemas.microsoft.com/office/drawing/2014/main" xmlns="" id="{A1FEA184-F123-4611-8AA6-A66DE195D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" y="3641"/>
              <a:ext cx="25" cy="42"/>
            </a:xfrm>
            <a:custGeom>
              <a:avLst/>
              <a:gdLst>
                <a:gd name="T0" fmla="*/ 0 w 51"/>
                <a:gd name="T1" fmla="*/ 1 h 83"/>
                <a:gd name="T2" fmla="*/ 0 w 51"/>
                <a:gd name="T3" fmla="*/ 1 h 83"/>
                <a:gd name="T4" fmla="*/ 0 w 51"/>
                <a:gd name="T5" fmla="*/ 1 h 83"/>
                <a:gd name="T6" fmla="*/ 0 w 51"/>
                <a:gd name="T7" fmla="*/ 1 h 83"/>
                <a:gd name="T8" fmla="*/ 0 w 51"/>
                <a:gd name="T9" fmla="*/ 1 h 83"/>
                <a:gd name="T10" fmla="*/ 0 w 51"/>
                <a:gd name="T11" fmla="*/ 1 h 83"/>
                <a:gd name="T12" fmla="*/ 0 w 51"/>
                <a:gd name="T13" fmla="*/ 1 h 83"/>
                <a:gd name="T14" fmla="*/ 0 w 51"/>
                <a:gd name="T15" fmla="*/ 1 h 83"/>
                <a:gd name="T16" fmla="*/ 0 w 51"/>
                <a:gd name="T17" fmla="*/ 1 h 83"/>
                <a:gd name="T18" fmla="*/ 0 w 51"/>
                <a:gd name="T19" fmla="*/ 1 h 83"/>
                <a:gd name="T20" fmla="*/ 0 w 51"/>
                <a:gd name="T21" fmla="*/ 1 h 83"/>
                <a:gd name="T22" fmla="*/ 0 w 51"/>
                <a:gd name="T23" fmla="*/ 1 h 83"/>
                <a:gd name="T24" fmla="*/ 0 w 51"/>
                <a:gd name="T25" fmla="*/ 1 h 83"/>
                <a:gd name="T26" fmla="*/ 0 w 51"/>
                <a:gd name="T27" fmla="*/ 1 h 83"/>
                <a:gd name="T28" fmla="*/ 0 w 51"/>
                <a:gd name="T29" fmla="*/ 1 h 83"/>
                <a:gd name="T30" fmla="*/ 0 w 51"/>
                <a:gd name="T31" fmla="*/ 1 h 83"/>
                <a:gd name="T32" fmla="*/ 0 w 51"/>
                <a:gd name="T33" fmla="*/ 1 h 83"/>
                <a:gd name="T34" fmla="*/ 0 w 51"/>
                <a:gd name="T35" fmla="*/ 1 h 83"/>
                <a:gd name="T36" fmla="*/ 0 w 51"/>
                <a:gd name="T37" fmla="*/ 1 h 83"/>
                <a:gd name="T38" fmla="*/ 0 w 51"/>
                <a:gd name="T39" fmla="*/ 1 h 83"/>
                <a:gd name="T40" fmla="*/ 0 w 51"/>
                <a:gd name="T41" fmla="*/ 1 h 83"/>
                <a:gd name="T42" fmla="*/ 0 w 51"/>
                <a:gd name="T43" fmla="*/ 1 h 83"/>
                <a:gd name="T44" fmla="*/ 0 w 51"/>
                <a:gd name="T45" fmla="*/ 1 h 83"/>
                <a:gd name="T46" fmla="*/ 0 w 51"/>
                <a:gd name="T47" fmla="*/ 1 h 83"/>
                <a:gd name="T48" fmla="*/ 0 w 51"/>
                <a:gd name="T49" fmla="*/ 1 h 83"/>
                <a:gd name="T50" fmla="*/ 0 w 51"/>
                <a:gd name="T51" fmla="*/ 0 h 83"/>
                <a:gd name="T52" fmla="*/ 0 w 51"/>
                <a:gd name="T53" fmla="*/ 1 h 83"/>
                <a:gd name="T54" fmla="*/ 0 w 51"/>
                <a:gd name="T55" fmla="*/ 1 h 83"/>
                <a:gd name="T56" fmla="*/ 0 w 51"/>
                <a:gd name="T57" fmla="*/ 1 h 83"/>
                <a:gd name="T58" fmla="*/ 0 w 51"/>
                <a:gd name="T59" fmla="*/ 1 h 83"/>
                <a:gd name="T60" fmla="*/ 0 w 51"/>
                <a:gd name="T61" fmla="*/ 1 h 83"/>
                <a:gd name="T62" fmla="*/ 0 w 51"/>
                <a:gd name="T63" fmla="*/ 1 h 83"/>
                <a:gd name="T64" fmla="*/ 0 w 51"/>
                <a:gd name="T65" fmla="*/ 1 h 83"/>
                <a:gd name="T66" fmla="*/ 0 w 51"/>
                <a:gd name="T67" fmla="*/ 1 h 83"/>
                <a:gd name="T68" fmla="*/ 0 w 51"/>
                <a:gd name="T69" fmla="*/ 1 h 83"/>
                <a:gd name="T70" fmla="*/ 0 w 51"/>
                <a:gd name="T71" fmla="*/ 1 h 83"/>
                <a:gd name="T72" fmla="*/ 0 w 51"/>
                <a:gd name="T73" fmla="*/ 1 h 83"/>
                <a:gd name="T74" fmla="*/ 0 w 51"/>
                <a:gd name="T75" fmla="*/ 1 h 83"/>
                <a:gd name="T76" fmla="*/ 0 w 51"/>
                <a:gd name="T77" fmla="*/ 1 h 83"/>
                <a:gd name="T78" fmla="*/ 0 w 51"/>
                <a:gd name="T79" fmla="*/ 1 h 83"/>
                <a:gd name="T80" fmla="*/ 0 w 51"/>
                <a:gd name="T81" fmla="*/ 1 h 83"/>
                <a:gd name="T82" fmla="*/ 0 w 51"/>
                <a:gd name="T83" fmla="*/ 1 h 83"/>
                <a:gd name="T84" fmla="*/ 0 w 51"/>
                <a:gd name="T85" fmla="*/ 1 h 83"/>
                <a:gd name="T86" fmla="*/ 0 w 51"/>
                <a:gd name="T87" fmla="*/ 1 h 83"/>
                <a:gd name="T88" fmla="*/ 0 w 51"/>
                <a:gd name="T89" fmla="*/ 1 h 83"/>
                <a:gd name="T90" fmla="*/ 0 w 51"/>
                <a:gd name="T91" fmla="*/ 1 h 83"/>
                <a:gd name="T92" fmla="*/ 0 w 51"/>
                <a:gd name="T93" fmla="*/ 1 h 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"/>
                <a:gd name="T142" fmla="*/ 0 h 83"/>
                <a:gd name="T143" fmla="*/ 51 w 51"/>
                <a:gd name="T144" fmla="*/ 83 h 8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" h="83">
                  <a:moveTo>
                    <a:pt x="9" y="75"/>
                  </a:moveTo>
                  <a:lnTo>
                    <a:pt x="17" y="74"/>
                  </a:lnTo>
                  <a:lnTo>
                    <a:pt x="26" y="70"/>
                  </a:lnTo>
                  <a:lnTo>
                    <a:pt x="32" y="68"/>
                  </a:lnTo>
                  <a:lnTo>
                    <a:pt x="39" y="63"/>
                  </a:lnTo>
                  <a:lnTo>
                    <a:pt x="38" y="64"/>
                  </a:lnTo>
                  <a:lnTo>
                    <a:pt x="36" y="67"/>
                  </a:lnTo>
                  <a:lnTo>
                    <a:pt x="35" y="68"/>
                  </a:lnTo>
                  <a:lnTo>
                    <a:pt x="32" y="70"/>
                  </a:lnTo>
                  <a:lnTo>
                    <a:pt x="35" y="67"/>
                  </a:lnTo>
                  <a:lnTo>
                    <a:pt x="38" y="64"/>
                  </a:lnTo>
                  <a:lnTo>
                    <a:pt x="42" y="62"/>
                  </a:lnTo>
                  <a:lnTo>
                    <a:pt x="44" y="60"/>
                  </a:lnTo>
                  <a:lnTo>
                    <a:pt x="43" y="61"/>
                  </a:lnTo>
                  <a:lnTo>
                    <a:pt x="41" y="62"/>
                  </a:lnTo>
                  <a:lnTo>
                    <a:pt x="39" y="63"/>
                  </a:lnTo>
                  <a:lnTo>
                    <a:pt x="37" y="64"/>
                  </a:lnTo>
                  <a:lnTo>
                    <a:pt x="41" y="56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39" y="32"/>
                  </a:lnTo>
                  <a:lnTo>
                    <a:pt x="35" y="23"/>
                  </a:lnTo>
                  <a:lnTo>
                    <a:pt x="28" y="16"/>
                  </a:lnTo>
                  <a:lnTo>
                    <a:pt x="19" y="11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2" y="3"/>
                  </a:lnTo>
                  <a:lnTo>
                    <a:pt x="43" y="13"/>
                  </a:lnTo>
                  <a:lnTo>
                    <a:pt x="49" y="25"/>
                  </a:lnTo>
                  <a:lnTo>
                    <a:pt x="51" y="38"/>
                  </a:lnTo>
                  <a:lnTo>
                    <a:pt x="50" y="47"/>
                  </a:lnTo>
                  <a:lnTo>
                    <a:pt x="46" y="55"/>
                  </a:lnTo>
                  <a:lnTo>
                    <a:pt x="41" y="63"/>
                  </a:lnTo>
                  <a:lnTo>
                    <a:pt x="32" y="70"/>
                  </a:lnTo>
                  <a:lnTo>
                    <a:pt x="35" y="68"/>
                  </a:lnTo>
                  <a:lnTo>
                    <a:pt x="36" y="67"/>
                  </a:lnTo>
                  <a:lnTo>
                    <a:pt x="38" y="64"/>
                  </a:lnTo>
                  <a:lnTo>
                    <a:pt x="39" y="63"/>
                  </a:lnTo>
                  <a:lnTo>
                    <a:pt x="35" y="67"/>
                  </a:lnTo>
                  <a:lnTo>
                    <a:pt x="31" y="70"/>
                  </a:lnTo>
                  <a:lnTo>
                    <a:pt x="27" y="74"/>
                  </a:lnTo>
                  <a:lnTo>
                    <a:pt x="22" y="77"/>
                  </a:lnTo>
                  <a:lnTo>
                    <a:pt x="16" y="79"/>
                  </a:lnTo>
                  <a:lnTo>
                    <a:pt x="12" y="82"/>
                  </a:lnTo>
                  <a:lnTo>
                    <a:pt x="6" y="83"/>
                  </a:lnTo>
                  <a:lnTo>
                    <a:pt x="0" y="83"/>
                  </a:lnTo>
                  <a:lnTo>
                    <a:pt x="9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306">
              <a:extLst>
                <a:ext uri="{FF2B5EF4-FFF2-40B4-BE49-F238E27FC236}">
                  <a16:creationId xmlns:a16="http://schemas.microsoft.com/office/drawing/2014/main" xmlns="" id="{353BCC36-C96F-4BC9-A9E9-37E52CB46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3666"/>
              <a:ext cx="21" cy="15"/>
            </a:xfrm>
            <a:custGeom>
              <a:avLst/>
              <a:gdLst>
                <a:gd name="T0" fmla="*/ 0 w 43"/>
                <a:gd name="T1" fmla="*/ 1 h 30"/>
                <a:gd name="T2" fmla="*/ 0 w 43"/>
                <a:gd name="T3" fmla="*/ 1 h 30"/>
                <a:gd name="T4" fmla="*/ 0 w 43"/>
                <a:gd name="T5" fmla="*/ 1 h 30"/>
                <a:gd name="T6" fmla="*/ 0 w 43"/>
                <a:gd name="T7" fmla="*/ 1 h 30"/>
                <a:gd name="T8" fmla="*/ 0 w 43"/>
                <a:gd name="T9" fmla="*/ 1 h 30"/>
                <a:gd name="T10" fmla="*/ 0 w 43"/>
                <a:gd name="T11" fmla="*/ 1 h 30"/>
                <a:gd name="T12" fmla="*/ 0 w 43"/>
                <a:gd name="T13" fmla="*/ 0 h 30"/>
                <a:gd name="T14" fmla="*/ 0 w 43"/>
                <a:gd name="T15" fmla="*/ 0 h 30"/>
                <a:gd name="T16" fmla="*/ 0 w 43"/>
                <a:gd name="T17" fmla="*/ 1 h 30"/>
                <a:gd name="T18" fmla="*/ 0 w 43"/>
                <a:gd name="T19" fmla="*/ 1 h 30"/>
                <a:gd name="T20" fmla="*/ 0 w 43"/>
                <a:gd name="T21" fmla="*/ 1 h 30"/>
                <a:gd name="T22" fmla="*/ 0 w 43"/>
                <a:gd name="T23" fmla="*/ 1 h 30"/>
                <a:gd name="T24" fmla="*/ 0 w 43"/>
                <a:gd name="T25" fmla="*/ 1 h 30"/>
                <a:gd name="T26" fmla="*/ 0 w 43"/>
                <a:gd name="T27" fmla="*/ 1 h 30"/>
                <a:gd name="T28" fmla="*/ 0 w 43"/>
                <a:gd name="T29" fmla="*/ 1 h 30"/>
                <a:gd name="T30" fmla="*/ 0 w 43"/>
                <a:gd name="T31" fmla="*/ 1 h 30"/>
                <a:gd name="T32" fmla="*/ 0 w 43"/>
                <a:gd name="T33" fmla="*/ 1 h 30"/>
                <a:gd name="T34" fmla="*/ 0 w 43"/>
                <a:gd name="T35" fmla="*/ 1 h 30"/>
                <a:gd name="T36" fmla="*/ 0 w 43"/>
                <a:gd name="T37" fmla="*/ 1 h 30"/>
                <a:gd name="T38" fmla="*/ 0 w 43"/>
                <a:gd name="T39" fmla="*/ 1 h 30"/>
                <a:gd name="T40" fmla="*/ 0 w 43"/>
                <a:gd name="T41" fmla="*/ 1 h 30"/>
                <a:gd name="T42" fmla="*/ 0 w 43"/>
                <a:gd name="T43" fmla="*/ 1 h 30"/>
                <a:gd name="T44" fmla="*/ 0 w 43"/>
                <a:gd name="T45" fmla="*/ 1 h 30"/>
                <a:gd name="T46" fmla="*/ 0 w 43"/>
                <a:gd name="T47" fmla="*/ 1 h 30"/>
                <a:gd name="T48" fmla="*/ 0 w 43"/>
                <a:gd name="T49" fmla="*/ 1 h 30"/>
                <a:gd name="T50" fmla="*/ 0 w 43"/>
                <a:gd name="T51" fmla="*/ 1 h 30"/>
                <a:gd name="T52" fmla="*/ 0 w 43"/>
                <a:gd name="T53" fmla="*/ 1 h 30"/>
                <a:gd name="T54" fmla="*/ 0 w 43"/>
                <a:gd name="T55" fmla="*/ 1 h 30"/>
                <a:gd name="T56" fmla="*/ 0 w 43"/>
                <a:gd name="T57" fmla="*/ 1 h 30"/>
                <a:gd name="T58" fmla="*/ 0 w 43"/>
                <a:gd name="T59" fmla="*/ 1 h 30"/>
                <a:gd name="T60" fmla="*/ 0 w 43"/>
                <a:gd name="T61" fmla="*/ 1 h 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3"/>
                <a:gd name="T94" fmla="*/ 0 h 30"/>
                <a:gd name="T95" fmla="*/ 43 w 43"/>
                <a:gd name="T96" fmla="*/ 30 h 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3" h="30">
                  <a:moveTo>
                    <a:pt x="41" y="18"/>
                  </a:moveTo>
                  <a:lnTo>
                    <a:pt x="43" y="14"/>
                  </a:lnTo>
                  <a:lnTo>
                    <a:pt x="43" y="9"/>
                  </a:lnTo>
                  <a:lnTo>
                    <a:pt x="39" y="5"/>
                  </a:lnTo>
                  <a:lnTo>
                    <a:pt x="36" y="3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2" y="6"/>
                  </a:lnTo>
                  <a:lnTo>
                    <a:pt x="5" y="13"/>
                  </a:lnTo>
                  <a:lnTo>
                    <a:pt x="0" y="21"/>
                  </a:lnTo>
                  <a:lnTo>
                    <a:pt x="1" y="30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5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3" y="15"/>
                  </a:lnTo>
                  <a:lnTo>
                    <a:pt x="7" y="12"/>
                  </a:lnTo>
                  <a:lnTo>
                    <a:pt x="14" y="11"/>
                  </a:lnTo>
                  <a:lnTo>
                    <a:pt x="20" y="11"/>
                  </a:lnTo>
                  <a:lnTo>
                    <a:pt x="27" y="12"/>
                  </a:lnTo>
                  <a:lnTo>
                    <a:pt x="30" y="14"/>
                  </a:lnTo>
                  <a:lnTo>
                    <a:pt x="34" y="18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307">
              <a:extLst>
                <a:ext uri="{FF2B5EF4-FFF2-40B4-BE49-F238E27FC236}">
                  <a16:creationId xmlns:a16="http://schemas.microsoft.com/office/drawing/2014/main" xmlns="" id="{8E9B0ABD-F335-4C71-B8BF-4AF47F2CD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3685"/>
              <a:ext cx="50" cy="30"/>
            </a:xfrm>
            <a:custGeom>
              <a:avLst/>
              <a:gdLst>
                <a:gd name="T0" fmla="*/ 1 w 99"/>
                <a:gd name="T1" fmla="*/ 0 h 59"/>
                <a:gd name="T2" fmla="*/ 1 w 99"/>
                <a:gd name="T3" fmla="*/ 1 h 59"/>
                <a:gd name="T4" fmla="*/ 1 w 99"/>
                <a:gd name="T5" fmla="*/ 1 h 59"/>
                <a:gd name="T6" fmla="*/ 1 w 99"/>
                <a:gd name="T7" fmla="*/ 1 h 59"/>
                <a:gd name="T8" fmla="*/ 1 w 99"/>
                <a:gd name="T9" fmla="*/ 1 h 59"/>
                <a:gd name="T10" fmla="*/ 1 w 99"/>
                <a:gd name="T11" fmla="*/ 1 h 59"/>
                <a:gd name="T12" fmla="*/ 1 w 99"/>
                <a:gd name="T13" fmla="*/ 1 h 59"/>
                <a:gd name="T14" fmla="*/ 1 w 99"/>
                <a:gd name="T15" fmla="*/ 1 h 59"/>
                <a:gd name="T16" fmla="*/ 1 w 99"/>
                <a:gd name="T17" fmla="*/ 1 h 59"/>
                <a:gd name="T18" fmla="*/ 1 w 99"/>
                <a:gd name="T19" fmla="*/ 1 h 59"/>
                <a:gd name="T20" fmla="*/ 1 w 99"/>
                <a:gd name="T21" fmla="*/ 1 h 59"/>
                <a:gd name="T22" fmla="*/ 1 w 99"/>
                <a:gd name="T23" fmla="*/ 1 h 59"/>
                <a:gd name="T24" fmla="*/ 1 w 99"/>
                <a:gd name="T25" fmla="*/ 1 h 59"/>
                <a:gd name="T26" fmla="*/ 1 w 99"/>
                <a:gd name="T27" fmla="*/ 1 h 59"/>
                <a:gd name="T28" fmla="*/ 1 w 99"/>
                <a:gd name="T29" fmla="*/ 1 h 59"/>
                <a:gd name="T30" fmla="*/ 1 w 99"/>
                <a:gd name="T31" fmla="*/ 1 h 59"/>
                <a:gd name="T32" fmla="*/ 1 w 99"/>
                <a:gd name="T33" fmla="*/ 1 h 59"/>
                <a:gd name="T34" fmla="*/ 1 w 99"/>
                <a:gd name="T35" fmla="*/ 1 h 59"/>
                <a:gd name="T36" fmla="*/ 1 w 99"/>
                <a:gd name="T37" fmla="*/ 1 h 59"/>
                <a:gd name="T38" fmla="*/ 1 w 99"/>
                <a:gd name="T39" fmla="*/ 1 h 59"/>
                <a:gd name="T40" fmla="*/ 1 w 99"/>
                <a:gd name="T41" fmla="*/ 1 h 59"/>
                <a:gd name="T42" fmla="*/ 1 w 99"/>
                <a:gd name="T43" fmla="*/ 1 h 59"/>
                <a:gd name="T44" fmla="*/ 1 w 99"/>
                <a:gd name="T45" fmla="*/ 1 h 59"/>
                <a:gd name="T46" fmla="*/ 1 w 99"/>
                <a:gd name="T47" fmla="*/ 1 h 59"/>
                <a:gd name="T48" fmla="*/ 1 w 99"/>
                <a:gd name="T49" fmla="*/ 1 h 59"/>
                <a:gd name="T50" fmla="*/ 1 w 99"/>
                <a:gd name="T51" fmla="*/ 1 h 59"/>
                <a:gd name="T52" fmla="*/ 1 w 99"/>
                <a:gd name="T53" fmla="*/ 1 h 59"/>
                <a:gd name="T54" fmla="*/ 1 w 99"/>
                <a:gd name="T55" fmla="*/ 1 h 59"/>
                <a:gd name="T56" fmla="*/ 1 w 99"/>
                <a:gd name="T57" fmla="*/ 1 h 59"/>
                <a:gd name="T58" fmla="*/ 1 w 99"/>
                <a:gd name="T59" fmla="*/ 1 h 59"/>
                <a:gd name="T60" fmla="*/ 1 w 99"/>
                <a:gd name="T61" fmla="*/ 1 h 59"/>
                <a:gd name="T62" fmla="*/ 1 w 99"/>
                <a:gd name="T63" fmla="*/ 1 h 59"/>
                <a:gd name="T64" fmla="*/ 1 w 99"/>
                <a:gd name="T65" fmla="*/ 1 h 59"/>
                <a:gd name="T66" fmla="*/ 1 w 99"/>
                <a:gd name="T67" fmla="*/ 1 h 59"/>
                <a:gd name="T68" fmla="*/ 1 w 99"/>
                <a:gd name="T69" fmla="*/ 1 h 59"/>
                <a:gd name="T70" fmla="*/ 1 w 99"/>
                <a:gd name="T71" fmla="*/ 1 h 59"/>
                <a:gd name="T72" fmla="*/ 1 w 99"/>
                <a:gd name="T73" fmla="*/ 1 h 59"/>
                <a:gd name="T74" fmla="*/ 1 w 99"/>
                <a:gd name="T75" fmla="*/ 1 h 59"/>
                <a:gd name="T76" fmla="*/ 1 w 99"/>
                <a:gd name="T77" fmla="*/ 1 h 59"/>
                <a:gd name="T78" fmla="*/ 1 w 99"/>
                <a:gd name="T79" fmla="*/ 1 h 59"/>
                <a:gd name="T80" fmla="*/ 1 w 99"/>
                <a:gd name="T81" fmla="*/ 1 h 59"/>
                <a:gd name="T82" fmla="*/ 1 w 99"/>
                <a:gd name="T83" fmla="*/ 1 h 59"/>
                <a:gd name="T84" fmla="*/ 1 w 99"/>
                <a:gd name="T85" fmla="*/ 1 h 59"/>
                <a:gd name="T86" fmla="*/ 1 w 99"/>
                <a:gd name="T87" fmla="*/ 1 h 59"/>
                <a:gd name="T88" fmla="*/ 1 w 99"/>
                <a:gd name="T89" fmla="*/ 1 h 59"/>
                <a:gd name="T90" fmla="*/ 1 w 99"/>
                <a:gd name="T91" fmla="*/ 1 h 59"/>
                <a:gd name="T92" fmla="*/ 1 w 99"/>
                <a:gd name="T93" fmla="*/ 1 h 59"/>
                <a:gd name="T94" fmla="*/ 1 w 99"/>
                <a:gd name="T95" fmla="*/ 1 h 59"/>
                <a:gd name="T96" fmla="*/ 1 w 99"/>
                <a:gd name="T97" fmla="*/ 1 h 59"/>
                <a:gd name="T98" fmla="*/ 1 w 99"/>
                <a:gd name="T99" fmla="*/ 1 h 59"/>
                <a:gd name="T100" fmla="*/ 1 w 99"/>
                <a:gd name="T101" fmla="*/ 1 h 59"/>
                <a:gd name="T102" fmla="*/ 1 w 99"/>
                <a:gd name="T103" fmla="*/ 1 h 59"/>
                <a:gd name="T104" fmla="*/ 1 w 99"/>
                <a:gd name="T105" fmla="*/ 1 h 59"/>
                <a:gd name="T106" fmla="*/ 1 w 99"/>
                <a:gd name="T107" fmla="*/ 1 h 59"/>
                <a:gd name="T108" fmla="*/ 1 w 99"/>
                <a:gd name="T109" fmla="*/ 1 h 59"/>
                <a:gd name="T110" fmla="*/ 0 w 99"/>
                <a:gd name="T111" fmla="*/ 1 h 59"/>
                <a:gd name="T112" fmla="*/ 0 w 99"/>
                <a:gd name="T113" fmla="*/ 1 h 59"/>
                <a:gd name="T114" fmla="*/ 1 w 99"/>
                <a:gd name="T115" fmla="*/ 1 h 59"/>
                <a:gd name="T116" fmla="*/ 1 w 99"/>
                <a:gd name="T117" fmla="*/ 0 h 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9"/>
                <a:gd name="T178" fmla="*/ 0 h 59"/>
                <a:gd name="T179" fmla="*/ 99 w 99"/>
                <a:gd name="T180" fmla="*/ 59 h 5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9" h="59">
                  <a:moveTo>
                    <a:pt x="17" y="0"/>
                  </a:moveTo>
                  <a:lnTo>
                    <a:pt x="14" y="5"/>
                  </a:lnTo>
                  <a:lnTo>
                    <a:pt x="11" y="10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11" y="26"/>
                  </a:lnTo>
                  <a:lnTo>
                    <a:pt x="14" y="31"/>
                  </a:lnTo>
                  <a:lnTo>
                    <a:pt x="17" y="36"/>
                  </a:lnTo>
                  <a:lnTo>
                    <a:pt x="22" y="40"/>
                  </a:lnTo>
                  <a:lnTo>
                    <a:pt x="27" y="43"/>
                  </a:lnTo>
                  <a:lnTo>
                    <a:pt x="32" y="45"/>
                  </a:lnTo>
                  <a:lnTo>
                    <a:pt x="38" y="48"/>
                  </a:lnTo>
                  <a:lnTo>
                    <a:pt x="44" y="49"/>
                  </a:lnTo>
                  <a:lnTo>
                    <a:pt x="50" y="50"/>
                  </a:lnTo>
                  <a:lnTo>
                    <a:pt x="54" y="50"/>
                  </a:lnTo>
                  <a:lnTo>
                    <a:pt x="60" y="50"/>
                  </a:lnTo>
                  <a:lnTo>
                    <a:pt x="65" y="49"/>
                  </a:lnTo>
                  <a:lnTo>
                    <a:pt x="70" y="49"/>
                  </a:lnTo>
                  <a:lnTo>
                    <a:pt x="75" y="46"/>
                  </a:lnTo>
                  <a:lnTo>
                    <a:pt x="80" y="44"/>
                  </a:lnTo>
                  <a:lnTo>
                    <a:pt x="84" y="42"/>
                  </a:lnTo>
                  <a:lnTo>
                    <a:pt x="83" y="43"/>
                  </a:lnTo>
                  <a:lnTo>
                    <a:pt x="82" y="43"/>
                  </a:lnTo>
                  <a:lnTo>
                    <a:pt x="80" y="44"/>
                  </a:lnTo>
                  <a:lnTo>
                    <a:pt x="78" y="45"/>
                  </a:lnTo>
                  <a:lnTo>
                    <a:pt x="83" y="40"/>
                  </a:lnTo>
                  <a:lnTo>
                    <a:pt x="88" y="33"/>
                  </a:lnTo>
                  <a:lnTo>
                    <a:pt x="93" y="27"/>
                  </a:lnTo>
                  <a:lnTo>
                    <a:pt x="99" y="22"/>
                  </a:lnTo>
                  <a:lnTo>
                    <a:pt x="90" y="31"/>
                  </a:lnTo>
                  <a:lnTo>
                    <a:pt x="89" y="31"/>
                  </a:lnTo>
                  <a:lnTo>
                    <a:pt x="88" y="33"/>
                  </a:lnTo>
                  <a:lnTo>
                    <a:pt x="90" y="31"/>
                  </a:lnTo>
                  <a:lnTo>
                    <a:pt x="91" y="29"/>
                  </a:lnTo>
                  <a:lnTo>
                    <a:pt x="93" y="28"/>
                  </a:lnTo>
                  <a:lnTo>
                    <a:pt x="95" y="27"/>
                  </a:lnTo>
                  <a:lnTo>
                    <a:pt x="91" y="33"/>
                  </a:lnTo>
                  <a:lnTo>
                    <a:pt x="88" y="37"/>
                  </a:lnTo>
                  <a:lnTo>
                    <a:pt x="83" y="43"/>
                  </a:lnTo>
                  <a:lnTo>
                    <a:pt x="78" y="48"/>
                  </a:lnTo>
                  <a:lnTo>
                    <a:pt x="74" y="51"/>
                  </a:lnTo>
                  <a:lnTo>
                    <a:pt x="68" y="55"/>
                  </a:lnTo>
                  <a:lnTo>
                    <a:pt x="62" y="57"/>
                  </a:lnTo>
                  <a:lnTo>
                    <a:pt x="57" y="58"/>
                  </a:lnTo>
                  <a:lnTo>
                    <a:pt x="51" y="59"/>
                  </a:lnTo>
                  <a:lnTo>
                    <a:pt x="45" y="59"/>
                  </a:lnTo>
                  <a:lnTo>
                    <a:pt x="39" y="59"/>
                  </a:lnTo>
                  <a:lnTo>
                    <a:pt x="34" y="58"/>
                  </a:lnTo>
                  <a:lnTo>
                    <a:pt x="28" y="57"/>
                  </a:lnTo>
                  <a:lnTo>
                    <a:pt x="23" y="55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4" y="41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8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308">
              <a:extLst>
                <a:ext uri="{FF2B5EF4-FFF2-40B4-BE49-F238E27FC236}">
                  <a16:creationId xmlns:a16="http://schemas.microsoft.com/office/drawing/2014/main" xmlns="" id="{F9740CCC-5063-4D8D-8163-8CFB73BDF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" y="3670"/>
              <a:ext cx="39" cy="30"/>
            </a:xfrm>
            <a:custGeom>
              <a:avLst/>
              <a:gdLst>
                <a:gd name="T0" fmla="*/ 1 w 78"/>
                <a:gd name="T1" fmla="*/ 0 h 61"/>
                <a:gd name="T2" fmla="*/ 1 w 78"/>
                <a:gd name="T3" fmla="*/ 0 h 61"/>
                <a:gd name="T4" fmla="*/ 1 w 78"/>
                <a:gd name="T5" fmla="*/ 0 h 61"/>
                <a:gd name="T6" fmla="*/ 1 w 78"/>
                <a:gd name="T7" fmla="*/ 0 h 61"/>
                <a:gd name="T8" fmla="*/ 1 w 78"/>
                <a:gd name="T9" fmla="*/ 0 h 61"/>
                <a:gd name="T10" fmla="*/ 1 w 78"/>
                <a:gd name="T11" fmla="*/ 0 h 61"/>
                <a:gd name="T12" fmla="*/ 1 w 78"/>
                <a:gd name="T13" fmla="*/ 0 h 61"/>
                <a:gd name="T14" fmla="*/ 1 w 78"/>
                <a:gd name="T15" fmla="*/ 0 h 61"/>
                <a:gd name="T16" fmla="*/ 1 w 78"/>
                <a:gd name="T17" fmla="*/ 0 h 61"/>
                <a:gd name="T18" fmla="*/ 1 w 78"/>
                <a:gd name="T19" fmla="*/ 0 h 61"/>
                <a:gd name="T20" fmla="*/ 1 w 78"/>
                <a:gd name="T21" fmla="*/ 0 h 61"/>
                <a:gd name="T22" fmla="*/ 1 w 78"/>
                <a:gd name="T23" fmla="*/ 0 h 61"/>
                <a:gd name="T24" fmla="*/ 1 w 78"/>
                <a:gd name="T25" fmla="*/ 0 h 61"/>
                <a:gd name="T26" fmla="*/ 1 w 78"/>
                <a:gd name="T27" fmla="*/ 0 h 61"/>
                <a:gd name="T28" fmla="*/ 1 w 78"/>
                <a:gd name="T29" fmla="*/ 0 h 61"/>
                <a:gd name="T30" fmla="*/ 1 w 78"/>
                <a:gd name="T31" fmla="*/ 0 h 61"/>
                <a:gd name="T32" fmla="*/ 1 w 78"/>
                <a:gd name="T33" fmla="*/ 0 h 61"/>
                <a:gd name="T34" fmla="*/ 1 w 78"/>
                <a:gd name="T35" fmla="*/ 0 h 61"/>
                <a:gd name="T36" fmla="*/ 1 w 78"/>
                <a:gd name="T37" fmla="*/ 0 h 61"/>
                <a:gd name="T38" fmla="*/ 1 w 78"/>
                <a:gd name="T39" fmla="*/ 0 h 61"/>
                <a:gd name="T40" fmla="*/ 1 w 78"/>
                <a:gd name="T41" fmla="*/ 0 h 61"/>
                <a:gd name="T42" fmla="*/ 1 w 78"/>
                <a:gd name="T43" fmla="*/ 0 h 61"/>
                <a:gd name="T44" fmla="*/ 1 w 78"/>
                <a:gd name="T45" fmla="*/ 0 h 61"/>
                <a:gd name="T46" fmla="*/ 1 w 78"/>
                <a:gd name="T47" fmla="*/ 0 h 61"/>
                <a:gd name="T48" fmla="*/ 1 w 78"/>
                <a:gd name="T49" fmla="*/ 0 h 61"/>
                <a:gd name="T50" fmla="*/ 1 w 78"/>
                <a:gd name="T51" fmla="*/ 0 h 61"/>
                <a:gd name="T52" fmla="*/ 1 w 78"/>
                <a:gd name="T53" fmla="*/ 0 h 61"/>
                <a:gd name="T54" fmla="*/ 1 w 78"/>
                <a:gd name="T55" fmla="*/ 0 h 61"/>
                <a:gd name="T56" fmla="*/ 1 w 78"/>
                <a:gd name="T57" fmla="*/ 0 h 61"/>
                <a:gd name="T58" fmla="*/ 1 w 78"/>
                <a:gd name="T59" fmla="*/ 0 h 61"/>
                <a:gd name="T60" fmla="*/ 1 w 78"/>
                <a:gd name="T61" fmla="*/ 0 h 61"/>
                <a:gd name="T62" fmla="*/ 1 w 78"/>
                <a:gd name="T63" fmla="*/ 0 h 61"/>
                <a:gd name="T64" fmla="*/ 1 w 78"/>
                <a:gd name="T65" fmla="*/ 0 h 61"/>
                <a:gd name="T66" fmla="*/ 1 w 78"/>
                <a:gd name="T67" fmla="*/ 0 h 61"/>
                <a:gd name="T68" fmla="*/ 1 w 78"/>
                <a:gd name="T69" fmla="*/ 0 h 61"/>
                <a:gd name="T70" fmla="*/ 1 w 78"/>
                <a:gd name="T71" fmla="*/ 0 h 61"/>
                <a:gd name="T72" fmla="*/ 1 w 78"/>
                <a:gd name="T73" fmla="*/ 0 h 61"/>
                <a:gd name="T74" fmla="*/ 1 w 78"/>
                <a:gd name="T75" fmla="*/ 0 h 61"/>
                <a:gd name="T76" fmla="*/ 1 w 78"/>
                <a:gd name="T77" fmla="*/ 0 h 61"/>
                <a:gd name="T78" fmla="*/ 1 w 78"/>
                <a:gd name="T79" fmla="*/ 0 h 61"/>
                <a:gd name="T80" fmla="*/ 1 w 78"/>
                <a:gd name="T81" fmla="*/ 0 h 61"/>
                <a:gd name="T82" fmla="*/ 0 w 78"/>
                <a:gd name="T83" fmla="*/ 0 h 61"/>
                <a:gd name="T84" fmla="*/ 1 w 78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"/>
                <a:gd name="T130" fmla="*/ 0 h 61"/>
                <a:gd name="T131" fmla="*/ 78 w 78"/>
                <a:gd name="T132" fmla="*/ 61 h 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" h="61">
                  <a:moveTo>
                    <a:pt x="9" y="39"/>
                  </a:moveTo>
                  <a:lnTo>
                    <a:pt x="14" y="45"/>
                  </a:lnTo>
                  <a:lnTo>
                    <a:pt x="19" y="49"/>
                  </a:lnTo>
                  <a:lnTo>
                    <a:pt x="26" y="51"/>
                  </a:lnTo>
                  <a:lnTo>
                    <a:pt x="33" y="52"/>
                  </a:lnTo>
                  <a:lnTo>
                    <a:pt x="40" y="51"/>
                  </a:lnTo>
                  <a:lnTo>
                    <a:pt x="47" y="50"/>
                  </a:lnTo>
                  <a:lnTo>
                    <a:pt x="53" y="46"/>
                  </a:lnTo>
                  <a:lnTo>
                    <a:pt x="59" y="42"/>
                  </a:lnTo>
                  <a:lnTo>
                    <a:pt x="57" y="43"/>
                  </a:lnTo>
                  <a:lnTo>
                    <a:pt x="55" y="44"/>
                  </a:lnTo>
                  <a:lnTo>
                    <a:pt x="54" y="46"/>
                  </a:lnTo>
                  <a:lnTo>
                    <a:pt x="52" y="48"/>
                  </a:lnTo>
                  <a:lnTo>
                    <a:pt x="55" y="43"/>
                  </a:lnTo>
                  <a:lnTo>
                    <a:pt x="60" y="38"/>
                  </a:lnTo>
                  <a:lnTo>
                    <a:pt x="64" y="35"/>
                  </a:lnTo>
                  <a:lnTo>
                    <a:pt x="69" y="30"/>
                  </a:lnTo>
                  <a:lnTo>
                    <a:pt x="68" y="31"/>
                  </a:lnTo>
                  <a:lnTo>
                    <a:pt x="65" y="34"/>
                  </a:lnTo>
                  <a:lnTo>
                    <a:pt x="64" y="35"/>
                  </a:lnTo>
                  <a:lnTo>
                    <a:pt x="62" y="36"/>
                  </a:lnTo>
                  <a:lnTo>
                    <a:pt x="65" y="29"/>
                  </a:lnTo>
                  <a:lnTo>
                    <a:pt x="69" y="22"/>
                  </a:lnTo>
                  <a:lnTo>
                    <a:pt x="70" y="15"/>
                  </a:lnTo>
                  <a:lnTo>
                    <a:pt x="69" y="8"/>
                  </a:lnTo>
                  <a:lnTo>
                    <a:pt x="78" y="0"/>
                  </a:lnTo>
                  <a:lnTo>
                    <a:pt x="78" y="13"/>
                  </a:lnTo>
                  <a:lnTo>
                    <a:pt x="74" y="24"/>
                  </a:lnTo>
                  <a:lnTo>
                    <a:pt x="64" y="35"/>
                  </a:lnTo>
                  <a:lnTo>
                    <a:pt x="54" y="44"/>
                  </a:lnTo>
                  <a:lnTo>
                    <a:pt x="56" y="43"/>
                  </a:lnTo>
                  <a:lnTo>
                    <a:pt x="57" y="41"/>
                  </a:lnTo>
                  <a:lnTo>
                    <a:pt x="60" y="39"/>
                  </a:lnTo>
                  <a:lnTo>
                    <a:pt x="61" y="38"/>
                  </a:lnTo>
                  <a:lnTo>
                    <a:pt x="56" y="46"/>
                  </a:lnTo>
                  <a:lnTo>
                    <a:pt x="49" y="52"/>
                  </a:lnTo>
                  <a:lnTo>
                    <a:pt x="41" y="57"/>
                  </a:lnTo>
                  <a:lnTo>
                    <a:pt x="32" y="60"/>
                  </a:lnTo>
                  <a:lnTo>
                    <a:pt x="23" y="61"/>
                  </a:lnTo>
                  <a:lnTo>
                    <a:pt x="15" y="59"/>
                  </a:lnTo>
                  <a:lnTo>
                    <a:pt x="7" y="56"/>
                  </a:lnTo>
                  <a:lnTo>
                    <a:pt x="0" y="49"/>
                  </a:lnTo>
                  <a:lnTo>
                    <a:pt x="9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309">
              <a:extLst>
                <a:ext uri="{FF2B5EF4-FFF2-40B4-BE49-F238E27FC236}">
                  <a16:creationId xmlns:a16="http://schemas.microsoft.com/office/drawing/2014/main" xmlns="" id="{1EFF90CA-7A44-4EF0-BE36-65B9DD4AF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" y="3692"/>
              <a:ext cx="49" cy="46"/>
            </a:xfrm>
            <a:custGeom>
              <a:avLst/>
              <a:gdLst>
                <a:gd name="T0" fmla="*/ 1 w 98"/>
                <a:gd name="T1" fmla="*/ 0 h 92"/>
                <a:gd name="T2" fmla="*/ 1 w 98"/>
                <a:gd name="T3" fmla="*/ 1 h 92"/>
                <a:gd name="T4" fmla="*/ 1 w 98"/>
                <a:gd name="T5" fmla="*/ 1 h 92"/>
                <a:gd name="T6" fmla="*/ 1 w 98"/>
                <a:gd name="T7" fmla="*/ 1 h 92"/>
                <a:gd name="T8" fmla="*/ 1 w 98"/>
                <a:gd name="T9" fmla="*/ 1 h 92"/>
                <a:gd name="T10" fmla="*/ 1 w 98"/>
                <a:gd name="T11" fmla="*/ 1 h 92"/>
                <a:gd name="T12" fmla="*/ 1 w 98"/>
                <a:gd name="T13" fmla="*/ 1 h 92"/>
                <a:gd name="T14" fmla="*/ 0 w 98"/>
                <a:gd name="T15" fmla="*/ 1 h 92"/>
                <a:gd name="T16" fmla="*/ 0 w 98"/>
                <a:gd name="T17" fmla="*/ 1 h 92"/>
                <a:gd name="T18" fmla="*/ 0 w 98"/>
                <a:gd name="T19" fmla="*/ 1 h 92"/>
                <a:gd name="T20" fmla="*/ 1 w 98"/>
                <a:gd name="T21" fmla="*/ 1 h 92"/>
                <a:gd name="T22" fmla="*/ 1 w 98"/>
                <a:gd name="T23" fmla="*/ 1 h 92"/>
                <a:gd name="T24" fmla="*/ 1 w 98"/>
                <a:gd name="T25" fmla="*/ 1 h 92"/>
                <a:gd name="T26" fmla="*/ 1 w 98"/>
                <a:gd name="T27" fmla="*/ 1 h 92"/>
                <a:gd name="T28" fmla="*/ 1 w 98"/>
                <a:gd name="T29" fmla="*/ 1 h 92"/>
                <a:gd name="T30" fmla="*/ 1 w 98"/>
                <a:gd name="T31" fmla="*/ 1 h 92"/>
                <a:gd name="T32" fmla="*/ 1 w 98"/>
                <a:gd name="T33" fmla="*/ 1 h 92"/>
                <a:gd name="T34" fmla="*/ 1 w 98"/>
                <a:gd name="T35" fmla="*/ 1 h 92"/>
                <a:gd name="T36" fmla="*/ 1 w 98"/>
                <a:gd name="T37" fmla="*/ 1 h 92"/>
                <a:gd name="T38" fmla="*/ 1 w 98"/>
                <a:gd name="T39" fmla="*/ 1 h 92"/>
                <a:gd name="T40" fmla="*/ 1 w 98"/>
                <a:gd name="T41" fmla="*/ 1 h 92"/>
                <a:gd name="T42" fmla="*/ 1 w 98"/>
                <a:gd name="T43" fmla="*/ 1 h 92"/>
                <a:gd name="T44" fmla="*/ 1 w 98"/>
                <a:gd name="T45" fmla="*/ 1 h 92"/>
                <a:gd name="T46" fmla="*/ 1 w 98"/>
                <a:gd name="T47" fmla="*/ 1 h 92"/>
                <a:gd name="T48" fmla="*/ 1 w 98"/>
                <a:gd name="T49" fmla="*/ 1 h 92"/>
                <a:gd name="T50" fmla="*/ 1 w 98"/>
                <a:gd name="T51" fmla="*/ 1 h 92"/>
                <a:gd name="T52" fmla="*/ 1 w 98"/>
                <a:gd name="T53" fmla="*/ 1 h 92"/>
                <a:gd name="T54" fmla="*/ 1 w 98"/>
                <a:gd name="T55" fmla="*/ 1 h 92"/>
                <a:gd name="T56" fmla="*/ 1 w 98"/>
                <a:gd name="T57" fmla="*/ 1 h 92"/>
                <a:gd name="T58" fmla="*/ 1 w 98"/>
                <a:gd name="T59" fmla="*/ 1 h 92"/>
                <a:gd name="T60" fmla="*/ 1 w 98"/>
                <a:gd name="T61" fmla="*/ 1 h 92"/>
                <a:gd name="T62" fmla="*/ 1 w 98"/>
                <a:gd name="T63" fmla="*/ 1 h 92"/>
                <a:gd name="T64" fmla="*/ 1 w 98"/>
                <a:gd name="T65" fmla="*/ 1 h 92"/>
                <a:gd name="T66" fmla="*/ 1 w 98"/>
                <a:gd name="T67" fmla="*/ 1 h 92"/>
                <a:gd name="T68" fmla="*/ 1 w 98"/>
                <a:gd name="T69" fmla="*/ 1 h 92"/>
                <a:gd name="T70" fmla="*/ 1 w 98"/>
                <a:gd name="T71" fmla="*/ 1 h 92"/>
                <a:gd name="T72" fmla="*/ 1 w 98"/>
                <a:gd name="T73" fmla="*/ 1 h 92"/>
                <a:gd name="T74" fmla="*/ 1 w 98"/>
                <a:gd name="T75" fmla="*/ 1 h 92"/>
                <a:gd name="T76" fmla="*/ 1 w 98"/>
                <a:gd name="T77" fmla="*/ 1 h 92"/>
                <a:gd name="T78" fmla="*/ 1 w 98"/>
                <a:gd name="T79" fmla="*/ 1 h 92"/>
                <a:gd name="T80" fmla="*/ 1 w 98"/>
                <a:gd name="T81" fmla="*/ 1 h 92"/>
                <a:gd name="T82" fmla="*/ 1 w 98"/>
                <a:gd name="T83" fmla="*/ 1 h 92"/>
                <a:gd name="T84" fmla="*/ 1 w 98"/>
                <a:gd name="T85" fmla="*/ 1 h 92"/>
                <a:gd name="T86" fmla="*/ 1 w 98"/>
                <a:gd name="T87" fmla="*/ 1 h 92"/>
                <a:gd name="T88" fmla="*/ 1 w 98"/>
                <a:gd name="T89" fmla="*/ 1 h 92"/>
                <a:gd name="T90" fmla="*/ 1 w 98"/>
                <a:gd name="T91" fmla="*/ 1 h 92"/>
                <a:gd name="T92" fmla="*/ 1 w 98"/>
                <a:gd name="T93" fmla="*/ 1 h 92"/>
                <a:gd name="T94" fmla="*/ 1 w 98"/>
                <a:gd name="T95" fmla="*/ 1 h 92"/>
                <a:gd name="T96" fmla="*/ 1 w 98"/>
                <a:gd name="T97" fmla="*/ 1 h 92"/>
                <a:gd name="T98" fmla="*/ 1 w 98"/>
                <a:gd name="T99" fmla="*/ 1 h 92"/>
                <a:gd name="T100" fmla="*/ 1 w 98"/>
                <a:gd name="T101" fmla="*/ 1 h 92"/>
                <a:gd name="T102" fmla="*/ 1 w 98"/>
                <a:gd name="T103" fmla="*/ 1 h 92"/>
                <a:gd name="T104" fmla="*/ 1 w 98"/>
                <a:gd name="T105" fmla="*/ 1 h 92"/>
                <a:gd name="T106" fmla="*/ 1 w 98"/>
                <a:gd name="T107" fmla="*/ 1 h 92"/>
                <a:gd name="T108" fmla="*/ 1 w 98"/>
                <a:gd name="T109" fmla="*/ 1 h 92"/>
                <a:gd name="T110" fmla="*/ 1 w 98"/>
                <a:gd name="T111" fmla="*/ 1 h 92"/>
                <a:gd name="T112" fmla="*/ 1 w 98"/>
                <a:gd name="T113" fmla="*/ 1 h 92"/>
                <a:gd name="T114" fmla="*/ 1 w 98"/>
                <a:gd name="T115" fmla="*/ 1 h 92"/>
                <a:gd name="T116" fmla="*/ 1 w 98"/>
                <a:gd name="T117" fmla="*/ 0 h 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8"/>
                <a:gd name="T178" fmla="*/ 0 h 92"/>
                <a:gd name="T179" fmla="*/ 98 w 98"/>
                <a:gd name="T180" fmla="*/ 92 h 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8" h="92">
                  <a:moveTo>
                    <a:pt x="23" y="0"/>
                  </a:moveTo>
                  <a:lnTo>
                    <a:pt x="16" y="5"/>
                  </a:lnTo>
                  <a:lnTo>
                    <a:pt x="11" y="10"/>
                  </a:lnTo>
                  <a:lnTo>
                    <a:pt x="6" y="17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1" y="35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" y="55"/>
                  </a:lnTo>
                  <a:lnTo>
                    <a:pt x="3" y="60"/>
                  </a:lnTo>
                  <a:lnTo>
                    <a:pt x="7" y="65"/>
                  </a:lnTo>
                  <a:lnTo>
                    <a:pt x="11" y="68"/>
                  </a:lnTo>
                  <a:lnTo>
                    <a:pt x="15" y="71"/>
                  </a:lnTo>
                  <a:lnTo>
                    <a:pt x="18" y="75"/>
                  </a:lnTo>
                  <a:lnTo>
                    <a:pt x="23" y="78"/>
                  </a:lnTo>
                  <a:lnTo>
                    <a:pt x="31" y="86"/>
                  </a:lnTo>
                  <a:lnTo>
                    <a:pt x="41" y="90"/>
                  </a:lnTo>
                  <a:lnTo>
                    <a:pt x="52" y="92"/>
                  </a:lnTo>
                  <a:lnTo>
                    <a:pt x="62" y="91"/>
                  </a:lnTo>
                  <a:lnTo>
                    <a:pt x="72" y="89"/>
                  </a:lnTo>
                  <a:lnTo>
                    <a:pt x="82" y="83"/>
                  </a:lnTo>
                  <a:lnTo>
                    <a:pt x="91" y="76"/>
                  </a:lnTo>
                  <a:lnTo>
                    <a:pt x="98" y="68"/>
                  </a:lnTo>
                  <a:lnTo>
                    <a:pt x="89" y="77"/>
                  </a:lnTo>
                  <a:lnTo>
                    <a:pt x="87" y="78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7" y="77"/>
                  </a:lnTo>
                  <a:lnTo>
                    <a:pt x="90" y="76"/>
                  </a:lnTo>
                  <a:lnTo>
                    <a:pt x="91" y="74"/>
                  </a:lnTo>
                  <a:lnTo>
                    <a:pt x="92" y="73"/>
                  </a:lnTo>
                  <a:lnTo>
                    <a:pt x="84" y="77"/>
                  </a:lnTo>
                  <a:lnTo>
                    <a:pt x="76" y="81"/>
                  </a:lnTo>
                  <a:lnTo>
                    <a:pt x="67" y="83"/>
                  </a:lnTo>
                  <a:lnTo>
                    <a:pt x="57" y="82"/>
                  </a:lnTo>
                  <a:lnTo>
                    <a:pt x="47" y="80"/>
                  </a:lnTo>
                  <a:lnTo>
                    <a:pt x="39" y="76"/>
                  </a:lnTo>
                  <a:lnTo>
                    <a:pt x="31" y="70"/>
                  </a:lnTo>
                  <a:lnTo>
                    <a:pt x="25" y="62"/>
                  </a:lnTo>
                  <a:lnTo>
                    <a:pt x="25" y="61"/>
                  </a:lnTo>
                  <a:lnTo>
                    <a:pt x="24" y="61"/>
                  </a:lnTo>
                  <a:lnTo>
                    <a:pt x="22" y="61"/>
                  </a:lnTo>
                  <a:lnTo>
                    <a:pt x="21" y="60"/>
                  </a:lnTo>
                  <a:lnTo>
                    <a:pt x="11" y="48"/>
                  </a:lnTo>
                  <a:lnTo>
                    <a:pt x="9" y="35"/>
                  </a:lnTo>
                  <a:lnTo>
                    <a:pt x="11" y="20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310">
              <a:extLst>
                <a:ext uri="{FF2B5EF4-FFF2-40B4-BE49-F238E27FC236}">
                  <a16:creationId xmlns:a16="http://schemas.microsoft.com/office/drawing/2014/main" xmlns="" id="{E88A4E3A-F0BF-4FDF-840E-615653603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" y="3690"/>
              <a:ext cx="24" cy="30"/>
            </a:xfrm>
            <a:custGeom>
              <a:avLst/>
              <a:gdLst>
                <a:gd name="T0" fmla="*/ 0 w 49"/>
                <a:gd name="T1" fmla="*/ 0 h 59"/>
                <a:gd name="T2" fmla="*/ 0 w 49"/>
                <a:gd name="T3" fmla="*/ 0 h 59"/>
                <a:gd name="T4" fmla="*/ 0 w 49"/>
                <a:gd name="T5" fmla="*/ 0 h 59"/>
                <a:gd name="T6" fmla="*/ 0 w 49"/>
                <a:gd name="T7" fmla="*/ 1 h 59"/>
                <a:gd name="T8" fmla="*/ 0 w 49"/>
                <a:gd name="T9" fmla="*/ 1 h 59"/>
                <a:gd name="T10" fmla="*/ 0 w 49"/>
                <a:gd name="T11" fmla="*/ 1 h 59"/>
                <a:gd name="T12" fmla="*/ 0 w 49"/>
                <a:gd name="T13" fmla="*/ 1 h 59"/>
                <a:gd name="T14" fmla="*/ 0 w 49"/>
                <a:gd name="T15" fmla="*/ 1 h 59"/>
                <a:gd name="T16" fmla="*/ 0 w 49"/>
                <a:gd name="T17" fmla="*/ 1 h 59"/>
                <a:gd name="T18" fmla="*/ 0 w 49"/>
                <a:gd name="T19" fmla="*/ 1 h 59"/>
                <a:gd name="T20" fmla="*/ 0 w 49"/>
                <a:gd name="T21" fmla="*/ 1 h 59"/>
                <a:gd name="T22" fmla="*/ 0 w 49"/>
                <a:gd name="T23" fmla="*/ 1 h 59"/>
                <a:gd name="T24" fmla="*/ 0 w 49"/>
                <a:gd name="T25" fmla="*/ 1 h 59"/>
                <a:gd name="T26" fmla="*/ 0 w 49"/>
                <a:gd name="T27" fmla="*/ 1 h 59"/>
                <a:gd name="T28" fmla="*/ 0 w 49"/>
                <a:gd name="T29" fmla="*/ 1 h 59"/>
                <a:gd name="T30" fmla="*/ 0 w 49"/>
                <a:gd name="T31" fmla="*/ 1 h 59"/>
                <a:gd name="T32" fmla="*/ 0 w 49"/>
                <a:gd name="T33" fmla="*/ 1 h 59"/>
                <a:gd name="T34" fmla="*/ 0 w 49"/>
                <a:gd name="T35" fmla="*/ 1 h 59"/>
                <a:gd name="T36" fmla="*/ 0 w 49"/>
                <a:gd name="T37" fmla="*/ 1 h 59"/>
                <a:gd name="T38" fmla="*/ 0 w 49"/>
                <a:gd name="T39" fmla="*/ 1 h 59"/>
                <a:gd name="T40" fmla="*/ 0 w 49"/>
                <a:gd name="T41" fmla="*/ 1 h 59"/>
                <a:gd name="T42" fmla="*/ 0 w 49"/>
                <a:gd name="T43" fmla="*/ 1 h 59"/>
                <a:gd name="T44" fmla="*/ 0 w 49"/>
                <a:gd name="T45" fmla="*/ 1 h 59"/>
                <a:gd name="T46" fmla="*/ 0 w 49"/>
                <a:gd name="T47" fmla="*/ 1 h 59"/>
                <a:gd name="T48" fmla="*/ 0 w 49"/>
                <a:gd name="T49" fmla="*/ 1 h 59"/>
                <a:gd name="T50" fmla="*/ 0 w 49"/>
                <a:gd name="T51" fmla="*/ 1 h 59"/>
                <a:gd name="T52" fmla="*/ 0 w 49"/>
                <a:gd name="T53" fmla="*/ 1 h 59"/>
                <a:gd name="T54" fmla="*/ 0 w 49"/>
                <a:gd name="T55" fmla="*/ 1 h 59"/>
                <a:gd name="T56" fmla="*/ 0 w 49"/>
                <a:gd name="T57" fmla="*/ 1 h 59"/>
                <a:gd name="T58" fmla="*/ 0 w 49"/>
                <a:gd name="T59" fmla="*/ 1 h 59"/>
                <a:gd name="T60" fmla="*/ 0 w 49"/>
                <a:gd name="T61" fmla="*/ 0 h 5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9"/>
                <a:gd name="T94" fmla="*/ 0 h 59"/>
                <a:gd name="T95" fmla="*/ 49 w 49"/>
                <a:gd name="T96" fmla="*/ 59 h 5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9" h="59">
                  <a:moveTo>
                    <a:pt x="49" y="0"/>
                  </a:moveTo>
                  <a:lnTo>
                    <a:pt x="42" y="0"/>
                  </a:lnTo>
                  <a:lnTo>
                    <a:pt x="35" y="0"/>
                  </a:lnTo>
                  <a:lnTo>
                    <a:pt x="28" y="2"/>
                  </a:lnTo>
                  <a:lnTo>
                    <a:pt x="21" y="6"/>
                  </a:lnTo>
                  <a:lnTo>
                    <a:pt x="12" y="14"/>
                  </a:lnTo>
                  <a:lnTo>
                    <a:pt x="5" y="24"/>
                  </a:lnTo>
                  <a:lnTo>
                    <a:pt x="0" y="34"/>
                  </a:lnTo>
                  <a:lnTo>
                    <a:pt x="3" y="46"/>
                  </a:lnTo>
                  <a:lnTo>
                    <a:pt x="6" y="50"/>
                  </a:lnTo>
                  <a:lnTo>
                    <a:pt x="9" y="54"/>
                  </a:lnTo>
                  <a:lnTo>
                    <a:pt x="14" y="56"/>
                  </a:lnTo>
                  <a:lnTo>
                    <a:pt x="19" y="59"/>
                  </a:lnTo>
                  <a:lnTo>
                    <a:pt x="28" y="49"/>
                  </a:lnTo>
                  <a:lnTo>
                    <a:pt x="23" y="47"/>
                  </a:lnTo>
                  <a:lnTo>
                    <a:pt x="19" y="45"/>
                  </a:lnTo>
                  <a:lnTo>
                    <a:pt x="15" y="41"/>
                  </a:lnTo>
                  <a:lnTo>
                    <a:pt x="12" y="37"/>
                  </a:lnTo>
                  <a:lnTo>
                    <a:pt x="9" y="29"/>
                  </a:lnTo>
                  <a:lnTo>
                    <a:pt x="12" y="20"/>
                  </a:lnTo>
                  <a:lnTo>
                    <a:pt x="15" y="12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6" y="11"/>
                  </a:lnTo>
                  <a:lnTo>
                    <a:pt x="15" y="14"/>
                  </a:lnTo>
                  <a:lnTo>
                    <a:pt x="21" y="10"/>
                  </a:lnTo>
                  <a:lnTo>
                    <a:pt x="27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311">
              <a:extLst>
                <a:ext uri="{FF2B5EF4-FFF2-40B4-BE49-F238E27FC236}">
                  <a16:creationId xmlns:a16="http://schemas.microsoft.com/office/drawing/2014/main" xmlns="" id="{2E0920DC-51DD-466A-909C-C772E2D89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" y="3746"/>
              <a:ext cx="72" cy="86"/>
            </a:xfrm>
            <a:custGeom>
              <a:avLst/>
              <a:gdLst>
                <a:gd name="T0" fmla="*/ 0 w 145"/>
                <a:gd name="T1" fmla="*/ 0 h 173"/>
                <a:gd name="T2" fmla="*/ 0 w 145"/>
                <a:gd name="T3" fmla="*/ 0 h 173"/>
                <a:gd name="T4" fmla="*/ 0 w 145"/>
                <a:gd name="T5" fmla="*/ 0 h 173"/>
                <a:gd name="T6" fmla="*/ 0 w 145"/>
                <a:gd name="T7" fmla="*/ 0 h 173"/>
                <a:gd name="T8" fmla="*/ 0 w 145"/>
                <a:gd name="T9" fmla="*/ 0 h 173"/>
                <a:gd name="T10" fmla="*/ 0 w 145"/>
                <a:gd name="T11" fmla="*/ 0 h 173"/>
                <a:gd name="T12" fmla="*/ 0 w 145"/>
                <a:gd name="T13" fmla="*/ 0 h 173"/>
                <a:gd name="T14" fmla="*/ 0 w 145"/>
                <a:gd name="T15" fmla="*/ 0 h 173"/>
                <a:gd name="T16" fmla="*/ 0 w 145"/>
                <a:gd name="T17" fmla="*/ 0 h 173"/>
                <a:gd name="T18" fmla="*/ 0 w 145"/>
                <a:gd name="T19" fmla="*/ 0 h 173"/>
                <a:gd name="T20" fmla="*/ 0 w 145"/>
                <a:gd name="T21" fmla="*/ 0 h 173"/>
                <a:gd name="T22" fmla="*/ 0 w 145"/>
                <a:gd name="T23" fmla="*/ 0 h 173"/>
                <a:gd name="T24" fmla="*/ 0 w 145"/>
                <a:gd name="T25" fmla="*/ 0 h 173"/>
                <a:gd name="T26" fmla="*/ 0 w 145"/>
                <a:gd name="T27" fmla="*/ 0 h 173"/>
                <a:gd name="T28" fmla="*/ 0 w 145"/>
                <a:gd name="T29" fmla="*/ 0 h 173"/>
                <a:gd name="T30" fmla="*/ 0 w 145"/>
                <a:gd name="T31" fmla="*/ 0 h 173"/>
                <a:gd name="T32" fmla="*/ 0 w 145"/>
                <a:gd name="T33" fmla="*/ 0 h 173"/>
                <a:gd name="T34" fmla="*/ 0 w 145"/>
                <a:gd name="T35" fmla="*/ 0 h 173"/>
                <a:gd name="T36" fmla="*/ 0 w 145"/>
                <a:gd name="T37" fmla="*/ 0 h 173"/>
                <a:gd name="T38" fmla="*/ 0 w 145"/>
                <a:gd name="T39" fmla="*/ 0 h 173"/>
                <a:gd name="T40" fmla="*/ 0 w 145"/>
                <a:gd name="T41" fmla="*/ 0 h 173"/>
                <a:gd name="T42" fmla="*/ 0 w 145"/>
                <a:gd name="T43" fmla="*/ 0 h 173"/>
                <a:gd name="T44" fmla="*/ 0 w 145"/>
                <a:gd name="T45" fmla="*/ 0 h 173"/>
                <a:gd name="T46" fmla="*/ 0 w 145"/>
                <a:gd name="T47" fmla="*/ 0 h 173"/>
                <a:gd name="T48" fmla="*/ 0 w 145"/>
                <a:gd name="T49" fmla="*/ 0 h 173"/>
                <a:gd name="T50" fmla="*/ 0 w 145"/>
                <a:gd name="T51" fmla="*/ 0 h 173"/>
                <a:gd name="T52" fmla="*/ 0 w 145"/>
                <a:gd name="T53" fmla="*/ 0 h 173"/>
                <a:gd name="T54" fmla="*/ 0 w 145"/>
                <a:gd name="T55" fmla="*/ 0 h 173"/>
                <a:gd name="T56" fmla="*/ 0 w 145"/>
                <a:gd name="T57" fmla="*/ 0 h 173"/>
                <a:gd name="T58" fmla="*/ 0 w 145"/>
                <a:gd name="T59" fmla="*/ 0 h 173"/>
                <a:gd name="T60" fmla="*/ 0 w 145"/>
                <a:gd name="T61" fmla="*/ 0 h 173"/>
                <a:gd name="T62" fmla="*/ 0 w 145"/>
                <a:gd name="T63" fmla="*/ 0 h 173"/>
                <a:gd name="T64" fmla="*/ 0 w 145"/>
                <a:gd name="T65" fmla="*/ 0 h 173"/>
                <a:gd name="T66" fmla="*/ 0 w 145"/>
                <a:gd name="T67" fmla="*/ 0 h 173"/>
                <a:gd name="T68" fmla="*/ 0 w 145"/>
                <a:gd name="T69" fmla="*/ 0 h 173"/>
                <a:gd name="T70" fmla="*/ 0 w 145"/>
                <a:gd name="T71" fmla="*/ 0 h 173"/>
                <a:gd name="T72" fmla="*/ 0 w 145"/>
                <a:gd name="T73" fmla="*/ 0 h 173"/>
                <a:gd name="T74" fmla="*/ 0 w 145"/>
                <a:gd name="T75" fmla="*/ 0 h 173"/>
                <a:gd name="T76" fmla="*/ 0 w 145"/>
                <a:gd name="T77" fmla="*/ 0 h 173"/>
                <a:gd name="T78" fmla="*/ 0 w 145"/>
                <a:gd name="T79" fmla="*/ 0 h 173"/>
                <a:gd name="T80" fmla="*/ 0 w 145"/>
                <a:gd name="T81" fmla="*/ 0 h 173"/>
                <a:gd name="T82" fmla="*/ 0 w 145"/>
                <a:gd name="T83" fmla="*/ 0 h 173"/>
                <a:gd name="T84" fmla="*/ 0 w 145"/>
                <a:gd name="T85" fmla="*/ 0 h 1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5"/>
                <a:gd name="T130" fmla="*/ 0 h 173"/>
                <a:gd name="T131" fmla="*/ 145 w 145"/>
                <a:gd name="T132" fmla="*/ 173 h 1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5" h="173">
                  <a:moveTo>
                    <a:pt x="12" y="0"/>
                  </a:moveTo>
                  <a:lnTo>
                    <a:pt x="10" y="10"/>
                  </a:lnTo>
                  <a:lnTo>
                    <a:pt x="9" y="20"/>
                  </a:lnTo>
                  <a:lnTo>
                    <a:pt x="10" y="30"/>
                  </a:lnTo>
                  <a:lnTo>
                    <a:pt x="12" y="39"/>
                  </a:lnTo>
                  <a:lnTo>
                    <a:pt x="16" y="49"/>
                  </a:lnTo>
                  <a:lnTo>
                    <a:pt x="19" y="57"/>
                  </a:lnTo>
                  <a:lnTo>
                    <a:pt x="24" y="66"/>
                  </a:lnTo>
                  <a:lnTo>
                    <a:pt x="30" y="74"/>
                  </a:lnTo>
                  <a:lnTo>
                    <a:pt x="34" y="82"/>
                  </a:lnTo>
                  <a:lnTo>
                    <a:pt x="40" y="90"/>
                  </a:lnTo>
                  <a:lnTo>
                    <a:pt x="46" y="98"/>
                  </a:lnTo>
                  <a:lnTo>
                    <a:pt x="53" y="105"/>
                  </a:lnTo>
                  <a:lnTo>
                    <a:pt x="63" y="116"/>
                  </a:lnTo>
                  <a:lnTo>
                    <a:pt x="73" y="124"/>
                  </a:lnTo>
                  <a:lnTo>
                    <a:pt x="84" y="132"/>
                  </a:lnTo>
                  <a:lnTo>
                    <a:pt x="95" y="139"/>
                  </a:lnTo>
                  <a:lnTo>
                    <a:pt x="108" y="145"/>
                  </a:lnTo>
                  <a:lnTo>
                    <a:pt x="119" y="151"/>
                  </a:lnTo>
                  <a:lnTo>
                    <a:pt x="132" y="158"/>
                  </a:lnTo>
                  <a:lnTo>
                    <a:pt x="145" y="164"/>
                  </a:lnTo>
                  <a:lnTo>
                    <a:pt x="136" y="173"/>
                  </a:lnTo>
                  <a:lnTo>
                    <a:pt x="123" y="166"/>
                  </a:lnTo>
                  <a:lnTo>
                    <a:pt x="110" y="160"/>
                  </a:lnTo>
                  <a:lnTo>
                    <a:pt x="98" y="154"/>
                  </a:lnTo>
                  <a:lnTo>
                    <a:pt x="85" y="147"/>
                  </a:lnTo>
                  <a:lnTo>
                    <a:pt x="72" y="140"/>
                  </a:lnTo>
                  <a:lnTo>
                    <a:pt x="61" y="132"/>
                  </a:lnTo>
                  <a:lnTo>
                    <a:pt x="50" y="121"/>
                  </a:lnTo>
                  <a:lnTo>
                    <a:pt x="40" y="111"/>
                  </a:lnTo>
                  <a:lnTo>
                    <a:pt x="34" y="104"/>
                  </a:lnTo>
                  <a:lnTo>
                    <a:pt x="30" y="96"/>
                  </a:lnTo>
                  <a:lnTo>
                    <a:pt x="24" y="89"/>
                  </a:lnTo>
                  <a:lnTo>
                    <a:pt x="19" y="81"/>
                  </a:lnTo>
                  <a:lnTo>
                    <a:pt x="15" y="73"/>
                  </a:lnTo>
                  <a:lnTo>
                    <a:pt x="10" y="65"/>
                  </a:lnTo>
                  <a:lnTo>
                    <a:pt x="7" y="57"/>
                  </a:lnTo>
                  <a:lnTo>
                    <a:pt x="3" y="49"/>
                  </a:lnTo>
                  <a:lnTo>
                    <a:pt x="1" y="39"/>
                  </a:lnTo>
                  <a:lnTo>
                    <a:pt x="0" y="29"/>
                  </a:lnTo>
                  <a:lnTo>
                    <a:pt x="1" y="19"/>
                  </a:lnTo>
                  <a:lnTo>
                    <a:pt x="3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312">
              <a:extLst>
                <a:ext uri="{FF2B5EF4-FFF2-40B4-BE49-F238E27FC236}">
                  <a16:creationId xmlns:a16="http://schemas.microsoft.com/office/drawing/2014/main" xmlns="" id="{2ADEE9EB-2A88-48F6-9D7E-834350216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3757"/>
              <a:ext cx="38" cy="83"/>
            </a:xfrm>
            <a:custGeom>
              <a:avLst/>
              <a:gdLst>
                <a:gd name="T0" fmla="*/ 0 w 77"/>
                <a:gd name="T1" fmla="*/ 0 h 166"/>
                <a:gd name="T2" fmla="*/ 0 w 77"/>
                <a:gd name="T3" fmla="*/ 1 h 166"/>
                <a:gd name="T4" fmla="*/ 0 w 77"/>
                <a:gd name="T5" fmla="*/ 1 h 166"/>
                <a:gd name="T6" fmla="*/ 0 w 77"/>
                <a:gd name="T7" fmla="*/ 1 h 166"/>
                <a:gd name="T8" fmla="*/ 0 w 77"/>
                <a:gd name="T9" fmla="*/ 1 h 166"/>
                <a:gd name="T10" fmla="*/ 0 w 77"/>
                <a:gd name="T11" fmla="*/ 1 h 166"/>
                <a:gd name="T12" fmla="*/ 0 w 77"/>
                <a:gd name="T13" fmla="*/ 1 h 166"/>
                <a:gd name="T14" fmla="*/ 0 w 77"/>
                <a:gd name="T15" fmla="*/ 1 h 166"/>
                <a:gd name="T16" fmla="*/ 0 w 77"/>
                <a:gd name="T17" fmla="*/ 1 h 166"/>
                <a:gd name="T18" fmla="*/ 0 w 77"/>
                <a:gd name="T19" fmla="*/ 1 h 166"/>
                <a:gd name="T20" fmla="*/ 0 w 77"/>
                <a:gd name="T21" fmla="*/ 1 h 166"/>
                <a:gd name="T22" fmla="*/ 0 w 77"/>
                <a:gd name="T23" fmla="*/ 1 h 166"/>
                <a:gd name="T24" fmla="*/ 0 w 77"/>
                <a:gd name="T25" fmla="*/ 1 h 166"/>
                <a:gd name="T26" fmla="*/ 0 w 77"/>
                <a:gd name="T27" fmla="*/ 1 h 166"/>
                <a:gd name="T28" fmla="*/ 0 w 77"/>
                <a:gd name="T29" fmla="*/ 1 h 166"/>
                <a:gd name="T30" fmla="*/ 0 w 77"/>
                <a:gd name="T31" fmla="*/ 1 h 166"/>
                <a:gd name="T32" fmla="*/ 0 w 77"/>
                <a:gd name="T33" fmla="*/ 1 h 166"/>
                <a:gd name="T34" fmla="*/ 0 w 77"/>
                <a:gd name="T35" fmla="*/ 1 h 166"/>
                <a:gd name="T36" fmla="*/ 0 w 77"/>
                <a:gd name="T37" fmla="*/ 1 h 166"/>
                <a:gd name="T38" fmla="*/ 0 w 77"/>
                <a:gd name="T39" fmla="*/ 1 h 166"/>
                <a:gd name="T40" fmla="*/ 0 w 77"/>
                <a:gd name="T41" fmla="*/ 1 h 166"/>
                <a:gd name="T42" fmla="*/ 0 w 77"/>
                <a:gd name="T43" fmla="*/ 1 h 166"/>
                <a:gd name="T44" fmla="*/ 0 w 77"/>
                <a:gd name="T45" fmla="*/ 1 h 166"/>
                <a:gd name="T46" fmla="*/ 0 w 77"/>
                <a:gd name="T47" fmla="*/ 1 h 166"/>
                <a:gd name="T48" fmla="*/ 0 w 77"/>
                <a:gd name="T49" fmla="*/ 1 h 166"/>
                <a:gd name="T50" fmla="*/ 0 w 77"/>
                <a:gd name="T51" fmla="*/ 1 h 166"/>
                <a:gd name="T52" fmla="*/ 0 w 77"/>
                <a:gd name="T53" fmla="*/ 1 h 166"/>
                <a:gd name="T54" fmla="*/ 0 w 77"/>
                <a:gd name="T55" fmla="*/ 1 h 166"/>
                <a:gd name="T56" fmla="*/ 0 w 77"/>
                <a:gd name="T57" fmla="*/ 1 h 166"/>
                <a:gd name="T58" fmla="*/ 0 w 77"/>
                <a:gd name="T59" fmla="*/ 1 h 166"/>
                <a:gd name="T60" fmla="*/ 0 w 77"/>
                <a:gd name="T61" fmla="*/ 0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7"/>
                <a:gd name="T94" fmla="*/ 0 h 166"/>
                <a:gd name="T95" fmla="*/ 77 w 77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7" h="166">
                  <a:moveTo>
                    <a:pt x="9" y="0"/>
                  </a:moveTo>
                  <a:lnTo>
                    <a:pt x="19" y="11"/>
                  </a:lnTo>
                  <a:lnTo>
                    <a:pt x="28" y="21"/>
                  </a:lnTo>
                  <a:lnTo>
                    <a:pt x="37" y="31"/>
                  </a:lnTo>
                  <a:lnTo>
                    <a:pt x="46" y="43"/>
                  </a:lnTo>
                  <a:lnTo>
                    <a:pt x="54" y="55"/>
                  </a:lnTo>
                  <a:lnTo>
                    <a:pt x="61" y="66"/>
                  </a:lnTo>
                  <a:lnTo>
                    <a:pt x="67" y="79"/>
                  </a:lnTo>
                  <a:lnTo>
                    <a:pt x="72" y="93"/>
                  </a:lnTo>
                  <a:lnTo>
                    <a:pt x="74" y="111"/>
                  </a:lnTo>
                  <a:lnTo>
                    <a:pt x="77" y="131"/>
                  </a:lnTo>
                  <a:lnTo>
                    <a:pt x="77" y="149"/>
                  </a:lnTo>
                  <a:lnTo>
                    <a:pt x="68" y="166"/>
                  </a:lnTo>
                  <a:lnTo>
                    <a:pt x="77" y="157"/>
                  </a:lnTo>
                  <a:lnTo>
                    <a:pt x="75" y="160"/>
                  </a:lnTo>
                  <a:lnTo>
                    <a:pt x="72" y="163"/>
                  </a:lnTo>
                  <a:lnTo>
                    <a:pt x="68" y="164"/>
                  </a:lnTo>
                  <a:lnTo>
                    <a:pt x="66" y="166"/>
                  </a:lnTo>
                  <a:lnTo>
                    <a:pt x="69" y="150"/>
                  </a:lnTo>
                  <a:lnTo>
                    <a:pt x="69" y="134"/>
                  </a:lnTo>
                  <a:lnTo>
                    <a:pt x="65" y="118"/>
                  </a:lnTo>
                  <a:lnTo>
                    <a:pt x="61" y="102"/>
                  </a:lnTo>
                  <a:lnTo>
                    <a:pt x="58" y="88"/>
                  </a:lnTo>
                  <a:lnTo>
                    <a:pt x="52" y="75"/>
                  </a:lnTo>
                  <a:lnTo>
                    <a:pt x="46" y="64"/>
                  </a:lnTo>
                  <a:lnTo>
                    <a:pt x="38" y="52"/>
                  </a:lnTo>
                  <a:lnTo>
                    <a:pt x="29" y="41"/>
                  </a:lnTo>
                  <a:lnTo>
                    <a:pt x="20" y="30"/>
                  </a:lnTo>
                  <a:lnTo>
                    <a:pt x="11" y="20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313">
              <a:extLst>
                <a:ext uri="{FF2B5EF4-FFF2-40B4-BE49-F238E27FC236}">
                  <a16:creationId xmlns:a16="http://schemas.microsoft.com/office/drawing/2014/main" xmlns="" id="{A72DD2F5-E324-41A7-A5B8-DFA0F92CF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3757"/>
              <a:ext cx="30" cy="83"/>
            </a:xfrm>
            <a:custGeom>
              <a:avLst/>
              <a:gdLst>
                <a:gd name="T0" fmla="*/ 1 w 58"/>
                <a:gd name="T1" fmla="*/ 0 h 167"/>
                <a:gd name="T2" fmla="*/ 1 w 58"/>
                <a:gd name="T3" fmla="*/ 0 h 167"/>
                <a:gd name="T4" fmla="*/ 1 w 58"/>
                <a:gd name="T5" fmla="*/ 0 h 167"/>
                <a:gd name="T6" fmla="*/ 1 w 58"/>
                <a:gd name="T7" fmla="*/ 0 h 167"/>
                <a:gd name="T8" fmla="*/ 1 w 58"/>
                <a:gd name="T9" fmla="*/ 0 h 167"/>
                <a:gd name="T10" fmla="*/ 1 w 58"/>
                <a:gd name="T11" fmla="*/ 0 h 167"/>
                <a:gd name="T12" fmla="*/ 1 w 58"/>
                <a:gd name="T13" fmla="*/ 0 h 167"/>
                <a:gd name="T14" fmla="*/ 1 w 58"/>
                <a:gd name="T15" fmla="*/ 0 h 167"/>
                <a:gd name="T16" fmla="*/ 1 w 58"/>
                <a:gd name="T17" fmla="*/ 0 h 167"/>
                <a:gd name="T18" fmla="*/ 1 w 58"/>
                <a:gd name="T19" fmla="*/ 0 h 167"/>
                <a:gd name="T20" fmla="*/ 1 w 58"/>
                <a:gd name="T21" fmla="*/ 0 h 167"/>
                <a:gd name="T22" fmla="*/ 1 w 58"/>
                <a:gd name="T23" fmla="*/ 0 h 167"/>
                <a:gd name="T24" fmla="*/ 1 w 58"/>
                <a:gd name="T25" fmla="*/ 0 h 167"/>
                <a:gd name="T26" fmla="*/ 1 w 58"/>
                <a:gd name="T27" fmla="*/ 0 h 167"/>
                <a:gd name="T28" fmla="*/ 1 w 58"/>
                <a:gd name="T29" fmla="*/ 0 h 167"/>
                <a:gd name="T30" fmla="*/ 1 w 58"/>
                <a:gd name="T31" fmla="*/ 0 h 167"/>
                <a:gd name="T32" fmla="*/ 1 w 58"/>
                <a:gd name="T33" fmla="*/ 0 h 167"/>
                <a:gd name="T34" fmla="*/ 1 w 58"/>
                <a:gd name="T35" fmla="*/ 0 h 167"/>
                <a:gd name="T36" fmla="*/ 1 w 58"/>
                <a:gd name="T37" fmla="*/ 0 h 167"/>
                <a:gd name="T38" fmla="*/ 1 w 58"/>
                <a:gd name="T39" fmla="*/ 0 h 167"/>
                <a:gd name="T40" fmla="*/ 1 w 58"/>
                <a:gd name="T41" fmla="*/ 0 h 167"/>
                <a:gd name="T42" fmla="*/ 1 w 58"/>
                <a:gd name="T43" fmla="*/ 0 h 167"/>
                <a:gd name="T44" fmla="*/ 1 w 58"/>
                <a:gd name="T45" fmla="*/ 0 h 167"/>
                <a:gd name="T46" fmla="*/ 1 w 58"/>
                <a:gd name="T47" fmla="*/ 0 h 167"/>
                <a:gd name="T48" fmla="*/ 1 w 58"/>
                <a:gd name="T49" fmla="*/ 0 h 167"/>
                <a:gd name="T50" fmla="*/ 1 w 58"/>
                <a:gd name="T51" fmla="*/ 0 h 167"/>
                <a:gd name="T52" fmla="*/ 1 w 58"/>
                <a:gd name="T53" fmla="*/ 0 h 167"/>
                <a:gd name="T54" fmla="*/ 1 w 58"/>
                <a:gd name="T55" fmla="*/ 0 h 167"/>
                <a:gd name="T56" fmla="*/ 1 w 58"/>
                <a:gd name="T57" fmla="*/ 0 h 167"/>
                <a:gd name="T58" fmla="*/ 0 w 58"/>
                <a:gd name="T59" fmla="*/ 0 h 167"/>
                <a:gd name="T60" fmla="*/ 1 w 58"/>
                <a:gd name="T61" fmla="*/ 0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8"/>
                <a:gd name="T94" fmla="*/ 0 h 167"/>
                <a:gd name="T95" fmla="*/ 58 w 58"/>
                <a:gd name="T96" fmla="*/ 167 h 16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8" h="167">
                  <a:moveTo>
                    <a:pt x="9" y="0"/>
                  </a:moveTo>
                  <a:lnTo>
                    <a:pt x="19" y="13"/>
                  </a:lnTo>
                  <a:lnTo>
                    <a:pt x="30" y="27"/>
                  </a:lnTo>
                  <a:lnTo>
                    <a:pt x="39" y="41"/>
                  </a:lnTo>
                  <a:lnTo>
                    <a:pt x="47" y="54"/>
                  </a:lnTo>
                  <a:lnTo>
                    <a:pt x="54" y="69"/>
                  </a:lnTo>
                  <a:lnTo>
                    <a:pt x="57" y="85"/>
                  </a:lnTo>
                  <a:lnTo>
                    <a:pt x="58" y="102"/>
                  </a:lnTo>
                  <a:lnTo>
                    <a:pt x="57" y="119"/>
                  </a:lnTo>
                  <a:lnTo>
                    <a:pt x="54" y="129"/>
                  </a:lnTo>
                  <a:lnTo>
                    <a:pt x="49" y="140"/>
                  </a:lnTo>
                  <a:lnTo>
                    <a:pt x="43" y="149"/>
                  </a:lnTo>
                  <a:lnTo>
                    <a:pt x="39" y="158"/>
                  </a:lnTo>
                  <a:lnTo>
                    <a:pt x="30" y="167"/>
                  </a:lnTo>
                  <a:lnTo>
                    <a:pt x="34" y="158"/>
                  </a:lnTo>
                  <a:lnTo>
                    <a:pt x="40" y="149"/>
                  </a:lnTo>
                  <a:lnTo>
                    <a:pt x="45" y="138"/>
                  </a:lnTo>
                  <a:lnTo>
                    <a:pt x="48" y="128"/>
                  </a:lnTo>
                  <a:lnTo>
                    <a:pt x="49" y="117"/>
                  </a:lnTo>
                  <a:lnTo>
                    <a:pt x="49" y="105"/>
                  </a:lnTo>
                  <a:lnTo>
                    <a:pt x="48" y="94"/>
                  </a:lnTo>
                  <a:lnTo>
                    <a:pt x="46" y="82"/>
                  </a:lnTo>
                  <a:lnTo>
                    <a:pt x="41" y="72"/>
                  </a:lnTo>
                  <a:lnTo>
                    <a:pt x="36" y="62"/>
                  </a:lnTo>
                  <a:lnTo>
                    <a:pt x="31" y="52"/>
                  </a:lnTo>
                  <a:lnTo>
                    <a:pt x="25" y="43"/>
                  </a:lnTo>
                  <a:lnTo>
                    <a:pt x="19" y="35"/>
                  </a:lnTo>
                  <a:lnTo>
                    <a:pt x="12" y="26"/>
                  </a:lnTo>
                  <a:lnTo>
                    <a:pt x="7" y="17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314">
              <a:extLst>
                <a:ext uri="{FF2B5EF4-FFF2-40B4-BE49-F238E27FC236}">
                  <a16:creationId xmlns:a16="http://schemas.microsoft.com/office/drawing/2014/main" xmlns="" id="{3D9D91E4-2E93-42CD-9C6A-C7CD51C05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" y="3673"/>
              <a:ext cx="13" cy="70"/>
            </a:xfrm>
            <a:custGeom>
              <a:avLst/>
              <a:gdLst>
                <a:gd name="T0" fmla="*/ 0 w 28"/>
                <a:gd name="T1" fmla="*/ 0 h 142"/>
                <a:gd name="T2" fmla="*/ 0 w 28"/>
                <a:gd name="T3" fmla="*/ 0 h 142"/>
                <a:gd name="T4" fmla="*/ 0 w 28"/>
                <a:gd name="T5" fmla="*/ 0 h 142"/>
                <a:gd name="T6" fmla="*/ 0 w 28"/>
                <a:gd name="T7" fmla="*/ 0 h 142"/>
                <a:gd name="T8" fmla="*/ 0 w 28"/>
                <a:gd name="T9" fmla="*/ 0 h 142"/>
                <a:gd name="T10" fmla="*/ 0 w 28"/>
                <a:gd name="T11" fmla="*/ 0 h 142"/>
                <a:gd name="T12" fmla="*/ 0 w 28"/>
                <a:gd name="T13" fmla="*/ 0 h 142"/>
                <a:gd name="T14" fmla="*/ 0 w 28"/>
                <a:gd name="T15" fmla="*/ 0 h 142"/>
                <a:gd name="T16" fmla="*/ 0 w 28"/>
                <a:gd name="T17" fmla="*/ 0 h 142"/>
                <a:gd name="T18" fmla="*/ 0 w 28"/>
                <a:gd name="T19" fmla="*/ 0 h 142"/>
                <a:gd name="T20" fmla="*/ 0 w 28"/>
                <a:gd name="T21" fmla="*/ 0 h 1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142"/>
                <a:gd name="T35" fmla="*/ 28 w 28"/>
                <a:gd name="T36" fmla="*/ 142 h 1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142">
                  <a:moveTo>
                    <a:pt x="9" y="0"/>
                  </a:moveTo>
                  <a:lnTo>
                    <a:pt x="23" y="31"/>
                  </a:lnTo>
                  <a:lnTo>
                    <a:pt x="28" y="65"/>
                  </a:lnTo>
                  <a:lnTo>
                    <a:pt x="25" y="99"/>
                  </a:lnTo>
                  <a:lnTo>
                    <a:pt x="16" y="133"/>
                  </a:lnTo>
                  <a:lnTo>
                    <a:pt x="7" y="142"/>
                  </a:lnTo>
                  <a:lnTo>
                    <a:pt x="16" y="108"/>
                  </a:lnTo>
                  <a:lnTo>
                    <a:pt x="18" y="74"/>
                  </a:lnTo>
                  <a:lnTo>
                    <a:pt x="14" y="39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315">
              <a:extLst>
                <a:ext uri="{FF2B5EF4-FFF2-40B4-BE49-F238E27FC236}">
                  <a16:creationId xmlns:a16="http://schemas.microsoft.com/office/drawing/2014/main" xmlns="" id="{7257A98C-5AD1-465C-8B48-5770E6C4D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3751"/>
              <a:ext cx="16" cy="73"/>
            </a:xfrm>
            <a:custGeom>
              <a:avLst/>
              <a:gdLst>
                <a:gd name="T0" fmla="*/ 1 w 32"/>
                <a:gd name="T1" fmla="*/ 0 h 146"/>
                <a:gd name="T2" fmla="*/ 1 w 32"/>
                <a:gd name="T3" fmla="*/ 1 h 146"/>
                <a:gd name="T4" fmla="*/ 1 w 32"/>
                <a:gd name="T5" fmla="*/ 1 h 146"/>
                <a:gd name="T6" fmla="*/ 1 w 32"/>
                <a:gd name="T7" fmla="*/ 1 h 146"/>
                <a:gd name="T8" fmla="*/ 1 w 32"/>
                <a:gd name="T9" fmla="*/ 1 h 146"/>
                <a:gd name="T10" fmla="*/ 1 w 32"/>
                <a:gd name="T11" fmla="*/ 1 h 146"/>
                <a:gd name="T12" fmla="*/ 1 w 32"/>
                <a:gd name="T13" fmla="*/ 1 h 146"/>
                <a:gd name="T14" fmla="*/ 1 w 32"/>
                <a:gd name="T15" fmla="*/ 1 h 146"/>
                <a:gd name="T16" fmla="*/ 1 w 32"/>
                <a:gd name="T17" fmla="*/ 1 h 146"/>
                <a:gd name="T18" fmla="*/ 0 w 32"/>
                <a:gd name="T19" fmla="*/ 1 h 146"/>
                <a:gd name="T20" fmla="*/ 1 w 32"/>
                <a:gd name="T21" fmla="*/ 0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146"/>
                <a:gd name="T35" fmla="*/ 32 w 32"/>
                <a:gd name="T36" fmla="*/ 146 h 1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146">
                  <a:moveTo>
                    <a:pt x="9" y="0"/>
                  </a:moveTo>
                  <a:lnTo>
                    <a:pt x="25" y="32"/>
                  </a:lnTo>
                  <a:lnTo>
                    <a:pt x="32" y="67"/>
                  </a:lnTo>
                  <a:lnTo>
                    <a:pt x="32" y="102"/>
                  </a:lnTo>
                  <a:lnTo>
                    <a:pt x="24" y="137"/>
                  </a:lnTo>
                  <a:lnTo>
                    <a:pt x="15" y="146"/>
                  </a:lnTo>
                  <a:lnTo>
                    <a:pt x="23" y="111"/>
                  </a:lnTo>
                  <a:lnTo>
                    <a:pt x="23" y="76"/>
                  </a:lnTo>
                  <a:lnTo>
                    <a:pt x="16" y="41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Freeform 316">
              <a:extLst>
                <a:ext uri="{FF2B5EF4-FFF2-40B4-BE49-F238E27FC236}">
                  <a16:creationId xmlns:a16="http://schemas.microsoft.com/office/drawing/2014/main" xmlns="" id="{BB0D44B4-1DEB-46A4-973D-8FEA920B1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" y="3752"/>
              <a:ext cx="47" cy="56"/>
            </a:xfrm>
            <a:custGeom>
              <a:avLst/>
              <a:gdLst>
                <a:gd name="T0" fmla="*/ 0 w 96"/>
                <a:gd name="T1" fmla="*/ 0 h 113"/>
                <a:gd name="T2" fmla="*/ 0 w 96"/>
                <a:gd name="T3" fmla="*/ 0 h 113"/>
                <a:gd name="T4" fmla="*/ 0 w 96"/>
                <a:gd name="T5" fmla="*/ 0 h 113"/>
                <a:gd name="T6" fmla="*/ 0 w 96"/>
                <a:gd name="T7" fmla="*/ 0 h 113"/>
                <a:gd name="T8" fmla="*/ 0 w 96"/>
                <a:gd name="T9" fmla="*/ 0 h 113"/>
                <a:gd name="T10" fmla="*/ 0 w 96"/>
                <a:gd name="T11" fmla="*/ 0 h 113"/>
                <a:gd name="T12" fmla="*/ 0 w 96"/>
                <a:gd name="T13" fmla="*/ 0 h 113"/>
                <a:gd name="T14" fmla="*/ 0 w 96"/>
                <a:gd name="T15" fmla="*/ 0 h 113"/>
                <a:gd name="T16" fmla="*/ 0 w 96"/>
                <a:gd name="T17" fmla="*/ 0 h 113"/>
                <a:gd name="T18" fmla="*/ 0 w 96"/>
                <a:gd name="T19" fmla="*/ 0 h 113"/>
                <a:gd name="T20" fmla="*/ 0 w 96"/>
                <a:gd name="T21" fmla="*/ 0 h 113"/>
                <a:gd name="T22" fmla="*/ 0 w 96"/>
                <a:gd name="T23" fmla="*/ 0 h 113"/>
                <a:gd name="T24" fmla="*/ 0 w 96"/>
                <a:gd name="T25" fmla="*/ 0 h 113"/>
                <a:gd name="T26" fmla="*/ 0 w 96"/>
                <a:gd name="T27" fmla="*/ 0 h 113"/>
                <a:gd name="T28" fmla="*/ 0 w 96"/>
                <a:gd name="T29" fmla="*/ 0 h 113"/>
                <a:gd name="T30" fmla="*/ 0 w 96"/>
                <a:gd name="T31" fmla="*/ 0 h 113"/>
                <a:gd name="T32" fmla="*/ 0 w 96"/>
                <a:gd name="T33" fmla="*/ 0 h 113"/>
                <a:gd name="T34" fmla="*/ 0 w 96"/>
                <a:gd name="T35" fmla="*/ 0 h 113"/>
                <a:gd name="T36" fmla="*/ 0 w 96"/>
                <a:gd name="T37" fmla="*/ 0 h 113"/>
                <a:gd name="T38" fmla="*/ 0 w 96"/>
                <a:gd name="T39" fmla="*/ 0 h 113"/>
                <a:gd name="T40" fmla="*/ 0 w 96"/>
                <a:gd name="T41" fmla="*/ 0 h 113"/>
                <a:gd name="T42" fmla="*/ 0 w 96"/>
                <a:gd name="T43" fmla="*/ 0 h 113"/>
                <a:gd name="T44" fmla="*/ 0 w 96"/>
                <a:gd name="T45" fmla="*/ 0 h 113"/>
                <a:gd name="T46" fmla="*/ 0 w 96"/>
                <a:gd name="T47" fmla="*/ 0 h 113"/>
                <a:gd name="T48" fmla="*/ 0 w 96"/>
                <a:gd name="T49" fmla="*/ 0 h 113"/>
                <a:gd name="T50" fmla="*/ 0 w 96"/>
                <a:gd name="T51" fmla="*/ 0 h 113"/>
                <a:gd name="T52" fmla="*/ 0 w 96"/>
                <a:gd name="T53" fmla="*/ 0 h 1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113"/>
                <a:gd name="T83" fmla="*/ 96 w 96"/>
                <a:gd name="T84" fmla="*/ 113 h 1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113">
                  <a:moveTo>
                    <a:pt x="10" y="0"/>
                  </a:moveTo>
                  <a:lnTo>
                    <a:pt x="14" y="14"/>
                  </a:lnTo>
                  <a:lnTo>
                    <a:pt x="22" y="28"/>
                  </a:lnTo>
                  <a:lnTo>
                    <a:pt x="31" y="39"/>
                  </a:lnTo>
                  <a:lnTo>
                    <a:pt x="42" y="50"/>
                  </a:lnTo>
                  <a:lnTo>
                    <a:pt x="52" y="60"/>
                  </a:lnTo>
                  <a:lnTo>
                    <a:pt x="64" y="70"/>
                  </a:lnTo>
                  <a:lnTo>
                    <a:pt x="75" y="79"/>
                  </a:lnTo>
                  <a:lnTo>
                    <a:pt x="87" y="90"/>
                  </a:lnTo>
                  <a:lnTo>
                    <a:pt x="90" y="92"/>
                  </a:lnTo>
                  <a:lnTo>
                    <a:pt x="93" y="96"/>
                  </a:lnTo>
                  <a:lnTo>
                    <a:pt x="95" y="99"/>
                  </a:lnTo>
                  <a:lnTo>
                    <a:pt x="96" y="104"/>
                  </a:lnTo>
                  <a:lnTo>
                    <a:pt x="87" y="113"/>
                  </a:lnTo>
                  <a:lnTo>
                    <a:pt x="87" y="111"/>
                  </a:lnTo>
                  <a:lnTo>
                    <a:pt x="86" y="108"/>
                  </a:lnTo>
                  <a:lnTo>
                    <a:pt x="83" y="107"/>
                  </a:lnTo>
                  <a:lnTo>
                    <a:pt x="82" y="105"/>
                  </a:lnTo>
                  <a:lnTo>
                    <a:pt x="72" y="93"/>
                  </a:lnTo>
                  <a:lnTo>
                    <a:pt x="59" y="82"/>
                  </a:lnTo>
                  <a:lnTo>
                    <a:pt x="48" y="71"/>
                  </a:lnTo>
                  <a:lnTo>
                    <a:pt x="35" y="61"/>
                  </a:lnTo>
                  <a:lnTo>
                    <a:pt x="23" y="50"/>
                  </a:lnTo>
                  <a:lnTo>
                    <a:pt x="14" y="38"/>
                  </a:lnTo>
                  <a:lnTo>
                    <a:pt x="6" y="24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Freeform 317">
              <a:extLst>
                <a:ext uri="{FF2B5EF4-FFF2-40B4-BE49-F238E27FC236}">
                  <a16:creationId xmlns:a16="http://schemas.microsoft.com/office/drawing/2014/main" xmlns="" id="{58F21EFE-04B3-41AF-B00B-6B05E2C2E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3736"/>
              <a:ext cx="27" cy="69"/>
            </a:xfrm>
            <a:custGeom>
              <a:avLst/>
              <a:gdLst>
                <a:gd name="T0" fmla="*/ 1 w 53"/>
                <a:gd name="T1" fmla="*/ 0 h 138"/>
                <a:gd name="T2" fmla="*/ 1 w 53"/>
                <a:gd name="T3" fmla="*/ 1 h 138"/>
                <a:gd name="T4" fmla="*/ 1 w 53"/>
                <a:gd name="T5" fmla="*/ 1 h 138"/>
                <a:gd name="T6" fmla="*/ 1 w 53"/>
                <a:gd name="T7" fmla="*/ 1 h 138"/>
                <a:gd name="T8" fmla="*/ 1 w 53"/>
                <a:gd name="T9" fmla="*/ 1 h 138"/>
                <a:gd name="T10" fmla="*/ 1 w 53"/>
                <a:gd name="T11" fmla="*/ 1 h 138"/>
                <a:gd name="T12" fmla="*/ 1 w 53"/>
                <a:gd name="T13" fmla="*/ 1 h 138"/>
                <a:gd name="T14" fmla="*/ 1 w 53"/>
                <a:gd name="T15" fmla="*/ 1 h 138"/>
                <a:gd name="T16" fmla="*/ 1 w 53"/>
                <a:gd name="T17" fmla="*/ 1 h 138"/>
                <a:gd name="T18" fmla="*/ 1 w 53"/>
                <a:gd name="T19" fmla="*/ 1 h 138"/>
                <a:gd name="T20" fmla="*/ 1 w 53"/>
                <a:gd name="T21" fmla="*/ 1 h 138"/>
                <a:gd name="T22" fmla="*/ 1 w 53"/>
                <a:gd name="T23" fmla="*/ 1 h 138"/>
                <a:gd name="T24" fmla="*/ 1 w 53"/>
                <a:gd name="T25" fmla="*/ 1 h 138"/>
                <a:gd name="T26" fmla="*/ 1 w 53"/>
                <a:gd name="T27" fmla="*/ 1 h 138"/>
                <a:gd name="T28" fmla="*/ 1 w 53"/>
                <a:gd name="T29" fmla="*/ 1 h 138"/>
                <a:gd name="T30" fmla="*/ 1 w 53"/>
                <a:gd name="T31" fmla="*/ 1 h 138"/>
                <a:gd name="T32" fmla="*/ 1 w 53"/>
                <a:gd name="T33" fmla="*/ 1 h 138"/>
                <a:gd name="T34" fmla="*/ 1 w 53"/>
                <a:gd name="T35" fmla="*/ 1 h 138"/>
                <a:gd name="T36" fmla="*/ 1 w 53"/>
                <a:gd name="T37" fmla="*/ 1 h 138"/>
                <a:gd name="T38" fmla="*/ 1 w 53"/>
                <a:gd name="T39" fmla="*/ 1 h 138"/>
                <a:gd name="T40" fmla="*/ 1 w 53"/>
                <a:gd name="T41" fmla="*/ 1 h 138"/>
                <a:gd name="T42" fmla="*/ 1 w 53"/>
                <a:gd name="T43" fmla="*/ 1 h 138"/>
                <a:gd name="T44" fmla="*/ 1 w 53"/>
                <a:gd name="T45" fmla="*/ 1 h 138"/>
                <a:gd name="T46" fmla="*/ 1 w 53"/>
                <a:gd name="T47" fmla="*/ 1 h 138"/>
                <a:gd name="T48" fmla="*/ 1 w 53"/>
                <a:gd name="T49" fmla="*/ 1 h 138"/>
                <a:gd name="T50" fmla="*/ 0 w 53"/>
                <a:gd name="T51" fmla="*/ 1 h 138"/>
                <a:gd name="T52" fmla="*/ 1 w 53"/>
                <a:gd name="T53" fmla="*/ 0 h 13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3"/>
                <a:gd name="T82" fmla="*/ 0 h 138"/>
                <a:gd name="T83" fmla="*/ 53 w 53"/>
                <a:gd name="T84" fmla="*/ 138 h 13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3" h="138">
                  <a:moveTo>
                    <a:pt x="9" y="0"/>
                  </a:moveTo>
                  <a:lnTo>
                    <a:pt x="19" y="12"/>
                  </a:lnTo>
                  <a:lnTo>
                    <a:pt x="29" y="26"/>
                  </a:lnTo>
                  <a:lnTo>
                    <a:pt x="35" y="40"/>
                  </a:lnTo>
                  <a:lnTo>
                    <a:pt x="39" y="56"/>
                  </a:lnTo>
                  <a:lnTo>
                    <a:pt x="39" y="57"/>
                  </a:lnTo>
                  <a:lnTo>
                    <a:pt x="41" y="58"/>
                  </a:lnTo>
                  <a:lnTo>
                    <a:pt x="42" y="60"/>
                  </a:lnTo>
                  <a:lnTo>
                    <a:pt x="42" y="61"/>
                  </a:lnTo>
                  <a:lnTo>
                    <a:pt x="48" y="77"/>
                  </a:lnTo>
                  <a:lnTo>
                    <a:pt x="52" y="94"/>
                  </a:lnTo>
                  <a:lnTo>
                    <a:pt x="53" y="111"/>
                  </a:lnTo>
                  <a:lnTo>
                    <a:pt x="48" y="129"/>
                  </a:lnTo>
                  <a:lnTo>
                    <a:pt x="39" y="138"/>
                  </a:lnTo>
                  <a:lnTo>
                    <a:pt x="43" y="121"/>
                  </a:lnTo>
                  <a:lnTo>
                    <a:pt x="42" y="103"/>
                  </a:lnTo>
                  <a:lnTo>
                    <a:pt x="39" y="86"/>
                  </a:lnTo>
                  <a:lnTo>
                    <a:pt x="34" y="70"/>
                  </a:lnTo>
                  <a:lnTo>
                    <a:pt x="34" y="69"/>
                  </a:lnTo>
                  <a:lnTo>
                    <a:pt x="33" y="68"/>
                  </a:lnTo>
                  <a:lnTo>
                    <a:pt x="31" y="67"/>
                  </a:lnTo>
                  <a:lnTo>
                    <a:pt x="31" y="65"/>
                  </a:lnTo>
                  <a:lnTo>
                    <a:pt x="26" y="49"/>
                  </a:lnTo>
                  <a:lnTo>
                    <a:pt x="19" y="35"/>
                  </a:lnTo>
                  <a:lnTo>
                    <a:pt x="10" y="22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Freeform 318">
              <a:extLst>
                <a:ext uri="{FF2B5EF4-FFF2-40B4-BE49-F238E27FC236}">
                  <a16:creationId xmlns:a16="http://schemas.microsoft.com/office/drawing/2014/main" xmlns="" id="{D2ACB4AB-A8F4-417D-A080-A774974D2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" y="3719"/>
              <a:ext cx="40" cy="108"/>
            </a:xfrm>
            <a:custGeom>
              <a:avLst/>
              <a:gdLst>
                <a:gd name="T0" fmla="*/ 1 w 80"/>
                <a:gd name="T1" fmla="*/ 1 h 216"/>
                <a:gd name="T2" fmla="*/ 1 w 80"/>
                <a:gd name="T3" fmla="*/ 1 h 216"/>
                <a:gd name="T4" fmla="*/ 1 w 80"/>
                <a:gd name="T5" fmla="*/ 1 h 216"/>
                <a:gd name="T6" fmla="*/ 1 w 80"/>
                <a:gd name="T7" fmla="*/ 1 h 216"/>
                <a:gd name="T8" fmla="*/ 1 w 80"/>
                <a:gd name="T9" fmla="*/ 1 h 216"/>
                <a:gd name="T10" fmla="*/ 1 w 80"/>
                <a:gd name="T11" fmla="*/ 1 h 216"/>
                <a:gd name="T12" fmla="*/ 1 w 80"/>
                <a:gd name="T13" fmla="*/ 1 h 216"/>
                <a:gd name="T14" fmla="*/ 1 w 80"/>
                <a:gd name="T15" fmla="*/ 1 h 216"/>
                <a:gd name="T16" fmla="*/ 1 w 80"/>
                <a:gd name="T17" fmla="*/ 1 h 216"/>
                <a:gd name="T18" fmla="*/ 1 w 80"/>
                <a:gd name="T19" fmla="*/ 1 h 216"/>
                <a:gd name="T20" fmla="*/ 1 w 80"/>
                <a:gd name="T21" fmla="*/ 1 h 216"/>
                <a:gd name="T22" fmla="*/ 1 w 80"/>
                <a:gd name="T23" fmla="*/ 1 h 216"/>
                <a:gd name="T24" fmla="*/ 1 w 80"/>
                <a:gd name="T25" fmla="*/ 1 h 216"/>
                <a:gd name="T26" fmla="*/ 1 w 80"/>
                <a:gd name="T27" fmla="*/ 1 h 216"/>
                <a:gd name="T28" fmla="*/ 1 w 80"/>
                <a:gd name="T29" fmla="*/ 1 h 216"/>
                <a:gd name="T30" fmla="*/ 1 w 80"/>
                <a:gd name="T31" fmla="*/ 1 h 216"/>
                <a:gd name="T32" fmla="*/ 1 w 80"/>
                <a:gd name="T33" fmla="*/ 1 h 216"/>
                <a:gd name="T34" fmla="*/ 1 w 80"/>
                <a:gd name="T35" fmla="*/ 1 h 216"/>
                <a:gd name="T36" fmla="*/ 1 w 80"/>
                <a:gd name="T37" fmla="*/ 0 h 216"/>
                <a:gd name="T38" fmla="*/ 1 w 80"/>
                <a:gd name="T39" fmla="*/ 1 h 216"/>
                <a:gd name="T40" fmla="*/ 1 w 80"/>
                <a:gd name="T41" fmla="*/ 1 h 216"/>
                <a:gd name="T42" fmla="*/ 1 w 80"/>
                <a:gd name="T43" fmla="*/ 1 h 216"/>
                <a:gd name="T44" fmla="*/ 1 w 80"/>
                <a:gd name="T45" fmla="*/ 1 h 216"/>
                <a:gd name="T46" fmla="*/ 1 w 80"/>
                <a:gd name="T47" fmla="*/ 1 h 216"/>
                <a:gd name="T48" fmla="*/ 1 w 80"/>
                <a:gd name="T49" fmla="*/ 1 h 216"/>
                <a:gd name="T50" fmla="*/ 1 w 80"/>
                <a:gd name="T51" fmla="*/ 1 h 216"/>
                <a:gd name="T52" fmla="*/ 1 w 80"/>
                <a:gd name="T53" fmla="*/ 1 h 216"/>
                <a:gd name="T54" fmla="*/ 1 w 80"/>
                <a:gd name="T55" fmla="*/ 1 h 216"/>
                <a:gd name="T56" fmla="*/ 1 w 80"/>
                <a:gd name="T57" fmla="*/ 1 h 216"/>
                <a:gd name="T58" fmla="*/ 1 w 80"/>
                <a:gd name="T59" fmla="*/ 1 h 216"/>
                <a:gd name="T60" fmla="*/ 1 w 80"/>
                <a:gd name="T61" fmla="*/ 1 h 216"/>
                <a:gd name="T62" fmla="*/ 1 w 80"/>
                <a:gd name="T63" fmla="*/ 1 h 216"/>
                <a:gd name="T64" fmla="*/ 1 w 80"/>
                <a:gd name="T65" fmla="*/ 1 h 2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216"/>
                <a:gd name="T101" fmla="*/ 80 w 80"/>
                <a:gd name="T102" fmla="*/ 216 h 2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216">
                  <a:moveTo>
                    <a:pt x="56" y="207"/>
                  </a:moveTo>
                  <a:lnTo>
                    <a:pt x="58" y="205"/>
                  </a:lnTo>
                  <a:lnTo>
                    <a:pt x="60" y="204"/>
                  </a:lnTo>
                  <a:lnTo>
                    <a:pt x="61" y="202"/>
                  </a:lnTo>
                  <a:lnTo>
                    <a:pt x="64" y="201"/>
                  </a:lnTo>
                  <a:lnTo>
                    <a:pt x="61" y="202"/>
                  </a:lnTo>
                  <a:lnTo>
                    <a:pt x="59" y="204"/>
                  </a:lnTo>
                  <a:lnTo>
                    <a:pt x="57" y="205"/>
                  </a:lnTo>
                  <a:lnTo>
                    <a:pt x="54" y="208"/>
                  </a:lnTo>
                  <a:lnTo>
                    <a:pt x="58" y="205"/>
                  </a:lnTo>
                  <a:lnTo>
                    <a:pt x="61" y="202"/>
                  </a:lnTo>
                  <a:lnTo>
                    <a:pt x="64" y="198"/>
                  </a:lnTo>
                  <a:lnTo>
                    <a:pt x="67" y="196"/>
                  </a:lnTo>
                  <a:lnTo>
                    <a:pt x="65" y="197"/>
                  </a:lnTo>
                  <a:lnTo>
                    <a:pt x="64" y="200"/>
                  </a:lnTo>
                  <a:lnTo>
                    <a:pt x="61" y="201"/>
                  </a:lnTo>
                  <a:lnTo>
                    <a:pt x="59" y="203"/>
                  </a:lnTo>
                  <a:lnTo>
                    <a:pt x="62" y="201"/>
                  </a:lnTo>
                  <a:lnTo>
                    <a:pt x="66" y="197"/>
                  </a:lnTo>
                  <a:lnTo>
                    <a:pt x="68" y="195"/>
                  </a:lnTo>
                  <a:lnTo>
                    <a:pt x="72" y="192"/>
                  </a:lnTo>
                  <a:lnTo>
                    <a:pt x="69" y="193"/>
                  </a:lnTo>
                  <a:lnTo>
                    <a:pt x="67" y="195"/>
                  </a:lnTo>
                  <a:lnTo>
                    <a:pt x="66" y="196"/>
                  </a:lnTo>
                  <a:lnTo>
                    <a:pt x="64" y="198"/>
                  </a:lnTo>
                  <a:lnTo>
                    <a:pt x="69" y="180"/>
                  </a:lnTo>
                  <a:lnTo>
                    <a:pt x="69" y="162"/>
                  </a:lnTo>
                  <a:lnTo>
                    <a:pt x="66" y="143"/>
                  </a:lnTo>
                  <a:lnTo>
                    <a:pt x="64" y="124"/>
                  </a:lnTo>
                  <a:lnTo>
                    <a:pt x="56" y="104"/>
                  </a:lnTo>
                  <a:lnTo>
                    <a:pt x="48" y="83"/>
                  </a:lnTo>
                  <a:lnTo>
                    <a:pt x="41" y="63"/>
                  </a:lnTo>
                  <a:lnTo>
                    <a:pt x="31" y="43"/>
                  </a:lnTo>
                  <a:lnTo>
                    <a:pt x="26" y="33"/>
                  </a:lnTo>
                  <a:lnTo>
                    <a:pt x="19" y="23"/>
                  </a:lnTo>
                  <a:lnTo>
                    <a:pt x="11" y="1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0" y="7"/>
                  </a:lnTo>
                  <a:lnTo>
                    <a:pt x="28" y="15"/>
                  </a:lnTo>
                  <a:lnTo>
                    <a:pt x="35" y="23"/>
                  </a:lnTo>
                  <a:lnTo>
                    <a:pt x="41" y="34"/>
                  </a:lnTo>
                  <a:lnTo>
                    <a:pt x="50" y="53"/>
                  </a:lnTo>
                  <a:lnTo>
                    <a:pt x="57" y="74"/>
                  </a:lnTo>
                  <a:lnTo>
                    <a:pt x="65" y="95"/>
                  </a:lnTo>
                  <a:lnTo>
                    <a:pt x="73" y="114"/>
                  </a:lnTo>
                  <a:lnTo>
                    <a:pt x="76" y="139"/>
                  </a:lnTo>
                  <a:lnTo>
                    <a:pt x="80" y="163"/>
                  </a:lnTo>
                  <a:lnTo>
                    <a:pt x="75" y="185"/>
                  </a:lnTo>
                  <a:lnTo>
                    <a:pt x="59" y="203"/>
                  </a:lnTo>
                  <a:lnTo>
                    <a:pt x="61" y="201"/>
                  </a:lnTo>
                  <a:lnTo>
                    <a:pt x="64" y="200"/>
                  </a:lnTo>
                  <a:lnTo>
                    <a:pt x="65" y="197"/>
                  </a:lnTo>
                  <a:lnTo>
                    <a:pt x="67" y="196"/>
                  </a:lnTo>
                  <a:lnTo>
                    <a:pt x="64" y="198"/>
                  </a:lnTo>
                  <a:lnTo>
                    <a:pt x="61" y="202"/>
                  </a:lnTo>
                  <a:lnTo>
                    <a:pt x="58" y="205"/>
                  </a:lnTo>
                  <a:lnTo>
                    <a:pt x="54" y="208"/>
                  </a:lnTo>
                  <a:lnTo>
                    <a:pt x="57" y="205"/>
                  </a:lnTo>
                  <a:lnTo>
                    <a:pt x="59" y="204"/>
                  </a:lnTo>
                  <a:lnTo>
                    <a:pt x="61" y="202"/>
                  </a:lnTo>
                  <a:lnTo>
                    <a:pt x="64" y="201"/>
                  </a:lnTo>
                  <a:lnTo>
                    <a:pt x="59" y="204"/>
                  </a:lnTo>
                  <a:lnTo>
                    <a:pt x="56" y="209"/>
                  </a:lnTo>
                  <a:lnTo>
                    <a:pt x="51" y="212"/>
                  </a:lnTo>
                  <a:lnTo>
                    <a:pt x="46" y="216"/>
                  </a:lnTo>
                  <a:lnTo>
                    <a:pt x="56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319">
              <a:extLst>
                <a:ext uri="{FF2B5EF4-FFF2-40B4-BE49-F238E27FC236}">
                  <a16:creationId xmlns:a16="http://schemas.microsoft.com/office/drawing/2014/main" xmlns="" id="{5B0B6F4C-D401-4EBA-B767-5E85EC52C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3749"/>
              <a:ext cx="74" cy="87"/>
            </a:xfrm>
            <a:custGeom>
              <a:avLst/>
              <a:gdLst>
                <a:gd name="T0" fmla="*/ 0 w 150"/>
                <a:gd name="T1" fmla="*/ 0 h 175"/>
                <a:gd name="T2" fmla="*/ 0 w 150"/>
                <a:gd name="T3" fmla="*/ 0 h 175"/>
                <a:gd name="T4" fmla="*/ 0 w 150"/>
                <a:gd name="T5" fmla="*/ 0 h 175"/>
                <a:gd name="T6" fmla="*/ 0 w 150"/>
                <a:gd name="T7" fmla="*/ 0 h 175"/>
                <a:gd name="T8" fmla="*/ 0 w 150"/>
                <a:gd name="T9" fmla="*/ 0 h 175"/>
                <a:gd name="T10" fmla="*/ 0 w 150"/>
                <a:gd name="T11" fmla="*/ 0 h 175"/>
                <a:gd name="T12" fmla="*/ 0 w 150"/>
                <a:gd name="T13" fmla="*/ 0 h 175"/>
                <a:gd name="T14" fmla="*/ 0 w 150"/>
                <a:gd name="T15" fmla="*/ 0 h 175"/>
                <a:gd name="T16" fmla="*/ 0 w 150"/>
                <a:gd name="T17" fmla="*/ 0 h 175"/>
                <a:gd name="T18" fmla="*/ 0 w 150"/>
                <a:gd name="T19" fmla="*/ 0 h 175"/>
                <a:gd name="T20" fmla="*/ 0 w 150"/>
                <a:gd name="T21" fmla="*/ 0 h 175"/>
                <a:gd name="T22" fmla="*/ 0 w 150"/>
                <a:gd name="T23" fmla="*/ 0 h 175"/>
                <a:gd name="T24" fmla="*/ 0 w 150"/>
                <a:gd name="T25" fmla="*/ 0 h 175"/>
                <a:gd name="T26" fmla="*/ 0 w 150"/>
                <a:gd name="T27" fmla="*/ 0 h 175"/>
                <a:gd name="T28" fmla="*/ 0 w 150"/>
                <a:gd name="T29" fmla="*/ 0 h 175"/>
                <a:gd name="T30" fmla="*/ 0 w 150"/>
                <a:gd name="T31" fmla="*/ 0 h 175"/>
                <a:gd name="T32" fmla="*/ 0 w 150"/>
                <a:gd name="T33" fmla="*/ 0 h 175"/>
                <a:gd name="T34" fmla="*/ 0 w 150"/>
                <a:gd name="T35" fmla="*/ 0 h 175"/>
                <a:gd name="T36" fmla="*/ 0 w 150"/>
                <a:gd name="T37" fmla="*/ 0 h 175"/>
                <a:gd name="T38" fmla="*/ 0 w 150"/>
                <a:gd name="T39" fmla="*/ 0 h 175"/>
                <a:gd name="T40" fmla="*/ 0 w 150"/>
                <a:gd name="T41" fmla="*/ 0 h 175"/>
                <a:gd name="T42" fmla="*/ 0 w 150"/>
                <a:gd name="T43" fmla="*/ 0 h 175"/>
                <a:gd name="T44" fmla="*/ 0 w 150"/>
                <a:gd name="T45" fmla="*/ 0 h 175"/>
                <a:gd name="T46" fmla="*/ 0 w 150"/>
                <a:gd name="T47" fmla="*/ 0 h 175"/>
                <a:gd name="T48" fmla="*/ 0 w 150"/>
                <a:gd name="T49" fmla="*/ 0 h 175"/>
                <a:gd name="T50" fmla="*/ 0 w 150"/>
                <a:gd name="T51" fmla="*/ 0 h 175"/>
                <a:gd name="T52" fmla="*/ 0 w 150"/>
                <a:gd name="T53" fmla="*/ 0 h 175"/>
                <a:gd name="T54" fmla="*/ 0 w 150"/>
                <a:gd name="T55" fmla="*/ 0 h 175"/>
                <a:gd name="T56" fmla="*/ 0 w 150"/>
                <a:gd name="T57" fmla="*/ 0 h 175"/>
                <a:gd name="T58" fmla="*/ 0 w 150"/>
                <a:gd name="T59" fmla="*/ 0 h 175"/>
                <a:gd name="T60" fmla="*/ 0 w 150"/>
                <a:gd name="T61" fmla="*/ 0 h 175"/>
                <a:gd name="T62" fmla="*/ 0 w 150"/>
                <a:gd name="T63" fmla="*/ 0 h 175"/>
                <a:gd name="T64" fmla="*/ 0 w 150"/>
                <a:gd name="T65" fmla="*/ 0 h 175"/>
                <a:gd name="T66" fmla="*/ 0 w 150"/>
                <a:gd name="T67" fmla="*/ 0 h 175"/>
                <a:gd name="T68" fmla="*/ 0 w 150"/>
                <a:gd name="T69" fmla="*/ 0 h 1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175"/>
                <a:gd name="T107" fmla="*/ 150 w 150"/>
                <a:gd name="T108" fmla="*/ 175 h 1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175">
                  <a:moveTo>
                    <a:pt x="9" y="0"/>
                  </a:moveTo>
                  <a:lnTo>
                    <a:pt x="14" y="23"/>
                  </a:lnTo>
                  <a:lnTo>
                    <a:pt x="20" y="44"/>
                  </a:lnTo>
                  <a:lnTo>
                    <a:pt x="29" y="65"/>
                  </a:lnTo>
                  <a:lnTo>
                    <a:pt x="43" y="82"/>
                  </a:lnTo>
                  <a:lnTo>
                    <a:pt x="53" y="90"/>
                  </a:lnTo>
                  <a:lnTo>
                    <a:pt x="63" y="98"/>
                  </a:lnTo>
                  <a:lnTo>
                    <a:pt x="74" y="105"/>
                  </a:lnTo>
                  <a:lnTo>
                    <a:pt x="85" y="112"/>
                  </a:lnTo>
                  <a:lnTo>
                    <a:pt x="96" y="118"/>
                  </a:lnTo>
                  <a:lnTo>
                    <a:pt x="107" y="124"/>
                  </a:lnTo>
                  <a:lnTo>
                    <a:pt x="119" y="130"/>
                  </a:lnTo>
                  <a:lnTo>
                    <a:pt x="130" y="137"/>
                  </a:lnTo>
                  <a:lnTo>
                    <a:pt x="137" y="142"/>
                  </a:lnTo>
                  <a:lnTo>
                    <a:pt x="143" y="149"/>
                  </a:lnTo>
                  <a:lnTo>
                    <a:pt x="147" y="157"/>
                  </a:lnTo>
                  <a:lnTo>
                    <a:pt x="150" y="166"/>
                  </a:lnTo>
                  <a:lnTo>
                    <a:pt x="141" y="175"/>
                  </a:lnTo>
                  <a:lnTo>
                    <a:pt x="138" y="166"/>
                  </a:lnTo>
                  <a:lnTo>
                    <a:pt x="134" y="158"/>
                  </a:lnTo>
                  <a:lnTo>
                    <a:pt x="128" y="151"/>
                  </a:lnTo>
                  <a:lnTo>
                    <a:pt x="121" y="146"/>
                  </a:lnTo>
                  <a:lnTo>
                    <a:pt x="109" y="139"/>
                  </a:lnTo>
                  <a:lnTo>
                    <a:pt x="98" y="134"/>
                  </a:lnTo>
                  <a:lnTo>
                    <a:pt x="86" y="127"/>
                  </a:lnTo>
                  <a:lnTo>
                    <a:pt x="76" y="121"/>
                  </a:lnTo>
                  <a:lnTo>
                    <a:pt x="65" y="114"/>
                  </a:lnTo>
                  <a:lnTo>
                    <a:pt x="54" y="107"/>
                  </a:lnTo>
                  <a:lnTo>
                    <a:pt x="44" y="99"/>
                  </a:lnTo>
                  <a:lnTo>
                    <a:pt x="33" y="91"/>
                  </a:lnTo>
                  <a:lnTo>
                    <a:pt x="20" y="74"/>
                  </a:lnTo>
                  <a:lnTo>
                    <a:pt x="10" y="53"/>
                  </a:lnTo>
                  <a:lnTo>
                    <a:pt x="5" y="32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Freeform 320">
              <a:extLst>
                <a:ext uri="{FF2B5EF4-FFF2-40B4-BE49-F238E27FC236}">
                  <a16:creationId xmlns:a16="http://schemas.microsoft.com/office/drawing/2014/main" xmlns="" id="{A2F2C074-9637-4745-BA7D-DCF02FDF7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" y="3558"/>
              <a:ext cx="25" cy="62"/>
            </a:xfrm>
            <a:custGeom>
              <a:avLst/>
              <a:gdLst>
                <a:gd name="T0" fmla="*/ 0 w 51"/>
                <a:gd name="T1" fmla="*/ 0 h 123"/>
                <a:gd name="T2" fmla="*/ 0 w 51"/>
                <a:gd name="T3" fmla="*/ 1 h 123"/>
                <a:gd name="T4" fmla="*/ 0 w 51"/>
                <a:gd name="T5" fmla="*/ 1 h 123"/>
                <a:gd name="T6" fmla="*/ 0 w 51"/>
                <a:gd name="T7" fmla="*/ 1 h 123"/>
                <a:gd name="T8" fmla="*/ 0 w 51"/>
                <a:gd name="T9" fmla="*/ 1 h 123"/>
                <a:gd name="T10" fmla="*/ 0 w 51"/>
                <a:gd name="T11" fmla="*/ 1 h 123"/>
                <a:gd name="T12" fmla="*/ 0 w 51"/>
                <a:gd name="T13" fmla="*/ 1 h 123"/>
                <a:gd name="T14" fmla="*/ 0 w 51"/>
                <a:gd name="T15" fmla="*/ 1 h 123"/>
                <a:gd name="T16" fmla="*/ 0 w 51"/>
                <a:gd name="T17" fmla="*/ 1 h 123"/>
                <a:gd name="T18" fmla="*/ 0 w 51"/>
                <a:gd name="T19" fmla="*/ 1 h 123"/>
                <a:gd name="T20" fmla="*/ 0 w 51"/>
                <a:gd name="T21" fmla="*/ 1 h 123"/>
                <a:gd name="T22" fmla="*/ 0 w 51"/>
                <a:gd name="T23" fmla="*/ 1 h 123"/>
                <a:gd name="T24" fmla="*/ 0 w 51"/>
                <a:gd name="T25" fmla="*/ 1 h 123"/>
                <a:gd name="T26" fmla="*/ 0 w 51"/>
                <a:gd name="T27" fmla="*/ 1 h 123"/>
                <a:gd name="T28" fmla="*/ 0 w 51"/>
                <a:gd name="T29" fmla="*/ 1 h 123"/>
                <a:gd name="T30" fmla="*/ 0 w 51"/>
                <a:gd name="T31" fmla="*/ 1 h 123"/>
                <a:gd name="T32" fmla="*/ 0 w 51"/>
                <a:gd name="T33" fmla="*/ 1 h 123"/>
                <a:gd name="T34" fmla="*/ 0 w 51"/>
                <a:gd name="T35" fmla="*/ 1 h 123"/>
                <a:gd name="T36" fmla="*/ 0 w 51"/>
                <a:gd name="T37" fmla="*/ 1 h 123"/>
                <a:gd name="T38" fmla="*/ 0 w 51"/>
                <a:gd name="T39" fmla="*/ 1 h 123"/>
                <a:gd name="T40" fmla="*/ 0 w 51"/>
                <a:gd name="T41" fmla="*/ 1 h 123"/>
                <a:gd name="T42" fmla="*/ 0 w 51"/>
                <a:gd name="T43" fmla="*/ 1 h 123"/>
                <a:gd name="T44" fmla="*/ 0 w 51"/>
                <a:gd name="T45" fmla="*/ 1 h 123"/>
                <a:gd name="T46" fmla="*/ 0 w 51"/>
                <a:gd name="T47" fmla="*/ 1 h 123"/>
                <a:gd name="T48" fmla="*/ 0 w 51"/>
                <a:gd name="T49" fmla="*/ 1 h 123"/>
                <a:gd name="T50" fmla="*/ 0 w 51"/>
                <a:gd name="T51" fmla="*/ 1 h 123"/>
                <a:gd name="T52" fmla="*/ 0 w 51"/>
                <a:gd name="T53" fmla="*/ 0 h 1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1"/>
                <a:gd name="T82" fmla="*/ 0 h 123"/>
                <a:gd name="T83" fmla="*/ 51 w 51"/>
                <a:gd name="T84" fmla="*/ 123 h 12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1" h="123">
                  <a:moveTo>
                    <a:pt x="9" y="0"/>
                  </a:moveTo>
                  <a:lnTo>
                    <a:pt x="15" y="6"/>
                  </a:lnTo>
                  <a:lnTo>
                    <a:pt x="22" y="10"/>
                  </a:lnTo>
                  <a:lnTo>
                    <a:pt x="27" y="17"/>
                  </a:lnTo>
                  <a:lnTo>
                    <a:pt x="30" y="24"/>
                  </a:lnTo>
                  <a:lnTo>
                    <a:pt x="35" y="37"/>
                  </a:lnTo>
                  <a:lnTo>
                    <a:pt x="40" y="48"/>
                  </a:lnTo>
                  <a:lnTo>
                    <a:pt x="45" y="61"/>
                  </a:lnTo>
                  <a:lnTo>
                    <a:pt x="48" y="74"/>
                  </a:lnTo>
                  <a:lnTo>
                    <a:pt x="51" y="84"/>
                  </a:lnTo>
                  <a:lnTo>
                    <a:pt x="51" y="94"/>
                  </a:lnTo>
                  <a:lnTo>
                    <a:pt x="50" y="105"/>
                  </a:lnTo>
                  <a:lnTo>
                    <a:pt x="48" y="115"/>
                  </a:lnTo>
                  <a:lnTo>
                    <a:pt x="39" y="123"/>
                  </a:lnTo>
                  <a:lnTo>
                    <a:pt x="40" y="114"/>
                  </a:lnTo>
                  <a:lnTo>
                    <a:pt x="42" y="104"/>
                  </a:lnTo>
                  <a:lnTo>
                    <a:pt x="42" y="93"/>
                  </a:lnTo>
                  <a:lnTo>
                    <a:pt x="39" y="83"/>
                  </a:lnTo>
                  <a:lnTo>
                    <a:pt x="36" y="70"/>
                  </a:lnTo>
                  <a:lnTo>
                    <a:pt x="31" y="58"/>
                  </a:lnTo>
                  <a:lnTo>
                    <a:pt x="25" y="46"/>
                  </a:lnTo>
                  <a:lnTo>
                    <a:pt x="21" y="33"/>
                  </a:lnTo>
                  <a:lnTo>
                    <a:pt x="17" y="26"/>
                  </a:lnTo>
                  <a:lnTo>
                    <a:pt x="13" y="20"/>
                  </a:lnTo>
                  <a:lnTo>
                    <a:pt x="6" y="14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321">
              <a:extLst>
                <a:ext uri="{FF2B5EF4-FFF2-40B4-BE49-F238E27FC236}">
                  <a16:creationId xmlns:a16="http://schemas.microsoft.com/office/drawing/2014/main" xmlns="" id="{5B2C5249-6EBB-4CBC-8A31-6A07B81C0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3569"/>
              <a:ext cx="26" cy="63"/>
            </a:xfrm>
            <a:custGeom>
              <a:avLst/>
              <a:gdLst>
                <a:gd name="T0" fmla="*/ 1 w 52"/>
                <a:gd name="T1" fmla="*/ 1 h 125"/>
                <a:gd name="T2" fmla="*/ 1 w 52"/>
                <a:gd name="T3" fmla="*/ 1 h 125"/>
                <a:gd name="T4" fmla="*/ 1 w 52"/>
                <a:gd name="T5" fmla="*/ 1 h 125"/>
                <a:gd name="T6" fmla="*/ 1 w 52"/>
                <a:gd name="T7" fmla="*/ 1 h 125"/>
                <a:gd name="T8" fmla="*/ 1 w 52"/>
                <a:gd name="T9" fmla="*/ 1 h 125"/>
                <a:gd name="T10" fmla="*/ 1 w 52"/>
                <a:gd name="T11" fmla="*/ 1 h 125"/>
                <a:gd name="T12" fmla="*/ 1 w 52"/>
                <a:gd name="T13" fmla="*/ 1 h 125"/>
                <a:gd name="T14" fmla="*/ 1 w 52"/>
                <a:gd name="T15" fmla="*/ 1 h 125"/>
                <a:gd name="T16" fmla="*/ 1 w 52"/>
                <a:gd name="T17" fmla="*/ 1 h 125"/>
                <a:gd name="T18" fmla="*/ 1 w 52"/>
                <a:gd name="T19" fmla="*/ 1 h 125"/>
                <a:gd name="T20" fmla="*/ 1 w 52"/>
                <a:gd name="T21" fmla="*/ 1 h 125"/>
                <a:gd name="T22" fmla="*/ 1 w 52"/>
                <a:gd name="T23" fmla="*/ 1 h 125"/>
                <a:gd name="T24" fmla="*/ 1 w 52"/>
                <a:gd name="T25" fmla="*/ 1 h 125"/>
                <a:gd name="T26" fmla="*/ 1 w 52"/>
                <a:gd name="T27" fmla="*/ 1 h 125"/>
                <a:gd name="T28" fmla="*/ 1 w 52"/>
                <a:gd name="T29" fmla="*/ 1 h 125"/>
                <a:gd name="T30" fmla="*/ 1 w 52"/>
                <a:gd name="T31" fmla="*/ 1 h 125"/>
                <a:gd name="T32" fmla="*/ 1 w 52"/>
                <a:gd name="T33" fmla="*/ 1 h 125"/>
                <a:gd name="T34" fmla="*/ 1 w 52"/>
                <a:gd name="T35" fmla="*/ 0 h 125"/>
                <a:gd name="T36" fmla="*/ 1 w 52"/>
                <a:gd name="T37" fmla="*/ 1 h 125"/>
                <a:gd name="T38" fmla="*/ 1 w 52"/>
                <a:gd name="T39" fmla="*/ 1 h 125"/>
                <a:gd name="T40" fmla="*/ 1 w 52"/>
                <a:gd name="T41" fmla="*/ 1 h 125"/>
                <a:gd name="T42" fmla="*/ 1 w 52"/>
                <a:gd name="T43" fmla="*/ 1 h 125"/>
                <a:gd name="T44" fmla="*/ 1 w 52"/>
                <a:gd name="T45" fmla="*/ 1 h 125"/>
                <a:gd name="T46" fmla="*/ 1 w 52"/>
                <a:gd name="T47" fmla="*/ 1 h 125"/>
                <a:gd name="T48" fmla="*/ 1 w 52"/>
                <a:gd name="T49" fmla="*/ 1 h 125"/>
                <a:gd name="T50" fmla="*/ 1 w 52"/>
                <a:gd name="T51" fmla="*/ 1 h 125"/>
                <a:gd name="T52" fmla="*/ 1 w 52"/>
                <a:gd name="T53" fmla="*/ 1 h 125"/>
                <a:gd name="T54" fmla="*/ 1 w 52"/>
                <a:gd name="T55" fmla="*/ 1 h 125"/>
                <a:gd name="T56" fmla="*/ 1 w 52"/>
                <a:gd name="T57" fmla="*/ 1 h 125"/>
                <a:gd name="T58" fmla="*/ 1 w 52"/>
                <a:gd name="T59" fmla="*/ 1 h 125"/>
                <a:gd name="T60" fmla="*/ 1 w 52"/>
                <a:gd name="T61" fmla="*/ 1 h 125"/>
                <a:gd name="T62" fmla="*/ 1 w 52"/>
                <a:gd name="T63" fmla="*/ 1 h 125"/>
                <a:gd name="T64" fmla="*/ 1 w 52"/>
                <a:gd name="T65" fmla="*/ 1 h 125"/>
                <a:gd name="T66" fmla="*/ 0 w 52"/>
                <a:gd name="T67" fmla="*/ 1 h 125"/>
                <a:gd name="T68" fmla="*/ 1 w 52"/>
                <a:gd name="T69" fmla="*/ 1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125"/>
                <a:gd name="T107" fmla="*/ 52 w 52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125">
                  <a:moveTo>
                    <a:pt x="9" y="117"/>
                  </a:moveTo>
                  <a:lnTo>
                    <a:pt x="15" y="115"/>
                  </a:lnTo>
                  <a:lnTo>
                    <a:pt x="20" y="114"/>
                  </a:lnTo>
                  <a:lnTo>
                    <a:pt x="26" y="111"/>
                  </a:lnTo>
                  <a:lnTo>
                    <a:pt x="31" y="108"/>
                  </a:lnTo>
                  <a:lnTo>
                    <a:pt x="30" y="109"/>
                  </a:lnTo>
                  <a:lnTo>
                    <a:pt x="27" y="109"/>
                  </a:lnTo>
                  <a:lnTo>
                    <a:pt x="26" y="110"/>
                  </a:lnTo>
                  <a:lnTo>
                    <a:pt x="24" y="111"/>
                  </a:lnTo>
                  <a:lnTo>
                    <a:pt x="28" y="103"/>
                  </a:lnTo>
                  <a:lnTo>
                    <a:pt x="34" y="95"/>
                  </a:lnTo>
                  <a:lnTo>
                    <a:pt x="38" y="87"/>
                  </a:lnTo>
                  <a:lnTo>
                    <a:pt x="40" y="78"/>
                  </a:lnTo>
                  <a:lnTo>
                    <a:pt x="41" y="60"/>
                  </a:lnTo>
                  <a:lnTo>
                    <a:pt x="38" y="42"/>
                  </a:lnTo>
                  <a:lnTo>
                    <a:pt x="31" y="25"/>
                  </a:lnTo>
                  <a:lnTo>
                    <a:pt x="23" y="9"/>
                  </a:lnTo>
                  <a:lnTo>
                    <a:pt x="32" y="0"/>
                  </a:lnTo>
                  <a:lnTo>
                    <a:pt x="38" y="9"/>
                  </a:lnTo>
                  <a:lnTo>
                    <a:pt x="42" y="19"/>
                  </a:lnTo>
                  <a:lnTo>
                    <a:pt x="46" y="30"/>
                  </a:lnTo>
                  <a:lnTo>
                    <a:pt x="49" y="40"/>
                  </a:lnTo>
                  <a:lnTo>
                    <a:pt x="52" y="48"/>
                  </a:lnTo>
                  <a:lnTo>
                    <a:pt x="52" y="56"/>
                  </a:lnTo>
                  <a:lnTo>
                    <a:pt x="50" y="65"/>
                  </a:lnTo>
                  <a:lnTo>
                    <a:pt x="48" y="73"/>
                  </a:lnTo>
                  <a:lnTo>
                    <a:pt x="45" y="83"/>
                  </a:lnTo>
                  <a:lnTo>
                    <a:pt x="40" y="91"/>
                  </a:lnTo>
                  <a:lnTo>
                    <a:pt x="37" y="99"/>
                  </a:lnTo>
                  <a:lnTo>
                    <a:pt x="31" y="107"/>
                  </a:lnTo>
                  <a:lnTo>
                    <a:pt x="25" y="114"/>
                  </a:lnTo>
                  <a:lnTo>
                    <a:pt x="18" y="120"/>
                  </a:lnTo>
                  <a:lnTo>
                    <a:pt x="9" y="123"/>
                  </a:lnTo>
                  <a:lnTo>
                    <a:pt x="0" y="125"/>
                  </a:lnTo>
                  <a:lnTo>
                    <a:pt x="9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Freeform 322">
              <a:extLst>
                <a:ext uri="{FF2B5EF4-FFF2-40B4-BE49-F238E27FC236}">
                  <a16:creationId xmlns:a16="http://schemas.microsoft.com/office/drawing/2014/main" xmlns="" id="{CE4AB4CC-68EA-4AB5-9D1E-4ABDAF9C6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3584"/>
              <a:ext cx="18" cy="49"/>
            </a:xfrm>
            <a:custGeom>
              <a:avLst/>
              <a:gdLst>
                <a:gd name="T0" fmla="*/ 1 w 36"/>
                <a:gd name="T1" fmla="*/ 1 h 97"/>
                <a:gd name="T2" fmla="*/ 1 w 36"/>
                <a:gd name="T3" fmla="*/ 1 h 97"/>
                <a:gd name="T4" fmla="*/ 1 w 36"/>
                <a:gd name="T5" fmla="*/ 1 h 97"/>
                <a:gd name="T6" fmla="*/ 1 w 36"/>
                <a:gd name="T7" fmla="*/ 1 h 97"/>
                <a:gd name="T8" fmla="*/ 1 w 36"/>
                <a:gd name="T9" fmla="*/ 1 h 97"/>
                <a:gd name="T10" fmla="*/ 1 w 36"/>
                <a:gd name="T11" fmla="*/ 1 h 97"/>
                <a:gd name="T12" fmla="*/ 1 w 36"/>
                <a:gd name="T13" fmla="*/ 1 h 97"/>
                <a:gd name="T14" fmla="*/ 1 w 36"/>
                <a:gd name="T15" fmla="*/ 1 h 97"/>
                <a:gd name="T16" fmla="*/ 1 w 36"/>
                <a:gd name="T17" fmla="*/ 1 h 97"/>
                <a:gd name="T18" fmla="*/ 1 w 36"/>
                <a:gd name="T19" fmla="*/ 1 h 97"/>
                <a:gd name="T20" fmla="*/ 1 w 36"/>
                <a:gd name="T21" fmla="*/ 1 h 97"/>
                <a:gd name="T22" fmla="*/ 1 w 36"/>
                <a:gd name="T23" fmla="*/ 1 h 97"/>
                <a:gd name="T24" fmla="*/ 1 w 36"/>
                <a:gd name="T25" fmla="*/ 1 h 97"/>
                <a:gd name="T26" fmla="*/ 1 w 36"/>
                <a:gd name="T27" fmla="*/ 0 h 97"/>
                <a:gd name="T28" fmla="*/ 1 w 36"/>
                <a:gd name="T29" fmla="*/ 1 h 97"/>
                <a:gd name="T30" fmla="*/ 1 w 36"/>
                <a:gd name="T31" fmla="*/ 1 h 97"/>
                <a:gd name="T32" fmla="*/ 1 w 36"/>
                <a:gd name="T33" fmla="*/ 1 h 97"/>
                <a:gd name="T34" fmla="*/ 1 w 36"/>
                <a:gd name="T35" fmla="*/ 1 h 97"/>
                <a:gd name="T36" fmla="*/ 1 w 36"/>
                <a:gd name="T37" fmla="*/ 1 h 97"/>
                <a:gd name="T38" fmla="*/ 1 w 36"/>
                <a:gd name="T39" fmla="*/ 1 h 97"/>
                <a:gd name="T40" fmla="*/ 1 w 36"/>
                <a:gd name="T41" fmla="*/ 1 h 97"/>
                <a:gd name="T42" fmla="*/ 0 w 36"/>
                <a:gd name="T43" fmla="*/ 1 h 97"/>
                <a:gd name="T44" fmla="*/ 1 w 36"/>
                <a:gd name="T45" fmla="*/ 1 h 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"/>
                <a:gd name="T70" fmla="*/ 0 h 97"/>
                <a:gd name="T71" fmla="*/ 36 w 36"/>
                <a:gd name="T72" fmla="*/ 97 h 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" h="97">
                  <a:moveTo>
                    <a:pt x="10" y="87"/>
                  </a:moveTo>
                  <a:lnTo>
                    <a:pt x="13" y="86"/>
                  </a:lnTo>
                  <a:lnTo>
                    <a:pt x="16" y="84"/>
                  </a:lnTo>
                  <a:lnTo>
                    <a:pt x="20" y="82"/>
                  </a:lnTo>
                  <a:lnTo>
                    <a:pt x="23" y="79"/>
                  </a:lnTo>
                  <a:lnTo>
                    <a:pt x="22" y="80"/>
                  </a:lnTo>
                  <a:lnTo>
                    <a:pt x="20" y="83"/>
                  </a:lnTo>
                  <a:lnTo>
                    <a:pt x="19" y="84"/>
                  </a:lnTo>
                  <a:lnTo>
                    <a:pt x="16" y="86"/>
                  </a:lnTo>
                  <a:lnTo>
                    <a:pt x="26" y="68"/>
                  </a:lnTo>
                  <a:lnTo>
                    <a:pt x="28" y="48"/>
                  </a:lnTo>
                  <a:lnTo>
                    <a:pt x="25" y="29"/>
                  </a:lnTo>
                  <a:lnTo>
                    <a:pt x="18" y="9"/>
                  </a:lnTo>
                  <a:lnTo>
                    <a:pt x="27" y="0"/>
                  </a:lnTo>
                  <a:lnTo>
                    <a:pt x="33" y="12"/>
                  </a:lnTo>
                  <a:lnTo>
                    <a:pt x="36" y="27"/>
                  </a:lnTo>
                  <a:lnTo>
                    <a:pt x="36" y="41"/>
                  </a:lnTo>
                  <a:lnTo>
                    <a:pt x="35" y="55"/>
                  </a:lnTo>
                  <a:lnTo>
                    <a:pt x="30" y="68"/>
                  </a:lnTo>
                  <a:lnTo>
                    <a:pt x="23" y="79"/>
                  </a:lnTo>
                  <a:lnTo>
                    <a:pt x="13" y="90"/>
                  </a:lnTo>
                  <a:lnTo>
                    <a:pt x="0" y="97"/>
                  </a:lnTo>
                  <a:lnTo>
                    <a:pt x="10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Freeform 323">
              <a:extLst>
                <a:ext uri="{FF2B5EF4-FFF2-40B4-BE49-F238E27FC236}">
                  <a16:creationId xmlns:a16="http://schemas.microsoft.com/office/drawing/2014/main" xmlns="" id="{B51CACF7-EE0A-41CB-A5D1-5F236F75C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" y="3594"/>
              <a:ext cx="22" cy="49"/>
            </a:xfrm>
            <a:custGeom>
              <a:avLst/>
              <a:gdLst>
                <a:gd name="T0" fmla="*/ 1 w 44"/>
                <a:gd name="T1" fmla="*/ 1 h 97"/>
                <a:gd name="T2" fmla="*/ 1 w 44"/>
                <a:gd name="T3" fmla="*/ 1 h 97"/>
                <a:gd name="T4" fmla="*/ 1 w 44"/>
                <a:gd name="T5" fmla="*/ 1 h 97"/>
                <a:gd name="T6" fmla="*/ 1 w 44"/>
                <a:gd name="T7" fmla="*/ 1 h 97"/>
                <a:gd name="T8" fmla="*/ 1 w 44"/>
                <a:gd name="T9" fmla="*/ 1 h 97"/>
                <a:gd name="T10" fmla="*/ 1 w 44"/>
                <a:gd name="T11" fmla="*/ 1 h 97"/>
                <a:gd name="T12" fmla="*/ 1 w 44"/>
                <a:gd name="T13" fmla="*/ 1 h 97"/>
                <a:gd name="T14" fmla="*/ 1 w 44"/>
                <a:gd name="T15" fmla="*/ 1 h 97"/>
                <a:gd name="T16" fmla="*/ 1 w 44"/>
                <a:gd name="T17" fmla="*/ 1 h 97"/>
                <a:gd name="T18" fmla="*/ 1 w 44"/>
                <a:gd name="T19" fmla="*/ 1 h 97"/>
                <a:gd name="T20" fmla="*/ 1 w 44"/>
                <a:gd name="T21" fmla="*/ 1 h 97"/>
                <a:gd name="T22" fmla="*/ 1 w 44"/>
                <a:gd name="T23" fmla="*/ 1 h 97"/>
                <a:gd name="T24" fmla="*/ 1 w 44"/>
                <a:gd name="T25" fmla="*/ 1 h 97"/>
                <a:gd name="T26" fmla="*/ 1 w 44"/>
                <a:gd name="T27" fmla="*/ 0 h 97"/>
                <a:gd name="T28" fmla="*/ 1 w 44"/>
                <a:gd name="T29" fmla="*/ 1 h 97"/>
                <a:gd name="T30" fmla="*/ 1 w 44"/>
                <a:gd name="T31" fmla="*/ 1 h 97"/>
                <a:gd name="T32" fmla="*/ 1 w 44"/>
                <a:gd name="T33" fmla="*/ 1 h 97"/>
                <a:gd name="T34" fmla="*/ 1 w 44"/>
                <a:gd name="T35" fmla="*/ 1 h 97"/>
                <a:gd name="T36" fmla="*/ 1 w 44"/>
                <a:gd name="T37" fmla="*/ 1 h 97"/>
                <a:gd name="T38" fmla="*/ 1 w 44"/>
                <a:gd name="T39" fmla="*/ 1 h 97"/>
                <a:gd name="T40" fmla="*/ 1 w 44"/>
                <a:gd name="T41" fmla="*/ 1 h 97"/>
                <a:gd name="T42" fmla="*/ 0 w 44"/>
                <a:gd name="T43" fmla="*/ 1 h 97"/>
                <a:gd name="T44" fmla="*/ 1 w 44"/>
                <a:gd name="T45" fmla="*/ 1 h 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"/>
                <a:gd name="T70" fmla="*/ 0 h 97"/>
                <a:gd name="T71" fmla="*/ 44 w 44"/>
                <a:gd name="T72" fmla="*/ 97 h 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" h="97">
                  <a:moveTo>
                    <a:pt x="10" y="88"/>
                  </a:moveTo>
                  <a:lnTo>
                    <a:pt x="14" y="87"/>
                  </a:lnTo>
                  <a:lnTo>
                    <a:pt x="18" y="84"/>
                  </a:lnTo>
                  <a:lnTo>
                    <a:pt x="21" y="82"/>
                  </a:lnTo>
                  <a:lnTo>
                    <a:pt x="25" y="80"/>
                  </a:lnTo>
                  <a:lnTo>
                    <a:pt x="23" y="81"/>
                  </a:lnTo>
                  <a:lnTo>
                    <a:pt x="21" y="82"/>
                  </a:lnTo>
                  <a:lnTo>
                    <a:pt x="20" y="84"/>
                  </a:lnTo>
                  <a:lnTo>
                    <a:pt x="19" y="86"/>
                  </a:lnTo>
                  <a:lnTo>
                    <a:pt x="29" y="68"/>
                  </a:lnTo>
                  <a:lnTo>
                    <a:pt x="34" y="49"/>
                  </a:lnTo>
                  <a:lnTo>
                    <a:pt x="36" y="29"/>
                  </a:lnTo>
                  <a:lnTo>
                    <a:pt x="34" y="10"/>
                  </a:lnTo>
                  <a:lnTo>
                    <a:pt x="42" y="0"/>
                  </a:lnTo>
                  <a:lnTo>
                    <a:pt x="44" y="14"/>
                  </a:lnTo>
                  <a:lnTo>
                    <a:pt x="44" y="29"/>
                  </a:lnTo>
                  <a:lnTo>
                    <a:pt x="43" y="43"/>
                  </a:lnTo>
                  <a:lnTo>
                    <a:pt x="38" y="57"/>
                  </a:lnTo>
                  <a:lnTo>
                    <a:pt x="33" y="70"/>
                  </a:lnTo>
                  <a:lnTo>
                    <a:pt x="23" y="81"/>
                  </a:lnTo>
                  <a:lnTo>
                    <a:pt x="13" y="90"/>
                  </a:lnTo>
                  <a:lnTo>
                    <a:pt x="0" y="97"/>
                  </a:lnTo>
                  <a:lnTo>
                    <a:pt x="1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Freeform 324">
              <a:extLst>
                <a:ext uri="{FF2B5EF4-FFF2-40B4-BE49-F238E27FC236}">
                  <a16:creationId xmlns:a16="http://schemas.microsoft.com/office/drawing/2014/main" xmlns="" id="{B64C80E5-2CE7-4A2D-8D84-9F3F5710B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" y="3654"/>
              <a:ext cx="31" cy="39"/>
            </a:xfrm>
            <a:custGeom>
              <a:avLst/>
              <a:gdLst>
                <a:gd name="T0" fmla="*/ 0 w 63"/>
                <a:gd name="T1" fmla="*/ 0 h 80"/>
                <a:gd name="T2" fmla="*/ 0 w 63"/>
                <a:gd name="T3" fmla="*/ 0 h 80"/>
                <a:gd name="T4" fmla="*/ 0 w 63"/>
                <a:gd name="T5" fmla="*/ 0 h 80"/>
                <a:gd name="T6" fmla="*/ 0 w 63"/>
                <a:gd name="T7" fmla="*/ 0 h 80"/>
                <a:gd name="T8" fmla="*/ 0 w 63"/>
                <a:gd name="T9" fmla="*/ 0 h 80"/>
                <a:gd name="T10" fmla="*/ 0 w 63"/>
                <a:gd name="T11" fmla="*/ 0 h 80"/>
                <a:gd name="T12" fmla="*/ 0 w 63"/>
                <a:gd name="T13" fmla="*/ 0 h 80"/>
                <a:gd name="T14" fmla="*/ 0 w 63"/>
                <a:gd name="T15" fmla="*/ 0 h 80"/>
                <a:gd name="T16" fmla="*/ 0 w 63"/>
                <a:gd name="T17" fmla="*/ 0 h 80"/>
                <a:gd name="T18" fmla="*/ 0 w 63"/>
                <a:gd name="T19" fmla="*/ 0 h 80"/>
                <a:gd name="T20" fmla="*/ 0 w 63"/>
                <a:gd name="T21" fmla="*/ 0 h 80"/>
                <a:gd name="T22" fmla="*/ 0 w 63"/>
                <a:gd name="T23" fmla="*/ 0 h 80"/>
                <a:gd name="T24" fmla="*/ 0 w 63"/>
                <a:gd name="T25" fmla="*/ 0 h 80"/>
                <a:gd name="T26" fmla="*/ 0 w 63"/>
                <a:gd name="T27" fmla="*/ 0 h 80"/>
                <a:gd name="T28" fmla="*/ 0 w 63"/>
                <a:gd name="T29" fmla="*/ 0 h 80"/>
                <a:gd name="T30" fmla="*/ 0 w 63"/>
                <a:gd name="T31" fmla="*/ 0 h 80"/>
                <a:gd name="T32" fmla="*/ 0 w 63"/>
                <a:gd name="T33" fmla="*/ 0 h 80"/>
                <a:gd name="T34" fmla="*/ 0 w 63"/>
                <a:gd name="T35" fmla="*/ 0 h 80"/>
                <a:gd name="T36" fmla="*/ 0 w 63"/>
                <a:gd name="T37" fmla="*/ 0 h 80"/>
                <a:gd name="T38" fmla="*/ 0 w 63"/>
                <a:gd name="T39" fmla="*/ 0 h 80"/>
                <a:gd name="T40" fmla="*/ 0 w 63"/>
                <a:gd name="T41" fmla="*/ 0 h 80"/>
                <a:gd name="T42" fmla="*/ 0 w 63"/>
                <a:gd name="T43" fmla="*/ 0 h 80"/>
                <a:gd name="T44" fmla="*/ 0 w 63"/>
                <a:gd name="T45" fmla="*/ 0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"/>
                <a:gd name="T70" fmla="*/ 0 h 80"/>
                <a:gd name="T71" fmla="*/ 63 w 63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" h="80">
                  <a:moveTo>
                    <a:pt x="51" y="74"/>
                  </a:moveTo>
                  <a:lnTo>
                    <a:pt x="47" y="74"/>
                  </a:lnTo>
                  <a:lnTo>
                    <a:pt x="43" y="74"/>
                  </a:lnTo>
                  <a:lnTo>
                    <a:pt x="38" y="74"/>
                  </a:lnTo>
                  <a:lnTo>
                    <a:pt x="35" y="73"/>
                  </a:lnTo>
                  <a:lnTo>
                    <a:pt x="37" y="73"/>
                  </a:lnTo>
                  <a:lnTo>
                    <a:pt x="38" y="74"/>
                  </a:lnTo>
                  <a:lnTo>
                    <a:pt x="41" y="74"/>
                  </a:lnTo>
                  <a:lnTo>
                    <a:pt x="43" y="75"/>
                  </a:lnTo>
                  <a:lnTo>
                    <a:pt x="28" y="61"/>
                  </a:lnTo>
                  <a:lnTo>
                    <a:pt x="19" y="45"/>
                  </a:lnTo>
                  <a:lnTo>
                    <a:pt x="14" y="25"/>
                  </a:lnTo>
                  <a:lnTo>
                    <a:pt x="13" y="5"/>
                  </a:lnTo>
                  <a:lnTo>
                    <a:pt x="2" y="0"/>
                  </a:lnTo>
                  <a:lnTo>
                    <a:pt x="0" y="14"/>
                  </a:lnTo>
                  <a:lnTo>
                    <a:pt x="3" y="29"/>
                  </a:lnTo>
                  <a:lnTo>
                    <a:pt x="7" y="43"/>
                  </a:lnTo>
                  <a:lnTo>
                    <a:pt x="14" y="54"/>
                  </a:lnTo>
                  <a:lnTo>
                    <a:pt x="23" y="65"/>
                  </a:lnTo>
                  <a:lnTo>
                    <a:pt x="35" y="73"/>
                  </a:lnTo>
                  <a:lnTo>
                    <a:pt x="48" y="78"/>
                  </a:lnTo>
                  <a:lnTo>
                    <a:pt x="63" y="80"/>
                  </a:lnTo>
                  <a:lnTo>
                    <a:pt x="51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325">
              <a:extLst>
                <a:ext uri="{FF2B5EF4-FFF2-40B4-BE49-F238E27FC236}">
                  <a16:creationId xmlns:a16="http://schemas.microsoft.com/office/drawing/2014/main" xmlns="" id="{2DF5FAFD-1839-43A0-88EB-C19DA15DE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" y="3670"/>
              <a:ext cx="38" cy="37"/>
            </a:xfrm>
            <a:custGeom>
              <a:avLst/>
              <a:gdLst>
                <a:gd name="T0" fmla="*/ 1 w 75"/>
                <a:gd name="T1" fmla="*/ 1 h 73"/>
                <a:gd name="T2" fmla="*/ 1 w 75"/>
                <a:gd name="T3" fmla="*/ 1 h 73"/>
                <a:gd name="T4" fmla="*/ 1 w 75"/>
                <a:gd name="T5" fmla="*/ 1 h 73"/>
                <a:gd name="T6" fmla="*/ 1 w 75"/>
                <a:gd name="T7" fmla="*/ 1 h 73"/>
                <a:gd name="T8" fmla="*/ 1 w 75"/>
                <a:gd name="T9" fmla="*/ 1 h 73"/>
                <a:gd name="T10" fmla="*/ 1 w 75"/>
                <a:gd name="T11" fmla="*/ 1 h 73"/>
                <a:gd name="T12" fmla="*/ 1 w 75"/>
                <a:gd name="T13" fmla="*/ 1 h 73"/>
                <a:gd name="T14" fmla="*/ 1 w 75"/>
                <a:gd name="T15" fmla="*/ 1 h 73"/>
                <a:gd name="T16" fmla="*/ 1 w 75"/>
                <a:gd name="T17" fmla="*/ 1 h 73"/>
                <a:gd name="T18" fmla="*/ 1 w 75"/>
                <a:gd name="T19" fmla="*/ 1 h 73"/>
                <a:gd name="T20" fmla="*/ 1 w 75"/>
                <a:gd name="T21" fmla="*/ 1 h 73"/>
                <a:gd name="T22" fmla="*/ 1 w 75"/>
                <a:gd name="T23" fmla="*/ 1 h 73"/>
                <a:gd name="T24" fmla="*/ 1 w 75"/>
                <a:gd name="T25" fmla="*/ 1 h 73"/>
                <a:gd name="T26" fmla="*/ 1 w 75"/>
                <a:gd name="T27" fmla="*/ 1 h 73"/>
                <a:gd name="T28" fmla="*/ 1 w 75"/>
                <a:gd name="T29" fmla="*/ 1 h 73"/>
                <a:gd name="T30" fmla="*/ 1 w 75"/>
                <a:gd name="T31" fmla="*/ 1 h 73"/>
                <a:gd name="T32" fmla="*/ 1 w 75"/>
                <a:gd name="T33" fmla="*/ 1 h 73"/>
                <a:gd name="T34" fmla="*/ 0 w 75"/>
                <a:gd name="T35" fmla="*/ 0 h 73"/>
                <a:gd name="T36" fmla="*/ 1 w 75"/>
                <a:gd name="T37" fmla="*/ 1 h 73"/>
                <a:gd name="T38" fmla="*/ 1 w 75"/>
                <a:gd name="T39" fmla="*/ 1 h 73"/>
                <a:gd name="T40" fmla="*/ 1 w 75"/>
                <a:gd name="T41" fmla="*/ 1 h 73"/>
                <a:gd name="T42" fmla="*/ 1 w 75"/>
                <a:gd name="T43" fmla="*/ 1 h 73"/>
                <a:gd name="T44" fmla="*/ 1 w 75"/>
                <a:gd name="T45" fmla="*/ 1 h 73"/>
                <a:gd name="T46" fmla="*/ 1 w 75"/>
                <a:gd name="T47" fmla="*/ 1 h 73"/>
                <a:gd name="T48" fmla="*/ 1 w 75"/>
                <a:gd name="T49" fmla="*/ 1 h 73"/>
                <a:gd name="T50" fmla="*/ 1 w 75"/>
                <a:gd name="T51" fmla="*/ 1 h 73"/>
                <a:gd name="T52" fmla="*/ 1 w 75"/>
                <a:gd name="T53" fmla="*/ 1 h 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5"/>
                <a:gd name="T82" fmla="*/ 0 h 73"/>
                <a:gd name="T83" fmla="*/ 75 w 75"/>
                <a:gd name="T84" fmla="*/ 73 h 7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5" h="73">
                  <a:moveTo>
                    <a:pt x="63" y="68"/>
                  </a:moveTo>
                  <a:lnTo>
                    <a:pt x="59" y="68"/>
                  </a:lnTo>
                  <a:lnTo>
                    <a:pt x="55" y="68"/>
                  </a:lnTo>
                  <a:lnTo>
                    <a:pt x="50" y="67"/>
                  </a:lnTo>
                  <a:lnTo>
                    <a:pt x="46" y="66"/>
                  </a:lnTo>
                  <a:lnTo>
                    <a:pt x="48" y="67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4" y="68"/>
                  </a:lnTo>
                  <a:lnTo>
                    <a:pt x="46" y="63"/>
                  </a:lnTo>
                  <a:lnTo>
                    <a:pt x="38" y="57"/>
                  </a:lnTo>
                  <a:lnTo>
                    <a:pt x="32" y="50"/>
                  </a:lnTo>
                  <a:lnTo>
                    <a:pt x="26" y="42"/>
                  </a:lnTo>
                  <a:lnTo>
                    <a:pt x="22" y="33"/>
                  </a:lnTo>
                  <a:lnTo>
                    <a:pt x="17" y="23"/>
                  </a:lnTo>
                  <a:lnTo>
                    <a:pt x="14" y="14"/>
                  </a:lnTo>
                  <a:lnTo>
                    <a:pt x="11" y="5"/>
                  </a:lnTo>
                  <a:lnTo>
                    <a:pt x="0" y="0"/>
                  </a:lnTo>
                  <a:lnTo>
                    <a:pt x="3" y="14"/>
                  </a:lnTo>
                  <a:lnTo>
                    <a:pt x="8" y="27"/>
                  </a:lnTo>
                  <a:lnTo>
                    <a:pt x="16" y="40"/>
                  </a:lnTo>
                  <a:lnTo>
                    <a:pt x="25" y="50"/>
                  </a:lnTo>
                  <a:lnTo>
                    <a:pt x="36" y="59"/>
                  </a:lnTo>
                  <a:lnTo>
                    <a:pt x="47" y="67"/>
                  </a:lnTo>
                  <a:lnTo>
                    <a:pt x="61" y="72"/>
                  </a:lnTo>
                  <a:lnTo>
                    <a:pt x="75" y="73"/>
                  </a:lnTo>
                  <a:lnTo>
                    <a:pt x="63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Freeform 326">
              <a:extLst>
                <a:ext uri="{FF2B5EF4-FFF2-40B4-BE49-F238E27FC236}">
                  <a16:creationId xmlns:a16="http://schemas.microsoft.com/office/drawing/2014/main" xmlns="" id="{2459FB59-767D-45AC-9260-24300B27B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3558"/>
              <a:ext cx="14" cy="64"/>
            </a:xfrm>
            <a:custGeom>
              <a:avLst/>
              <a:gdLst>
                <a:gd name="T0" fmla="*/ 1 w 27"/>
                <a:gd name="T1" fmla="*/ 0 h 127"/>
                <a:gd name="T2" fmla="*/ 1 w 27"/>
                <a:gd name="T3" fmla="*/ 1 h 127"/>
                <a:gd name="T4" fmla="*/ 1 w 27"/>
                <a:gd name="T5" fmla="*/ 1 h 127"/>
                <a:gd name="T6" fmla="*/ 1 w 27"/>
                <a:gd name="T7" fmla="*/ 1 h 127"/>
                <a:gd name="T8" fmla="*/ 1 w 27"/>
                <a:gd name="T9" fmla="*/ 1 h 127"/>
                <a:gd name="T10" fmla="*/ 1 w 27"/>
                <a:gd name="T11" fmla="*/ 1 h 127"/>
                <a:gd name="T12" fmla="*/ 1 w 27"/>
                <a:gd name="T13" fmla="*/ 1 h 127"/>
                <a:gd name="T14" fmla="*/ 0 w 27"/>
                <a:gd name="T15" fmla="*/ 1 h 127"/>
                <a:gd name="T16" fmla="*/ 1 w 27"/>
                <a:gd name="T17" fmla="*/ 1 h 127"/>
                <a:gd name="T18" fmla="*/ 1 w 27"/>
                <a:gd name="T19" fmla="*/ 1 h 127"/>
                <a:gd name="T20" fmla="*/ 1 w 27"/>
                <a:gd name="T21" fmla="*/ 1 h 127"/>
                <a:gd name="T22" fmla="*/ 1 w 27"/>
                <a:gd name="T23" fmla="*/ 1 h 127"/>
                <a:gd name="T24" fmla="*/ 1 w 27"/>
                <a:gd name="T25" fmla="*/ 1 h 127"/>
                <a:gd name="T26" fmla="*/ 1 w 27"/>
                <a:gd name="T27" fmla="*/ 1 h 127"/>
                <a:gd name="T28" fmla="*/ 1 w 27"/>
                <a:gd name="T29" fmla="*/ 1 h 127"/>
                <a:gd name="T30" fmla="*/ 1 w 27"/>
                <a:gd name="T31" fmla="*/ 1 h 127"/>
                <a:gd name="T32" fmla="*/ 1 w 27"/>
                <a:gd name="T33" fmla="*/ 1 h 127"/>
                <a:gd name="T34" fmla="*/ 1 w 27"/>
                <a:gd name="T35" fmla="*/ 1 h 127"/>
                <a:gd name="T36" fmla="*/ 1 w 27"/>
                <a:gd name="T37" fmla="*/ 1 h 127"/>
                <a:gd name="T38" fmla="*/ 1 w 27"/>
                <a:gd name="T39" fmla="*/ 1 h 127"/>
                <a:gd name="T40" fmla="*/ 1 w 27"/>
                <a:gd name="T41" fmla="*/ 1 h 127"/>
                <a:gd name="T42" fmla="*/ 1 w 27"/>
                <a:gd name="T43" fmla="*/ 1 h 127"/>
                <a:gd name="T44" fmla="*/ 1 w 27"/>
                <a:gd name="T45" fmla="*/ 1 h 127"/>
                <a:gd name="T46" fmla="*/ 1 w 27"/>
                <a:gd name="T47" fmla="*/ 1 h 127"/>
                <a:gd name="T48" fmla="*/ 1 w 27"/>
                <a:gd name="T49" fmla="*/ 1 h 127"/>
                <a:gd name="T50" fmla="*/ 1 w 27"/>
                <a:gd name="T51" fmla="*/ 1 h 127"/>
                <a:gd name="T52" fmla="*/ 1 w 27"/>
                <a:gd name="T53" fmla="*/ 0 h 1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"/>
                <a:gd name="T82" fmla="*/ 0 h 127"/>
                <a:gd name="T83" fmla="*/ 27 w 27"/>
                <a:gd name="T84" fmla="*/ 127 h 1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" h="127">
                  <a:moveTo>
                    <a:pt x="13" y="0"/>
                  </a:moveTo>
                  <a:lnTo>
                    <a:pt x="10" y="7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2" y="30"/>
                  </a:lnTo>
                  <a:lnTo>
                    <a:pt x="2" y="44"/>
                  </a:lnTo>
                  <a:lnTo>
                    <a:pt x="1" y="56"/>
                  </a:lnTo>
                  <a:lnTo>
                    <a:pt x="0" y="69"/>
                  </a:lnTo>
                  <a:lnTo>
                    <a:pt x="1" y="83"/>
                  </a:lnTo>
                  <a:lnTo>
                    <a:pt x="2" y="93"/>
                  </a:lnTo>
                  <a:lnTo>
                    <a:pt x="5" y="103"/>
                  </a:lnTo>
                  <a:lnTo>
                    <a:pt x="10" y="112"/>
                  </a:lnTo>
                  <a:lnTo>
                    <a:pt x="16" y="121"/>
                  </a:lnTo>
                  <a:lnTo>
                    <a:pt x="27" y="127"/>
                  </a:lnTo>
                  <a:lnTo>
                    <a:pt x="21" y="117"/>
                  </a:lnTo>
                  <a:lnTo>
                    <a:pt x="17" y="108"/>
                  </a:lnTo>
                  <a:lnTo>
                    <a:pt x="13" y="99"/>
                  </a:lnTo>
                  <a:lnTo>
                    <a:pt x="12" y="89"/>
                  </a:lnTo>
                  <a:lnTo>
                    <a:pt x="12" y="75"/>
                  </a:lnTo>
                  <a:lnTo>
                    <a:pt x="13" y="62"/>
                  </a:lnTo>
                  <a:lnTo>
                    <a:pt x="13" y="50"/>
                  </a:lnTo>
                  <a:lnTo>
                    <a:pt x="13" y="36"/>
                  </a:lnTo>
                  <a:lnTo>
                    <a:pt x="14" y="28"/>
                  </a:lnTo>
                  <a:lnTo>
                    <a:pt x="18" y="21"/>
                  </a:lnTo>
                  <a:lnTo>
                    <a:pt x="21" y="13"/>
                  </a:lnTo>
                  <a:lnTo>
                    <a:pt x="25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Freeform 327">
              <a:extLst>
                <a:ext uri="{FF2B5EF4-FFF2-40B4-BE49-F238E27FC236}">
                  <a16:creationId xmlns:a16="http://schemas.microsoft.com/office/drawing/2014/main" xmlns="" id="{C1ADE6B7-5C64-4A52-AC5E-1F2C6026B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" y="3580"/>
              <a:ext cx="38" cy="54"/>
            </a:xfrm>
            <a:custGeom>
              <a:avLst/>
              <a:gdLst>
                <a:gd name="T0" fmla="*/ 1 w 75"/>
                <a:gd name="T1" fmla="*/ 1 h 108"/>
                <a:gd name="T2" fmla="*/ 1 w 75"/>
                <a:gd name="T3" fmla="*/ 1 h 108"/>
                <a:gd name="T4" fmla="*/ 1 w 75"/>
                <a:gd name="T5" fmla="*/ 1 h 108"/>
                <a:gd name="T6" fmla="*/ 1 w 75"/>
                <a:gd name="T7" fmla="*/ 1 h 108"/>
                <a:gd name="T8" fmla="*/ 1 w 75"/>
                <a:gd name="T9" fmla="*/ 1 h 108"/>
                <a:gd name="T10" fmla="*/ 1 w 75"/>
                <a:gd name="T11" fmla="*/ 1 h 108"/>
                <a:gd name="T12" fmla="*/ 1 w 75"/>
                <a:gd name="T13" fmla="*/ 1 h 108"/>
                <a:gd name="T14" fmla="*/ 1 w 75"/>
                <a:gd name="T15" fmla="*/ 1 h 108"/>
                <a:gd name="T16" fmla="*/ 1 w 75"/>
                <a:gd name="T17" fmla="*/ 1 h 108"/>
                <a:gd name="T18" fmla="*/ 1 w 75"/>
                <a:gd name="T19" fmla="*/ 1 h 108"/>
                <a:gd name="T20" fmla="*/ 1 w 75"/>
                <a:gd name="T21" fmla="*/ 1 h 108"/>
                <a:gd name="T22" fmla="*/ 1 w 75"/>
                <a:gd name="T23" fmla="*/ 1 h 108"/>
                <a:gd name="T24" fmla="*/ 1 w 75"/>
                <a:gd name="T25" fmla="*/ 1 h 108"/>
                <a:gd name="T26" fmla="*/ 1 w 75"/>
                <a:gd name="T27" fmla="*/ 1 h 108"/>
                <a:gd name="T28" fmla="*/ 1 w 75"/>
                <a:gd name="T29" fmla="*/ 1 h 108"/>
                <a:gd name="T30" fmla="*/ 1 w 75"/>
                <a:gd name="T31" fmla="*/ 1 h 108"/>
                <a:gd name="T32" fmla="*/ 1 w 75"/>
                <a:gd name="T33" fmla="*/ 1 h 108"/>
                <a:gd name="T34" fmla="*/ 1 w 75"/>
                <a:gd name="T35" fmla="*/ 0 h 108"/>
                <a:gd name="T36" fmla="*/ 1 w 75"/>
                <a:gd name="T37" fmla="*/ 1 h 108"/>
                <a:gd name="T38" fmla="*/ 0 w 75"/>
                <a:gd name="T39" fmla="*/ 1 h 108"/>
                <a:gd name="T40" fmla="*/ 0 w 75"/>
                <a:gd name="T41" fmla="*/ 1 h 108"/>
                <a:gd name="T42" fmla="*/ 0 w 75"/>
                <a:gd name="T43" fmla="*/ 1 h 108"/>
                <a:gd name="T44" fmla="*/ 1 w 75"/>
                <a:gd name="T45" fmla="*/ 1 h 108"/>
                <a:gd name="T46" fmla="*/ 1 w 75"/>
                <a:gd name="T47" fmla="*/ 1 h 108"/>
                <a:gd name="T48" fmla="*/ 1 w 75"/>
                <a:gd name="T49" fmla="*/ 1 h 108"/>
                <a:gd name="T50" fmla="*/ 1 w 75"/>
                <a:gd name="T51" fmla="*/ 1 h 108"/>
                <a:gd name="T52" fmla="*/ 1 w 75"/>
                <a:gd name="T53" fmla="*/ 1 h 108"/>
                <a:gd name="T54" fmla="*/ 1 w 75"/>
                <a:gd name="T55" fmla="*/ 1 h 108"/>
                <a:gd name="T56" fmla="*/ 1 w 75"/>
                <a:gd name="T57" fmla="*/ 1 h 108"/>
                <a:gd name="T58" fmla="*/ 1 w 75"/>
                <a:gd name="T59" fmla="*/ 1 h 108"/>
                <a:gd name="T60" fmla="*/ 1 w 75"/>
                <a:gd name="T61" fmla="*/ 1 h 108"/>
                <a:gd name="T62" fmla="*/ 1 w 75"/>
                <a:gd name="T63" fmla="*/ 1 h 108"/>
                <a:gd name="T64" fmla="*/ 1 w 75"/>
                <a:gd name="T65" fmla="*/ 1 h 108"/>
                <a:gd name="T66" fmla="*/ 1 w 75"/>
                <a:gd name="T67" fmla="*/ 1 h 108"/>
                <a:gd name="T68" fmla="*/ 1 w 75"/>
                <a:gd name="T69" fmla="*/ 1 h 1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108"/>
                <a:gd name="T107" fmla="*/ 75 w 75"/>
                <a:gd name="T108" fmla="*/ 108 h 1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108">
                  <a:moveTo>
                    <a:pt x="63" y="101"/>
                  </a:moveTo>
                  <a:lnTo>
                    <a:pt x="57" y="101"/>
                  </a:lnTo>
                  <a:lnTo>
                    <a:pt x="52" y="102"/>
                  </a:lnTo>
                  <a:lnTo>
                    <a:pt x="45" y="102"/>
                  </a:lnTo>
                  <a:lnTo>
                    <a:pt x="39" y="100"/>
                  </a:lnTo>
                  <a:lnTo>
                    <a:pt x="41" y="101"/>
                  </a:lnTo>
                  <a:lnTo>
                    <a:pt x="44" y="101"/>
                  </a:lnTo>
                  <a:lnTo>
                    <a:pt x="45" y="101"/>
                  </a:lnTo>
                  <a:lnTo>
                    <a:pt x="47" y="102"/>
                  </a:lnTo>
                  <a:lnTo>
                    <a:pt x="40" y="96"/>
                  </a:lnTo>
                  <a:lnTo>
                    <a:pt x="33" y="89"/>
                  </a:lnTo>
                  <a:lnTo>
                    <a:pt x="26" y="83"/>
                  </a:lnTo>
                  <a:lnTo>
                    <a:pt x="20" y="76"/>
                  </a:lnTo>
                  <a:lnTo>
                    <a:pt x="14" y="58"/>
                  </a:lnTo>
                  <a:lnTo>
                    <a:pt x="11" y="40"/>
                  </a:lnTo>
                  <a:lnTo>
                    <a:pt x="11" y="23"/>
                  </a:lnTo>
                  <a:lnTo>
                    <a:pt x="14" y="4"/>
                  </a:lnTo>
                  <a:lnTo>
                    <a:pt x="2" y="0"/>
                  </a:lnTo>
                  <a:lnTo>
                    <a:pt x="1" y="10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0" y="42"/>
                  </a:lnTo>
                  <a:lnTo>
                    <a:pt x="1" y="50"/>
                  </a:lnTo>
                  <a:lnTo>
                    <a:pt x="3" y="58"/>
                  </a:lnTo>
                  <a:lnTo>
                    <a:pt x="7" y="66"/>
                  </a:lnTo>
                  <a:lnTo>
                    <a:pt x="12" y="73"/>
                  </a:lnTo>
                  <a:lnTo>
                    <a:pt x="18" y="80"/>
                  </a:lnTo>
                  <a:lnTo>
                    <a:pt x="25" y="87"/>
                  </a:lnTo>
                  <a:lnTo>
                    <a:pt x="32" y="94"/>
                  </a:lnTo>
                  <a:lnTo>
                    <a:pt x="39" y="99"/>
                  </a:lnTo>
                  <a:lnTo>
                    <a:pt x="47" y="103"/>
                  </a:lnTo>
                  <a:lnTo>
                    <a:pt x="56" y="107"/>
                  </a:lnTo>
                  <a:lnTo>
                    <a:pt x="65" y="108"/>
                  </a:lnTo>
                  <a:lnTo>
                    <a:pt x="75" y="107"/>
                  </a:lnTo>
                  <a:lnTo>
                    <a:pt x="63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Freeform 328">
              <a:extLst>
                <a:ext uri="{FF2B5EF4-FFF2-40B4-BE49-F238E27FC236}">
                  <a16:creationId xmlns:a16="http://schemas.microsoft.com/office/drawing/2014/main" xmlns="" id="{B1E7AEFC-A072-4D88-B4F7-8B9C0AB29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3601"/>
              <a:ext cx="29" cy="41"/>
            </a:xfrm>
            <a:custGeom>
              <a:avLst/>
              <a:gdLst>
                <a:gd name="T0" fmla="*/ 1 w 58"/>
                <a:gd name="T1" fmla="*/ 0 h 83"/>
                <a:gd name="T2" fmla="*/ 1 w 58"/>
                <a:gd name="T3" fmla="*/ 0 h 83"/>
                <a:gd name="T4" fmla="*/ 1 w 58"/>
                <a:gd name="T5" fmla="*/ 0 h 83"/>
                <a:gd name="T6" fmla="*/ 1 w 58"/>
                <a:gd name="T7" fmla="*/ 0 h 83"/>
                <a:gd name="T8" fmla="*/ 1 w 58"/>
                <a:gd name="T9" fmla="*/ 0 h 83"/>
                <a:gd name="T10" fmla="*/ 1 w 58"/>
                <a:gd name="T11" fmla="*/ 0 h 83"/>
                <a:gd name="T12" fmla="*/ 1 w 58"/>
                <a:gd name="T13" fmla="*/ 0 h 83"/>
                <a:gd name="T14" fmla="*/ 1 w 58"/>
                <a:gd name="T15" fmla="*/ 0 h 83"/>
                <a:gd name="T16" fmla="*/ 1 w 58"/>
                <a:gd name="T17" fmla="*/ 0 h 83"/>
                <a:gd name="T18" fmla="*/ 1 w 58"/>
                <a:gd name="T19" fmla="*/ 0 h 83"/>
                <a:gd name="T20" fmla="*/ 1 w 58"/>
                <a:gd name="T21" fmla="*/ 0 h 83"/>
                <a:gd name="T22" fmla="*/ 1 w 58"/>
                <a:gd name="T23" fmla="*/ 0 h 83"/>
                <a:gd name="T24" fmla="*/ 1 w 58"/>
                <a:gd name="T25" fmla="*/ 0 h 83"/>
                <a:gd name="T26" fmla="*/ 1 w 58"/>
                <a:gd name="T27" fmla="*/ 0 h 83"/>
                <a:gd name="T28" fmla="*/ 0 w 58"/>
                <a:gd name="T29" fmla="*/ 0 h 83"/>
                <a:gd name="T30" fmla="*/ 1 w 58"/>
                <a:gd name="T31" fmla="*/ 0 h 83"/>
                <a:gd name="T32" fmla="*/ 1 w 58"/>
                <a:gd name="T33" fmla="*/ 0 h 83"/>
                <a:gd name="T34" fmla="*/ 1 w 58"/>
                <a:gd name="T35" fmla="*/ 0 h 83"/>
                <a:gd name="T36" fmla="*/ 1 w 58"/>
                <a:gd name="T37" fmla="*/ 0 h 83"/>
                <a:gd name="T38" fmla="*/ 1 w 58"/>
                <a:gd name="T39" fmla="*/ 0 h 83"/>
                <a:gd name="T40" fmla="*/ 1 w 58"/>
                <a:gd name="T41" fmla="*/ 0 h 83"/>
                <a:gd name="T42" fmla="*/ 1 w 58"/>
                <a:gd name="T43" fmla="*/ 0 h 83"/>
                <a:gd name="T44" fmla="*/ 1 w 58"/>
                <a:gd name="T45" fmla="*/ 0 h 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83"/>
                <a:gd name="T71" fmla="*/ 58 w 58"/>
                <a:gd name="T72" fmla="*/ 83 h 8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83">
                  <a:moveTo>
                    <a:pt x="46" y="77"/>
                  </a:moveTo>
                  <a:lnTo>
                    <a:pt x="43" y="77"/>
                  </a:lnTo>
                  <a:lnTo>
                    <a:pt x="38" y="76"/>
                  </a:lnTo>
                  <a:lnTo>
                    <a:pt x="35" y="76"/>
                  </a:lnTo>
                  <a:lnTo>
                    <a:pt x="30" y="75"/>
                  </a:lnTo>
                  <a:lnTo>
                    <a:pt x="32" y="76"/>
                  </a:lnTo>
                  <a:lnTo>
                    <a:pt x="35" y="76"/>
                  </a:lnTo>
                  <a:lnTo>
                    <a:pt x="36" y="77"/>
                  </a:lnTo>
                  <a:lnTo>
                    <a:pt x="38" y="78"/>
                  </a:lnTo>
                  <a:lnTo>
                    <a:pt x="24" y="63"/>
                  </a:lnTo>
                  <a:lnTo>
                    <a:pt x="16" y="46"/>
                  </a:lnTo>
                  <a:lnTo>
                    <a:pt x="13" y="27"/>
                  </a:lnTo>
                  <a:lnTo>
                    <a:pt x="13" y="6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" y="29"/>
                  </a:lnTo>
                  <a:lnTo>
                    <a:pt x="5" y="43"/>
                  </a:lnTo>
                  <a:lnTo>
                    <a:pt x="12" y="55"/>
                  </a:lnTo>
                  <a:lnTo>
                    <a:pt x="20" y="66"/>
                  </a:lnTo>
                  <a:lnTo>
                    <a:pt x="30" y="75"/>
                  </a:lnTo>
                  <a:lnTo>
                    <a:pt x="43" y="81"/>
                  </a:lnTo>
                  <a:lnTo>
                    <a:pt x="58" y="83"/>
                  </a:lnTo>
                  <a:lnTo>
                    <a:pt x="46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329">
              <a:extLst>
                <a:ext uri="{FF2B5EF4-FFF2-40B4-BE49-F238E27FC236}">
                  <a16:creationId xmlns:a16="http://schemas.microsoft.com/office/drawing/2014/main" xmlns="" id="{41CB2309-0123-485C-A7D3-42F7DD429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3616"/>
              <a:ext cx="36" cy="39"/>
            </a:xfrm>
            <a:custGeom>
              <a:avLst/>
              <a:gdLst>
                <a:gd name="T0" fmla="*/ 1 w 71"/>
                <a:gd name="T1" fmla="*/ 1 h 77"/>
                <a:gd name="T2" fmla="*/ 1 w 71"/>
                <a:gd name="T3" fmla="*/ 1 h 77"/>
                <a:gd name="T4" fmla="*/ 1 w 71"/>
                <a:gd name="T5" fmla="*/ 1 h 77"/>
                <a:gd name="T6" fmla="*/ 1 w 71"/>
                <a:gd name="T7" fmla="*/ 1 h 77"/>
                <a:gd name="T8" fmla="*/ 1 w 71"/>
                <a:gd name="T9" fmla="*/ 1 h 77"/>
                <a:gd name="T10" fmla="*/ 1 w 71"/>
                <a:gd name="T11" fmla="*/ 1 h 77"/>
                <a:gd name="T12" fmla="*/ 1 w 71"/>
                <a:gd name="T13" fmla="*/ 1 h 77"/>
                <a:gd name="T14" fmla="*/ 1 w 71"/>
                <a:gd name="T15" fmla="*/ 1 h 77"/>
                <a:gd name="T16" fmla="*/ 1 w 71"/>
                <a:gd name="T17" fmla="*/ 1 h 77"/>
                <a:gd name="T18" fmla="*/ 1 w 71"/>
                <a:gd name="T19" fmla="*/ 1 h 77"/>
                <a:gd name="T20" fmla="*/ 1 w 71"/>
                <a:gd name="T21" fmla="*/ 1 h 77"/>
                <a:gd name="T22" fmla="*/ 1 w 71"/>
                <a:gd name="T23" fmla="*/ 1 h 77"/>
                <a:gd name="T24" fmla="*/ 1 w 71"/>
                <a:gd name="T25" fmla="*/ 1 h 77"/>
                <a:gd name="T26" fmla="*/ 1 w 71"/>
                <a:gd name="T27" fmla="*/ 1 h 77"/>
                <a:gd name="T28" fmla="*/ 1 w 71"/>
                <a:gd name="T29" fmla="*/ 1 h 77"/>
                <a:gd name="T30" fmla="*/ 1 w 71"/>
                <a:gd name="T31" fmla="*/ 1 h 77"/>
                <a:gd name="T32" fmla="*/ 1 w 71"/>
                <a:gd name="T33" fmla="*/ 1 h 77"/>
                <a:gd name="T34" fmla="*/ 0 w 71"/>
                <a:gd name="T35" fmla="*/ 0 h 77"/>
                <a:gd name="T36" fmla="*/ 1 w 71"/>
                <a:gd name="T37" fmla="*/ 1 h 77"/>
                <a:gd name="T38" fmla="*/ 1 w 71"/>
                <a:gd name="T39" fmla="*/ 1 h 77"/>
                <a:gd name="T40" fmla="*/ 1 w 71"/>
                <a:gd name="T41" fmla="*/ 1 h 77"/>
                <a:gd name="T42" fmla="*/ 1 w 71"/>
                <a:gd name="T43" fmla="*/ 1 h 77"/>
                <a:gd name="T44" fmla="*/ 1 w 71"/>
                <a:gd name="T45" fmla="*/ 1 h 77"/>
                <a:gd name="T46" fmla="*/ 1 w 71"/>
                <a:gd name="T47" fmla="*/ 1 h 77"/>
                <a:gd name="T48" fmla="*/ 1 w 71"/>
                <a:gd name="T49" fmla="*/ 1 h 77"/>
                <a:gd name="T50" fmla="*/ 1 w 71"/>
                <a:gd name="T51" fmla="*/ 1 h 77"/>
                <a:gd name="T52" fmla="*/ 1 w 71"/>
                <a:gd name="T53" fmla="*/ 1 h 7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1"/>
                <a:gd name="T82" fmla="*/ 0 h 77"/>
                <a:gd name="T83" fmla="*/ 71 w 71"/>
                <a:gd name="T84" fmla="*/ 77 h 7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1" h="77">
                  <a:moveTo>
                    <a:pt x="60" y="72"/>
                  </a:moveTo>
                  <a:lnTo>
                    <a:pt x="55" y="72"/>
                  </a:lnTo>
                  <a:lnTo>
                    <a:pt x="52" y="70"/>
                  </a:lnTo>
                  <a:lnTo>
                    <a:pt x="47" y="69"/>
                  </a:lnTo>
                  <a:lnTo>
                    <a:pt x="42" y="68"/>
                  </a:lnTo>
                  <a:lnTo>
                    <a:pt x="45" y="69"/>
                  </a:lnTo>
                  <a:lnTo>
                    <a:pt x="47" y="69"/>
                  </a:lnTo>
                  <a:lnTo>
                    <a:pt x="48" y="70"/>
                  </a:lnTo>
                  <a:lnTo>
                    <a:pt x="50" y="72"/>
                  </a:lnTo>
                  <a:lnTo>
                    <a:pt x="42" y="66"/>
                  </a:lnTo>
                  <a:lnTo>
                    <a:pt x="35" y="59"/>
                  </a:lnTo>
                  <a:lnTo>
                    <a:pt x="30" y="51"/>
                  </a:lnTo>
                  <a:lnTo>
                    <a:pt x="24" y="43"/>
                  </a:lnTo>
                  <a:lnTo>
                    <a:pt x="19" y="34"/>
                  </a:lnTo>
                  <a:lnTo>
                    <a:pt x="16" y="24"/>
                  </a:lnTo>
                  <a:lnTo>
                    <a:pt x="14" y="15"/>
                  </a:lnTo>
                  <a:lnTo>
                    <a:pt x="11" y="5"/>
                  </a:lnTo>
                  <a:lnTo>
                    <a:pt x="0" y="0"/>
                  </a:lnTo>
                  <a:lnTo>
                    <a:pt x="2" y="14"/>
                  </a:lnTo>
                  <a:lnTo>
                    <a:pt x="8" y="28"/>
                  </a:lnTo>
                  <a:lnTo>
                    <a:pt x="14" y="39"/>
                  </a:lnTo>
                  <a:lnTo>
                    <a:pt x="23" y="51"/>
                  </a:lnTo>
                  <a:lnTo>
                    <a:pt x="32" y="61"/>
                  </a:lnTo>
                  <a:lnTo>
                    <a:pt x="45" y="69"/>
                  </a:lnTo>
                  <a:lnTo>
                    <a:pt x="57" y="75"/>
                  </a:lnTo>
                  <a:lnTo>
                    <a:pt x="71" y="77"/>
                  </a:lnTo>
                  <a:lnTo>
                    <a:pt x="6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330">
              <a:extLst>
                <a:ext uri="{FF2B5EF4-FFF2-40B4-BE49-F238E27FC236}">
                  <a16:creationId xmlns:a16="http://schemas.microsoft.com/office/drawing/2014/main" xmlns="" id="{DB8804CF-1F76-4867-A0B1-C3F55434C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3651"/>
              <a:ext cx="39" cy="13"/>
            </a:xfrm>
            <a:custGeom>
              <a:avLst/>
              <a:gdLst>
                <a:gd name="T0" fmla="*/ 1 w 77"/>
                <a:gd name="T1" fmla="*/ 0 h 28"/>
                <a:gd name="T2" fmla="*/ 1 w 77"/>
                <a:gd name="T3" fmla="*/ 0 h 28"/>
                <a:gd name="T4" fmla="*/ 1 w 77"/>
                <a:gd name="T5" fmla="*/ 0 h 28"/>
                <a:gd name="T6" fmla="*/ 1 w 77"/>
                <a:gd name="T7" fmla="*/ 0 h 28"/>
                <a:gd name="T8" fmla="*/ 1 w 77"/>
                <a:gd name="T9" fmla="*/ 0 h 28"/>
                <a:gd name="T10" fmla="*/ 1 w 77"/>
                <a:gd name="T11" fmla="*/ 0 h 28"/>
                <a:gd name="T12" fmla="*/ 1 w 77"/>
                <a:gd name="T13" fmla="*/ 0 h 28"/>
                <a:gd name="T14" fmla="*/ 1 w 77"/>
                <a:gd name="T15" fmla="*/ 0 h 28"/>
                <a:gd name="T16" fmla="*/ 1 w 77"/>
                <a:gd name="T17" fmla="*/ 0 h 28"/>
                <a:gd name="T18" fmla="*/ 1 w 77"/>
                <a:gd name="T19" fmla="*/ 0 h 28"/>
                <a:gd name="T20" fmla="*/ 1 w 77"/>
                <a:gd name="T21" fmla="*/ 0 h 28"/>
                <a:gd name="T22" fmla="*/ 1 w 77"/>
                <a:gd name="T23" fmla="*/ 0 h 28"/>
                <a:gd name="T24" fmla="*/ 1 w 77"/>
                <a:gd name="T25" fmla="*/ 0 h 28"/>
                <a:gd name="T26" fmla="*/ 1 w 77"/>
                <a:gd name="T27" fmla="*/ 0 h 28"/>
                <a:gd name="T28" fmla="*/ 1 w 77"/>
                <a:gd name="T29" fmla="*/ 0 h 28"/>
                <a:gd name="T30" fmla="*/ 1 w 77"/>
                <a:gd name="T31" fmla="*/ 0 h 28"/>
                <a:gd name="T32" fmla="*/ 1 w 77"/>
                <a:gd name="T33" fmla="*/ 0 h 28"/>
                <a:gd name="T34" fmla="*/ 0 w 77"/>
                <a:gd name="T35" fmla="*/ 0 h 28"/>
                <a:gd name="T36" fmla="*/ 1 w 77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"/>
                <a:gd name="T58" fmla="*/ 0 h 28"/>
                <a:gd name="T59" fmla="*/ 77 w 77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" h="28">
                  <a:moveTo>
                    <a:pt x="9" y="6"/>
                  </a:moveTo>
                  <a:lnTo>
                    <a:pt x="18" y="3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5" y="1"/>
                  </a:lnTo>
                  <a:lnTo>
                    <a:pt x="54" y="4"/>
                  </a:lnTo>
                  <a:lnTo>
                    <a:pt x="62" y="7"/>
                  </a:lnTo>
                  <a:lnTo>
                    <a:pt x="70" y="13"/>
                  </a:lnTo>
                  <a:lnTo>
                    <a:pt x="77" y="19"/>
                  </a:lnTo>
                  <a:lnTo>
                    <a:pt x="68" y="28"/>
                  </a:lnTo>
                  <a:lnTo>
                    <a:pt x="61" y="22"/>
                  </a:lnTo>
                  <a:lnTo>
                    <a:pt x="53" y="16"/>
                  </a:lnTo>
                  <a:lnTo>
                    <a:pt x="45" y="13"/>
                  </a:lnTo>
                  <a:lnTo>
                    <a:pt x="36" y="11"/>
                  </a:lnTo>
                  <a:lnTo>
                    <a:pt x="28" y="9"/>
                  </a:lnTo>
                  <a:lnTo>
                    <a:pt x="18" y="9"/>
                  </a:lnTo>
                  <a:lnTo>
                    <a:pt x="9" y="11"/>
                  </a:lnTo>
                  <a:lnTo>
                    <a:pt x="0" y="14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331">
              <a:extLst>
                <a:ext uri="{FF2B5EF4-FFF2-40B4-BE49-F238E27FC236}">
                  <a16:creationId xmlns:a16="http://schemas.microsoft.com/office/drawing/2014/main" xmlns="" id="{241A30D5-6278-45FE-8B04-11A8A4A6B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3632"/>
              <a:ext cx="30" cy="11"/>
            </a:xfrm>
            <a:custGeom>
              <a:avLst/>
              <a:gdLst>
                <a:gd name="T0" fmla="*/ 1 w 59"/>
                <a:gd name="T1" fmla="*/ 1 h 21"/>
                <a:gd name="T2" fmla="*/ 1 w 59"/>
                <a:gd name="T3" fmla="*/ 1 h 21"/>
                <a:gd name="T4" fmla="*/ 1 w 59"/>
                <a:gd name="T5" fmla="*/ 1 h 21"/>
                <a:gd name="T6" fmla="*/ 1 w 59"/>
                <a:gd name="T7" fmla="*/ 1 h 21"/>
                <a:gd name="T8" fmla="*/ 1 w 59"/>
                <a:gd name="T9" fmla="*/ 0 h 21"/>
                <a:gd name="T10" fmla="*/ 1 w 59"/>
                <a:gd name="T11" fmla="*/ 0 h 21"/>
                <a:gd name="T12" fmla="*/ 1 w 59"/>
                <a:gd name="T13" fmla="*/ 0 h 21"/>
                <a:gd name="T14" fmla="*/ 1 w 59"/>
                <a:gd name="T15" fmla="*/ 1 h 21"/>
                <a:gd name="T16" fmla="*/ 1 w 59"/>
                <a:gd name="T17" fmla="*/ 1 h 21"/>
                <a:gd name="T18" fmla="*/ 1 w 59"/>
                <a:gd name="T19" fmla="*/ 1 h 21"/>
                <a:gd name="T20" fmla="*/ 1 w 59"/>
                <a:gd name="T21" fmla="*/ 1 h 21"/>
                <a:gd name="T22" fmla="*/ 1 w 59"/>
                <a:gd name="T23" fmla="*/ 1 h 21"/>
                <a:gd name="T24" fmla="*/ 1 w 59"/>
                <a:gd name="T25" fmla="*/ 1 h 21"/>
                <a:gd name="T26" fmla="*/ 1 w 59"/>
                <a:gd name="T27" fmla="*/ 1 h 21"/>
                <a:gd name="T28" fmla="*/ 1 w 59"/>
                <a:gd name="T29" fmla="*/ 1 h 21"/>
                <a:gd name="T30" fmla="*/ 1 w 59"/>
                <a:gd name="T31" fmla="*/ 1 h 21"/>
                <a:gd name="T32" fmla="*/ 1 w 59"/>
                <a:gd name="T33" fmla="*/ 1 h 21"/>
                <a:gd name="T34" fmla="*/ 0 w 59"/>
                <a:gd name="T35" fmla="*/ 1 h 21"/>
                <a:gd name="T36" fmla="*/ 1 w 59"/>
                <a:gd name="T37" fmla="*/ 1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21"/>
                <a:gd name="T59" fmla="*/ 59 w 59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21">
                  <a:moveTo>
                    <a:pt x="9" y="12"/>
                  </a:moveTo>
                  <a:lnTo>
                    <a:pt x="14" y="7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2" y="2"/>
                  </a:lnTo>
                  <a:lnTo>
                    <a:pt x="59" y="4"/>
                  </a:lnTo>
                  <a:lnTo>
                    <a:pt x="50" y="13"/>
                  </a:lnTo>
                  <a:lnTo>
                    <a:pt x="43" y="11"/>
                  </a:lnTo>
                  <a:lnTo>
                    <a:pt x="37" y="10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17" y="10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0" y="21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Freeform 332">
              <a:extLst>
                <a:ext uri="{FF2B5EF4-FFF2-40B4-BE49-F238E27FC236}">
                  <a16:creationId xmlns:a16="http://schemas.microsoft.com/office/drawing/2014/main" xmlns="" id="{8683CE67-5909-4603-8C26-D7881BAD0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" y="3674"/>
              <a:ext cx="38" cy="41"/>
            </a:xfrm>
            <a:custGeom>
              <a:avLst/>
              <a:gdLst>
                <a:gd name="T0" fmla="*/ 1 w 76"/>
                <a:gd name="T1" fmla="*/ 0 h 80"/>
                <a:gd name="T2" fmla="*/ 1 w 76"/>
                <a:gd name="T3" fmla="*/ 1 h 80"/>
                <a:gd name="T4" fmla="*/ 1 w 76"/>
                <a:gd name="T5" fmla="*/ 1 h 80"/>
                <a:gd name="T6" fmla="*/ 1 w 76"/>
                <a:gd name="T7" fmla="*/ 1 h 80"/>
                <a:gd name="T8" fmla="*/ 1 w 76"/>
                <a:gd name="T9" fmla="*/ 1 h 80"/>
                <a:gd name="T10" fmla="*/ 1 w 76"/>
                <a:gd name="T11" fmla="*/ 1 h 80"/>
                <a:gd name="T12" fmla="*/ 1 w 76"/>
                <a:gd name="T13" fmla="*/ 1 h 80"/>
                <a:gd name="T14" fmla="*/ 1 w 76"/>
                <a:gd name="T15" fmla="*/ 1 h 80"/>
                <a:gd name="T16" fmla="*/ 1 w 76"/>
                <a:gd name="T17" fmla="*/ 1 h 80"/>
                <a:gd name="T18" fmla="*/ 1 w 76"/>
                <a:gd name="T19" fmla="*/ 1 h 80"/>
                <a:gd name="T20" fmla="*/ 1 w 76"/>
                <a:gd name="T21" fmla="*/ 1 h 80"/>
                <a:gd name="T22" fmla="*/ 1 w 76"/>
                <a:gd name="T23" fmla="*/ 1 h 80"/>
                <a:gd name="T24" fmla="*/ 1 w 76"/>
                <a:gd name="T25" fmla="*/ 1 h 80"/>
                <a:gd name="T26" fmla="*/ 1 w 76"/>
                <a:gd name="T27" fmla="*/ 1 h 80"/>
                <a:gd name="T28" fmla="*/ 1 w 76"/>
                <a:gd name="T29" fmla="*/ 1 h 80"/>
                <a:gd name="T30" fmla="*/ 1 w 76"/>
                <a:gd name="T31" fmla="*/ 1 h 80"/>
                <a:gd name="T32" fmla="*/ 1 w 76"/>
                <a:gd name="T33" fmla="*/ 1 h 80"/>
                <a:gd name="T34" fmla="*/ 0 w 76"/>
                <a:gd name="T35" fmla="*/ 1 h 80"/>
                <a:gd name="T36" fmla="*/ 1 w 7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80"/>
                <a:gd name="T59" fmla="*/ 76 w 76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80">
                  <a:moveTo>
                    <a:pt x="8" y="0"/>
                  </a:moveTo>
                  <a:lnTo>
                    <a:pt x="22" y="1"/>
                  </a:lnTo>
                  <a:lnTo>
                    <a:pt x="34" y="5"/>
                  </a:lnTo>
                  <a:lnTo>
                    <a:pt x="46" y="12"/>
                  </a:lnTo>
                  <a:lnTo>
                    <a:pt x="55" y="21"/>
                  </a:lnTo>
                  <a:lnTo>
                    <a:pt x="63" y="33"/>
                  </a:lnTo>
                  <a:lnTo>
                    <a:pt x="70" y="44"/>
                  </a:lnTo>
                  <a:lnTo>
                    <a:pt x="73" y="58"/>
                  </a:lnTo>
                  <a:lnTo>
                    <a:pt x="76" y="71"/>
                  </a:lnTo>
                  <a:lnTo>
                    <a:pt x="67" y="80"/>
                  </a:lnTo>
                  <a:lnTo>
                    <a:pt x="64" y="67"/>
                  </a:lnTo>
                  <a:lnTo>
                    <a:pt x="61" y="54"/>
                  </a:lnTo>
                  <a:lnTo>
                    <a:pt x="54" y="42"/>
                  </a:lnTo>
                  <a:lnTo>
                    <a:pt x="46" y="31"/>
                  </a:lnTo>
                  <a:lnTo>
                    <a:pt x="37" y="21"/>
                  </a:lnTo>
                  <a:lnTo>
                    <a:pt x="25" y="14"/>
                  </a:lnTo>
                  <a:lnTo>
                    <a:pt x="14" y="10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Freeform 333">
              <a:extLst>
                <a:ext uri="{FF2B5EF4-FFF2-40B4-BE49-F238E27FC236}">
                  <a16:creationId xmlns:a16="http://schemas.microsoft.com/office/drawing/2014/main" xmlns="" id="{01C9056B-0B80-41BD-A4E6-7D95B94D8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" y="3696"/>
              <a:ext cx="22" cy="15"/>
            </a:xfrm>
            <a:custGeom>
              <a:avLst/>
              <a:gdLst>
                <a:gd name="T0" fmla="*/ 1 w 43"/>
                <a:gd name="T1" fmla="*/ 0 h 30"/>
                <a:gd name="T2" fmla="*/ 1 w 43"/>
                <a:gd name="T3" fmla="*/ 0 h 30"/>
                <a:gd name="T4" fmla="*/ 1 w 43"/>
                <a:gd name="T5" fmla="*/ 0 h 30"/>
                <a:gd name="T6" fmla="*/ 1 w 43"/>
                <a:gd name="T7" fmla="*/ 1 h 30"/>
                <a:gd name="T8" fmla="*/ 1 w 43"/>
                <a:gd name="T9" fmla="*/ 1 h 30"/>
                <a:gd name="T10" fmla="*/ 1 w 43"/>
                <a:gd name="T11" fmla="*/ 1 h 30"/>
                <a:gd name="T12" fmla="*/ 1 w 43"/>
                <a:gd name="T13" fmla="*/ 1 h 30"/>
                <a:gd name="T14" fmla="*/ 1 w 43"/>
                <a:gd name="T15" fmla="*/ 1 h 30"/>
                <a:gd name="T16" fmla="*/ 1 w 43"/>
                <a:gd name="T17" fmla="*/ 1 h 30"/>
                <a:gd name="T18" fmla="*/ 1 w 43"/>
                <a:gd name="T19" fmla="*/ 1 h 30"/>
                <a:gd name="T20" fmla="*/ 1 w 43"/>
                <a:gd name="T21" fmla="*/ 1 h 30"/>
                <a:gd name="T22" fmla="*/ 1 w 43"/>
                <a:gd name="T23" fmla="*/ 1 h 30"/>
                <a:gd name="T24" fmla="*/ 1 w 43"/>
                <a:gd name="T25" fmla="*/ 1 h 30"/>
                <a:gd name="T26" fmla="*/ 1 w 43"/>
                <a:gd name="T27" fmla="*/ 1 h 30"/>
                <a:gd name="T28" fmla="*/ 1 w 43"/>
                <a:gd name="T29" fmla="*/ 1 h 30"/>
                <a:gd name="T30" fmla="*/ 1 w 43"/>
                <a:gd name="T31" fmla="*/ 1 h 30"/>
                <a:gd name="T32" fmla="*/ 1 w 43"/>
                <a:gd name="T33" fmla="*/ 1 h 30"/>
                <a:gd name="T34" fmla="*/ 0 w 43"/>
                <a:gd name="T35" fmla="*/ 1 h 30"/>
                <a:gd name="T36" fmla="*/ 1 w 43"/>
                <a:gd name="T37" fmla="*/ 0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30"/>
                <a:gd name="T59" fmla="*/ 43 w 43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30">
                  <a:moveTo>
                    <a:pt x="9" y="0"/>
                  </a:moveTo>
                  <a:lnTo>
                    <a:pt x="15" y="0"/>
                  </a:lnTo>
                  <a:lnTo>
                    <a:pt x="20" y="0"/>
                  </a:lnTo>
                  <a:lnTo>
                    <a:pt x="25" y="3"/>
                  </a:lnTo>
                  <a:lnTo>
                    <a:pt x="30" y="5"/>
                  </a:lnTo>
                  <a:lnTo>
                    <a:pt x="33" y="9"/>
                  </a:lnTo>
                  <a:lnTo>
                    <a:pt x="36" y="13"/>
                  </a:lnTo>
                  <a:lnTo>
                    <a:pt x="40" y="18"/>
                  </a:lnTo>
                  <a:lnTo>
                    <a:pt x="43" y="21"/>
                  </a:lnTo>
                  <a:lnTo>
                    <a:pt x="34" y="30"/>
                  </a:lnTo>
                  <a:lnTo>
                    <a:pt x="31" y="27"/>
                  </a:lnTo>
                  <a:lnTo>
                    <a:pt x="27" y="22"/>
                  </a:lnTo>
                  <a:lnTo>
                    <a:pt x="24" y="19"/>
                  </a:lnTo>
                  <a:lnTo>
                    <a:pt x="20" y="14"/>
                  </a:lnTo>
                  <a:lnTo>
                    <a:pt x="16" y="12"/>
                  </a:lnTo>
                  <a:lnTo>
                    <a:pt x="11" y="9"/>
                  </a:lnTo>
                  <a:lnTo>
                    <a:pt x="5" y="8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Freeform 334">
              <a:extLst>
                <a:ext uri="{FF2B5EF4-FFF2-40B4-BE49-F238E27FC236}">
                  <a16:creationId xmlns:a16="http://schemas.microsoft.com/office/drawing/2014/main" xmlns="" id="{F0DA429A-495A-44DE-BE31-2D82B0217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" y="3677"/>
              <a:ext cx="38" cy="13"/>
            </a:xfrm>
            <a:custGeom>
              <a:avLst/>
              <a:gdLst>
                <a:gd name="T0" fmla="*/ 0 w 77"/>
                <a:gd name="T1" fmla="*/ 0 h 27"/>
                <a:gd name="T2" fmla="*/ 0 w 77"/>
                <a:gd name="T3" fmla="*/ 0 h 27"/>
                <a:gd name="T4" fmla="*/ 0 w 77"/>
                <a:gd name="T5" fmla="*/ 0 h 27"/>
                <a:gd name="T6" fmla="*/ 0 w 77"/>
                <a:gd name="T7" fmla="*/ 0 h 27"/>
                <a:gd name="T8" fmla="*/ 0 w 77"/>
                <a:gd name="T9" fmla="*/ 0 h 27"/>
                <a:gd name="T10" fmla="*/ 0 w 77"/>
                <a:gd name="T11" fmla="*/ 0 h 27"/>
                <a:gd name="T12" fmla="*/ 0 w 77"/>
                <a:gd name="T13" fmla="*/ 0 h 27"/>
                <a:gd name="T14" fmla="*/ 0 w 77"/>
                <a:gd name="T15" fmla="*/ 0 h 27"/>
                <a:gd name="T16" fmla="*/ 0 w 77"/>
                <a:gd name="T17" fmla="*/ 0 h 27"/>
                <a:gd name="T18" fmla="*/ 0 w 77"/>
                <a:gd name="T19" fmla="*/ 0 h 27"/>
                <a:gd name="T20" fmla="*/ 0 w 77"/>
                <a:gd name="T21" fmla="*/ 0 h 27"/>
                <a:gd name="T22" fmla="*/ 0 w 77"/>
                <a:gd name="T23" fmla="*/ 0 h 27"/>
                <a:gd name="T24" fmla="*/ 0 w 77"/>
                <a:gd name="T25" fmla="*/ 0 h 27"/>
                <a:gd name="T26" fmla="*/ 0 w 77"/>
                <a:gd name="T27" fmla="*/ 0 h 27"/>
                <a:gd name="T28" fmla="*/ 0 w 77"/>
                <a:gd name="T29" fmla="*/ 0 h 27"/>
                <a:gd name="T30" fmla="*/ 0 w 77"/>
                <a:gd name="T31" fmla="*/ 0 h 27"/>
                <a:gd name="T32" fmla="*/ 0 w 77"/>
                <a:gd name="T33" fmla="*/ 0 h 27"/>
                <a:gd name="T34" fmla="*/ 0 w 77"/>
                <a:gd name="T35" fmla="*/ 0 h 27"/>
                <a:gd name="T36" fmla="*/ 0 w 77"/>
                <a:gd name="T37" fmla="*/ 0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"/>
                <a:gd name="T58" fmla="*/ 0 h 27"/>
                <a:gd name="T59" fmla="*/ 77 w 77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" h="27">
                  <a:moveTo>
                    <a:pt x="69" y="7"/>
                  </a:moveTo>
                  <a:lnTo>
                    <a:pt x="60" y="4"/>
                  </a:lnTo>
                  <a:lnTo>
                    <a:pt x="50" y="1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4" y="3"/>
                  </a:lnTo>
                  <a:lnTo>
                    <a:pt x="15" y="6"/>
                  </a:lnTo>
                  <a:lnTo>
                    <a:pt x="7" y="12"/>
                  </a:lnTo>
                  <a:lnTo>
                    <a:pt x="0" y="18"/>
                  </a:lnTo>
                  <a:lnTo>
                    <a:pt x="9" y="27"/>
                  </a:lnTo>
                  <a:lnTo>
                    <a:pt x="16" y="21"/>
                  </a:lnTo>
                  <a:lnTo>
                    <a:pt x="24" y="16"/>
                  </a:lnTo>
                  <a:lnTo>
                    <a:pt x="32" y="13"/>
                  </a:lnTo>
                  <a:lnTo>
                    <a:pt x="41" y="11"/>
                  </a:lnTo>
                  <a:lnTo>
                    <a:pt x="50" y="9"/>
                  </a:lnTo>
                  <a:lnTo>
                    <a:pt x="60" y="11"/>
                  </a:lnTo>
                  <a:lnTo>
                    <a:pt x="69" y="13"/>
                  </a:lnTo>
                  <a:lnTo>
                    <a:pt x="77" y="16"/>
                  </a:lnTo>
                  <a:lnTo>
                    <a:pt x="6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Freeform 335">
              <a:extLst>
                <a:ext uri="{FF2B5EF4-FFF2-40B4-BE49-F238E27FC236}">
                  <a16:creationId xmlns:a16="http://schemas.microsoft.com/office/drawing/2014/main" xmlns="" id="{1D6D5482-EFC2-41A9-B3F2-B4ABFA5B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660"/>
              <a:ext cx="29" cy="12"/>
            </a:xfrm>
            <a:custGeom>
              <a:avLst/>
              <a:gdLst>
                <a:gd name="T0" fmla="*/ 1 w 58"/>
                <a:gd name="T1" fmla="*/ 1 h 23"/>
                <a:gd name="T2" fmla="*/ 1 w 58"/>
                <a:gd name="T3" fmla="*/ 1 h 23"/>
                <a:gd name="T4" fmla="*/ 1 w 58"/>
                <a:gd name="T5" fmla="*/ 1 h 23"/>
                <a:gd name="T6" fmla="*/ 1 w 58"/>
                <a:gd name="T7" fmla="*/ 1 h 23"/>
                <a:gd name="T8" fmla="*/ 1 w 58"/>
                <a:gd name="T9" fmla="*/ 0 h 23"/>
                <a:gd name="T10" fmla="*/ 1 w 58"/>
                <a:gd name="T11" fmla="*/ 0 h 23"/>
                <a:gd name="T12" fmla="*/ 1 w 58"/>
                <a:gd name="T13" fmla="*/ 0 h 23"/>
                <a:gd name="T14" fmla="*/ 1 w 58"/>
                <a:gd name="T15" fmla="*/ 1 h 23"/>
                <a:gd name="T16" fmla="*/ 0 w 58"/>
                <a:gd name="T17" fmla="*/ 1 h 23"/>
                <a:gd name="T18" fmla="*/ 1 w 58"/>
                <a:gd name="T19" fmla="*/ 1 h 23"/>
                <a:gd name="T20" fmla="*/ 1 w 58"/>
                <a:gd name="T21" fmla="*/ 1 h 23"/>
                <a:gd name="T22" fmla="*/ 1 w 58"/>
                <a:gd name="T23" fmla="*/ 1 h 23"/>
                <a:gd name="T24" fmla="*/ 1 w 58"/>
                <a:gd name="T25" fmla="*/ 1 h 23"/>
                <a:gd name="T26" fmla="*/ 1 w 58"/>
                <a:gd name="T27" fmla="*/ 1 h 23"/>
                <a:gd name="T28" fmla="*/ 1 w 58"/>
                <a:gd name="T29" fmla="*/ 1 h 23"/>
                <a:gd name="T30" fmla="*/ 1 w 58"/>
                <a:gd name="T31" fmla="*/ 1 h 23"/>
                <a:gd name="T32" fmla="*/ 1 w 58"/>
                <a:gd name="T33" fmla="*/ 1 h 23"/>
                <a:gd name="T34" fmla="*/ 1 w 58"/>
                <a:gd name="T35" fmla="*/ 1 h 23"/>
                <a:gd name="T36" fmla="*/ 1 w 58"/>
                <a:gd name="T37" fmla="*/ 1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23"/>
                <a:gd name="T59" fmla="*/ 58 w 58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23">
                  <a:moveTo>
                    <a:pt x="50" y="14"/>
                  </a:moveTo>
                  <a:lnTo>
                    <a:pt x="45" y="8"/>
                  </a:lnTo>
                  <a:lnTo>
                    <a:pt x="39" y="4"/>
                  </a:lnTo>
                  <a:lnTo>
                    <a:pt x="34" y="2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13"/>
                  </a:lnTo>
                  <a:lnTo>
                    <a:pt x="15" y="10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36" y="9"/>
                  </a:lnTo>
                  <a:lnTo>
                    <a:pt x="42" y="11"/>
                  </a:lnTo>
                  <a:lnTo>
                    <a:pt x="47" y="14"/>
                  </a:lnTo>
                  <a:lnTo>
                    <a:pt x="53" y="17"/>
                  </a:lnTo>
                  <a:lnTo>
                    <a:pt x="58" y="23"/>
                  </a:lnTo>
                  <a:lnTo>
                    <a:pt x="5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Freeform 336">
              <a:extLst>
                <a:ext uri="{FF2B5EF4-FFF2-40B4-BE49-F238E27FC236}">
                  <a16:creationId xmlns:a16="http://schemas.microsoft.com/office/drawing/2014/main" xmlns="" id="{4133D0DD-7DB6-4221-96DE-E0CA48F20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" y="3697"/>
              <a:ext cx="39" cy="39"/>
            </a:xfrm>
            <a:custGeom>
              <a:avLst/>
              <a:gdLst>
                <a:gd name="T0" fmla="*/ 0 w 79"/>
                <a:gd name="T1" fmla="*/ 0 h 79"/>
                <a:gd name="T2" fmla="*/ 0 w 79"/>
                <a:gd name="T3" fmla="*/ 0 h 79"/>
                <a:gd name="T4" fmla="*/ 0 w 79"/>
                <a:gd name="T5" fmla="*/ 0 h 79"/>
                <a:gd name="T6" fmla="*/ 0 w 79"/>
                <a:gd name="T7" fmla="*/ 0 h 79"/>
                <a:gd name="T8" fmla="*/ 0 w 79"/>
                <a:gd name="T9" fmla="*/ 0 h 79"/>
                <a:gd name="T10" fmla="*/ 0 w 79"/>
                <a:gd name="T11" fmla="*/ 0 h 79"/>
                <a:gd name="T12" fmla="*/ 0 w 79"/>
                <a:gd name="T13" fmla="*/ 0 h 79"/>
                <a:gd name="T14" fmla="*/ 0 w 79"/>
                <a:gd name="T15" fmla="*/ 0 h 79"/>
                <a:gd name="T16" fmla="*/ 0 w 79"/>
                <a:gd name="T17" fmla="*/ 0 h 79"/>
                <a:gd name="T18" fmla="*/ 0 w 79"/>
                <a:gd name="T19" fmla="*/ 0 h 79"/>
                <a:gd name="T20" fmla="*/ 0 w 79"/>
                <a:gd name="T21" fmla="*/ 0 h 79"/>
                <a:gd name="T22" fmla="*/ 0 w 79"/>
                <a:gd name="T23" fmla="*/ 0 h 79"/>
                <a:gd name="T24" fmla="*/ 0 w 79"/>
                <a:gd name="T25" fmla="*/ 0 h 79"/>
                <a:gd name="T26" fmla="*/ 0 w 79"/>
                <a:gd name="T27" fmla="*/ 0 h 79"/>
                <a:gd name="T28" fmla="*/ 0 w 79"/>
                <a:gd name="T29" fmla="*/ 0 h 79"/>
                <a:gd name="T30" fmla="*/ 0 w 79"/>
                <a:gd name="T31" fmla="*/ 0 h 79"/>
                <a:gd name="T32" fmla="*/ 0 w 79"/>
                <a:gd name="T33" fmla="*/ 0 h 79"/>
                <a:gd name="T34" fmla="*/ 0 w 79"/>
                <a:gd name="T35" fmla="*/ 0 h 79"/>
                <a:gd name="T36" fmla="*/ 0 w 79"/>
                <a:gd name="T37" fmla="*/ 0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79"/>
                <a:gd name="T59" fmla="*/ 79 w 79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79">
                  <a:moveTo>
                    <a:pt x="71" y="0"/>
                  </a:moveTo>
                  <a:lnTo>
                    <a:pt x="57" y="0"/>
                  </a:lnTo>
                  <a:lnTo>
                    <a:pt x="44" y="4"/>
                  </a:lnTo>
                  <a:lnTo>
                    <a:pt x="33" y="11"/>
                  </a:lnTo>
                  <a:lnTo>
                    <a:pt x="22" y="20"/>
                  </a:lnTo>
                  <a:lnTo>
                    <a:pt x="14" y="30"/>
                  </a:lnTo>
                  <a:lnTo>
                    <a:pt x="7" y="43"/>
                  </a:lnTo>
                  <a:lnTo>
                    <a:pt x="3" y="56"/>
                  </a:lnTo>
                  <a:lnTo>
                    <a:pt x="0" y="68"/>
                  </a:lnTo>
                  <a:lnTo>
                    <a:pt x="8" y="79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3" y="41"/>
                  </a:lnTo>
                  <a:lnTo>
                    <a:pt x="31" y="30"/>
                  </a:lnTo>
                  <a:lnTo>
                    <a:pt x="42" y="21"/>
                  </a:lnTo>
                  <a:lnTo>
                    <a:pt x="53" y="14"/>
                  </a:lnTo>
                  <a:lnTo>
                    <a:pt x="65" y="10"/>
                  </a:lnTo>
                  <a:lnTo>
                    <a:pt x="79" y="1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337">
              <a:extLst>
                <a:ext uri="{FF2B5EF4-FFF2-40B4-BE49-F238E27FC236}">
                  <a16:creationId xmlns:a16="http://schemas.microsoft.com/office/drawing/2014/main" xmlns="" id="{E5B5D6DF-B84D-4AAA-8CA1-4D44892AD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" y="3719"/>
              <a:ext cx="22" cy="15"/>
            </a:xfrm>
            <a:custGeom>
              <a:avLst/>
              <a:gdLst>
                <a:gd name="T0" fmla="*/ 1 w 44"/>
                <a:gd name="T1" fmla="*/ 0 h 30"/>
                <a:gd name="T2" fmla="*/ 1 w 44"/>
                <a:gd name="T3" fmla="*/ 0 h 30"/>
                <a:gd name="T4" fmla="*/ 1 w 44"/>
                <a:gd name="T5" fmla="*/ 0 h 30"/>
                <a:gd name="T6" fmla="*/ 1 w 44"/>
                <a:gd name="T7" fmla="*/ 1 h 30"/>
                <a:gd name="T8" fmla="*/ 1 w 44"/>
                <a:gd name="T9" fmla="*/ 1 h 30"/>
                <a:gd name="T10" fmla="*/ 1 w 44"/>
                <a:gd name="T11" fmla="*/ 1 h 30"/>
                <a:gd name="T12" fmla="*/ 1 w 44"/>
                <a:gd name="T13" fmla="*/ 1 h 30"/>
                <a:gd name="T14" fmla="*/ 1 w 44"/>
                <a:gd name="T15" fmla="*/ 1 h 30"/>
                <a:gd name="T16" fmla="*/ 0 w 44"/>
                <a:gd name="T17" fmla="*/ 1 h 30"/>
                <a:gd name="T18" fmla="*/ 1 w 44"/>
                <a:gd name="T19" fmla="*/ 1 h 30"/>
                <a:gd name="T20" fmla="*/ 1 w 44"/>
                <a:gd name="T21" fmla="*/ 1 h 30"/>
                <a:gd name="T22" fmla="*/ 1 w 44"/>
                <a:gd name="T23" fmla="*/ 1 h 30"/>
                <a:gd name="T24" fmla="*/ 1 w 44"/>
                <a:gd name="T25" fmla="*/ 1 h 30"/>
                <a:gd name="T26" fmla="*/ 1 w 44"/>
                <a:gd name="T27" fmla="*/ 1 h 30"/>
                <a:gd name="T28" fmla="*/ 1 w 44"/>
                <a:gd name="T29" fmla="*/ 1 h 30"/>
                <a:gd name="T30" fmla="*/ 1 w 44"/>
                <a:gd name="T31" fmla="*/ 1 h 30"/>
                <a:gd name="T32" fmla="*/ 1 w 44"/>
                <a:gd name="T33" fmla="*/ 1 h 30"/>
                <a:gd name="T34" fmla="*/ 1 w 44"/>
                <a:gd name="T35" fmla="*/ 1 h 30"/>
                <a:gd name="T36" fmla="*/ 1 w 44"/>
                <a:gd name="T37" fmla="*/ 0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"/>
                <a:gd name="T58" fmla="*/ 0 h 30"/>
                <a:gd name="T59" fmla="*/ 44 w 44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" h="30">
                  <a:moveTo>
                    <a:pt x="34" y="0"/>
                  </a:moveTo>
                  <a:lnTo>
                    <a:pt x="29" y="0"/>
                  </a:lnTo>
                  <a:lnTo>
                    <a:pt x="24" y="0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0" y="8"/>
                  </a:lnTo>
                  <a:lnTo>
                    <a:pt x="7" y="13"/>
                  </a:lnTo>
                  <a:lnTo>
                    <a:pt x="3" y="16"/>
                  </a:lnTo>
                  <a:lnTo>
                    <a:pt x="0" y="21"/>
                  </a:lnTo>
                  <a:lnTo>
                    <a:pt x="8" y="30"/>
                  </a:lnTo>
                  <a:lnTo>
                    <a:pt x="11" y="27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23" y="14"/>
                  </a:lnTo>
                  <a:lnTo>
                    <a:pt x="27" y="12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44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Freeform 338">
              <a:extLst>
                <a:ext uri="{FF2B5EF4-FFF2-40B4-BE49-F238E27FC236}">
                  <a16:creationId xmlns:a16="http://schemas.microsoft.com/office/drawing/2014/main" xmlns="" id="{F1D90616-3349-4DF2-B34F-A90B8CFD6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" y="3579"/>
              <a:ext cx="12" cy="54"/>
            </a:xfrm>
            <a:custGeom>
              <a:avLst/>
              <a:gdLst>
                <a:gd name="T0" fmla="*/ 1 w 23"/>
                <a:gd name="T1" fmla="*/ 1 h 108"/>
                <a:gd name="T2" fmla="*/ 1 w 23"/>
                <a:gd name="T3" fmla="*/ 1 h 108"/>
                <a:gd name="T4" fmla="*/ 1 w 23"/>
                <a:gd name="T5" fmla="*/ 1 h 108"/>
                <a:gd name="T6" fmla="*/ 1 w 23"/>
                <a:gd name="T7" fmla="*/ 1 h 108"/>
                <a:gd name="T8" fmla="*/ 1 w 23"/>
                <a:gd name="T9" fmla="*/ 1 h 108"/>
                <a:gd name="T10" fmla="*/ 1 w 23"/>
                <a:gd name="T11" fmla="*/ 1 h 108"/>
                <a:gd name="T12" fmla="*/ 1 w 23"/>
                <a:gd name="T13" fmla="*/ 1 h 108"/>
                <a:gd name="T14" fmla="*/ 1 w 23"/>
                <a:gd name="T15" fmla="*/ 1 h 108"/>
                <a:gd name="T16" fmla="*/ 1 w 23"/>
                <a:gd name="T17" fmla="*/ 0 h 108"/>
                <a:gd name="T18" fmla="*/ 1 w 23"/>
                <a:gd name="T19" fmla="*/ 1 h 108"/>
                <a:gd name="T20" fmla="*/ 0 w 23"/>
                <a:gd name="T21" fmla="*/ 1 h 108"/>
                <a:gd name="T22" fmla="*/ 1 w 23"/>
                <a:gd name="T23" fmla="*/ 1 h 108"/>
                <a:gd name="T24" fmla="*/ 1 w 23"/>
                <a:gd name="T25" fmla="*/ 1 h 108"/>
                <a:gd name="T26" fmla="*/ 1 w 23"/>
                <a:gd name="T27" fmla="*/ 1 h 108"/>
                <a:gd name="T28" fmla="*/ 1 w 23"/>
                <a:gd name="T29" fmla="*/ 1 h 108"/>
                <a:gd name="T30" fmla="*/ 1 w 23"/>
                <a:gd name="T31" fmla="*/ 1 h 108"/>
                <a:gd name="T32" fmla="*/ 1 w 23"/>
                <a:gd name="T33" fmla="*/ 1 h 108"/>
                <a:gd name="T34" fmla="*/ 1 w 23"/>
                <a:gd name="T35" fmla="*/ 1 h 108"/>
                <a:gd name="T36" fmla="*/ 1 w 23"/>
                <a:gd name="T37" fmla="*/ 1 h 1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108"/>
                <a:gd name="T59" fmla="*/ 23 w 23"/>
                <a:gd name="T60" fmla="*/ 108 h 1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108">
                  <a:moveTo>
                    <a:pt x="23" y="98"/>
                  </a:moveTo>
                  <a:lnTo>
                    <a:pt x="22" y="93"/>
                  </a:lnTo>
                  <a:lnTo>
                    <a:pt x="22" y="86"/>
                  </a:lnTo>
                  <a:lnTo>
                    <a:pt x="21" y="80"/>
                  </a:lnTo>
                  <a:lnTo>
                    <a:pt x="20" y="74"/>
                  </a:lnTo>
                  <a:lnTo>
                    <a:pt x="15" y="56"/>
                  </a:lnTo>
                  <a:lnTo>
                    <a:pt x="11" y="37"/>
                  </a:lnTo>
                  <a:lnTo>
                    <a:pt x="9" y="19"/>
                  </a:lnTo>
                  <a:lnTo>
                    <a:pt x="13" y="0"/>
                  </a:lnTo>
                  <a:lnTo>
                    <a:pt x="3" y="10"/>
                  </a:lnTo>
                  <a:lnTo>
                    <a:pt x="0" y="28"/>
                  </a:lnTo>
                  <a:lnTo>
                    <a:pt x="2" y="45"/>
                  </a:lnTo>
                  <a:lnTo>
                    <a:pt x="6" y="64"/>
                  </a:lnTo>
                  <a:lnTo>
                    <a:pt x="10" y="82"/>
                  </a:lnTo>
                  <a:lnTo>
                    <a:pt x="11" y="89"/>
                  </a:lnTo>
                  <a:lnTo>
                    <a:pt x="13" y="95"/>
                  </a:lnTo>
                  <a:lnTo>
                    <a:pt x="13" y="102"/>
                  </a:lnTo>
                  <a:lnTo>
                    <a:pt x="14" y="108"/>
                  </a:lnTo>
                  <a:lnTo>
                    <a:pt x="23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Freeform 339">
              <a:extLst>
                <a:ext uri="{FF2B5EF4-FFF2-40B4-BE49-F238E27FC236}">
                  <a16:creationId xmlns:a16="http://schemas.microsoft.com/office/drawing/2014/main" xmlns="" id="{7B84B52B-5AA6-43F7-AEA6-28861B23F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" y="3516"/>
              <a:ext cx="174" cy="416"/>
            </a:xfrm>
            <a:custGeom>
              <a:avLst/>
              <a:gdLst>
                <a:gd name="T0" fmla="*/ 1 w 347"/>
                <a:gd name="T1" fmla="*/ 0 h 833"/>
                <a:gd name="T2" fmla="*/ 1 w 347"/>
                <a:gd name="T3" fmla="*/ 0 h 833"/>
                <a:gd name="T4" fmla="*/ 1 w 347"/>
                <a:gd name="T5" fmla="*/ 0 h 833"/>
                <a:gd name="T6" fmla="*/ 1 w 347"/>
                <a:gd name="T7" fmla="*/ 0 h 833"/>
                <a:gd name="T8" fmla="*/ 1 w 347"/>
                <a:gd name="T9" fmla="*/ 0 h 833"/>
                <a:gd name="T10" fmla="*/ 1 w 347"/>
                <a:gd name="T11" fmla="*/ 0 h 833"/>
                <a:gd name="T12" fmla="*/ 1 w 347"/>
                <a:gd name="T13" fmla="*/ 0 h 833"/>
                <a:gd name="T14" fmla="*/ 1 w 347"/>
                <a:gd name="T15" fmla="*/ 0 h 833"/>
                <a:gd name="T16" fmla="*/ 1 w 347"/>
                <a:gd name="T17" fmla="*/ 0 h 833"/>
                <a:gd name="T18" fmla="*/ 1 w 347"/>
                <a:gd name="T19" fmla="*/ 0 h 833"/>
                <a:gd name="T20" fmla="*/ 1 w 347"/>
                <a:gd name="T21" fmla="*/ 0 h 833"/>
                <a:gd name="T22" fmla="*/ 1 w 347"/>
                <a:gd name="T23" fmla="*/ 0 h 833"/>
                <a:gd name="T24" fmla="*/ 1 w 347"/>
                <a:gd name="T25" fmla="*/ 0 h 833"/>
                <a:gd name="T26" fmla="*/ 1 w 347"/>
                <a:gd name="T27" fmla="*/ 0 h 833"/>
                <a:gd name="T28" fmla="*/ 1 w 347"/>
                <a:gd name="T29" fmla="*/ 0 h 833"/>
                <a:gd name="T30" fmla="*/ 1 w 347"/>
                <a:gd name="T31" fmla="*/ 0 h 833"/>
                <a:gd name="T32" fmla="*/ 1 w 347"/>
                <a:gd name="T33" fmla="*/ 0 h 833"/>
                <a:gd name="T34" fmla="*/ 1 w 347"/>
                <a:gd name="T35" fmla="*/ 0 h 833"/>
                <a:gd name="T36" fmla="*/ 1 w 347"/>
                <a:gd name="T37" fmla="*/ 0 h 833"/>
                <a:gd name="T38" fmla="*/ 1 w 347"/>
                <a:gd name="T39" fmla="*/ 0 h 833"/>
                <a:gd name="T40" fmla="*/ 1 w 347"/>
                <a:gd name="T41" fmla="*/ 0 h 833"/>
                <a:gd name="T42" fmla="*/ 1 w 347"/>
                <a:gd name="T43" fmla="*/ 0 h 833"/>
                <a:gd name="T44" fmla="*/ 1 w 347"/>
                <a:gd name="T45" fmla="*/ 0 h 833"/>
                <a:gd name="T46" fmla="*/ 1 w 347"/>
                <a:gd name="T47" fmla="*/ 0 h 833"/>
                <a:gd name="T48" fmla="*/ 1 w 347"/>
                <a:gd name="T49" fmla="*/ 0 h 833"/>
                <a:gd name="T50" fmla="*/ 1 w 347"/>
                <a:gd name="T51" fmla="*/ 0 h 833"/>
                <a:gd name="T52" fmla="*/ 1 w 347"/>
                <a:gd name="T53" fmla="*/ 0 h 833"/>
                <a:gd name="T54" fmla="*/ 1 w 347"/>
                <a:gd name="T55" fmla="*/ 0 h 833"/>
                <a:gd name="T56" fmla="*/ 1 w 347"/>
                <a:gd name="T57" fmla="*/ 0 h 833"/>
                <a:gd name="T58" fmla="*/ 1 w 347"/>
                <a:gd name="T59" fmla="*/ 0 h 833"/>
                <a:gd name="T60" fmla="*/ 1 w 347"/>
                <a:gd name="T61" fmla="*/ 0 h 833"/>
                <a:gd name="T62" fmla="*/ 1 w 347"/>
                <a:gd name="T63" fmla="*/ 0 h 833"/>
                <a:gd name="T64" fmla="*/ 1 w 347"/>
                <a:gd name="T65" fmla="*/ 0 h 833"/>
                <a:gd name="T66" fmla="*/ 1 w 347"/>
                <a:gd name="T67" fmla="*/ 0 h 833"/>
                <a:gd name="T68" fmla="*/ 1 w 347"/>
                <a:gd name="T69" fmla="*/ 0 h 833"/>
                <a:gd name="T70" fmla="*/ 1 w 347"/>
                <a:gd name="T71" fmla="*/ 0 h 833"/>
                <a:gd name="T72" fmla="*/ 1 w 347"/>
                <a:gd name="T73" fmla="*/ 0 h 833"/>
                <a:gd name="T74" fmla="*/ 1 w 347"/>
                <a:gd name="T75" fmla="*/ 0 h 833"/>
                <a:gd name="T76" fmla="*/ 1 w 347"/>
                <a:gd name="T77" fmla="*/ 0 h 833"/>
                <a:gd name="T78" fmla="*/ 1 w 347"/>
                <a:gd name="T79" fmla="*/ 0 h 833"/>
                <a:gd name="T80" fmla="*/ 1 w 347"/>
                <a:gd name="T81" fmla="*/ 0 h 833"/>
                <a:gd name="T82" fmla="*/ 1 w 347"/>
                <a:gd name="T83" fmla="*/ 0 h 833"/>
                <a:gd name="T84" fmla="*/ 1 w 347"/>
                <a:gd name="T85" fmla="*/ 0 h 833"/>
                <a:gd name="T86" fmla="*/ 1 w 347"/>
                <a:gd name="T87" fmla="*/ 0 h 833"/>
                <a:gd name="T88" fmla="*/ 1 w 347"/>
                <a:gd name="T89" fmla="*/ 0 h 833"/>
                <a:gd name="T90" fmla="*/ 1 w 347"/>
                <a:gd name="T91" fmla="*/ 0 h 833"/>
                <a:gd name="T92" fmla="*/ 1 w 347"/>
                <a:gd name="T93" fmla="*/ 0 h 833"/>
                <a:gd name="T94" fmla="*/ 1 w 347"/>
                <a:gd name="T95" fmla="*/ 0 h 833"/>
                <a:gd name="T96" fmla="*/ 1 w 347"/>
                <a:gd name="T97" fmla="*/ 0 h 833"/>
                <a:gd name="T98" fmla="*/ 1 w 347"/>
                <a:gd name="T99" fmla="*/ 0 h 833"/>
                <a:gd name="T100" fmla="*/ 1 w 347"/>
                <a:gd name="T101" fmla="*/ 0 h 833"/>
                <a:gd name="T102" fmla="*/ 1 w 347"/>
                <a:gd name="T103" fmla="*/ 0 h 8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7"/>
                <a:gd name="T157" fmla="*/ 0 h 833"/>
                <a:gd name="T158" fmla="*/ 347 w 347"/>
                <a:gd name="T159" fmla="*/ 833 h 8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7" h="833">
                  <a:moveTo>
                    <a:pt x="2" y="153"/>
                  </a:moveTo>
                  <a:lnTo>
                    <a:pt x="1" y="162"/>
                  </a:lnTo>
                  <a:lnTo>
                    <a:pt x="0" y="177"/>
                  </a:lnTo>
                  <a:lnTo>
                    <a:pt x="0" y="192"/>
                  </a:lnTo>
                  <a:lnTo>
                    <a:pt x="1" y="206"/>
                  </a:lnTo>
                  <a:lnTo>
                    <a:pt x="3" y="220"/>
                  </a:lnTo>
                  <a:lnTo>
                    <a:pt x="8" y="236"/>
                  </a:lnTo>
                  <a:lnTo>
                    <a:pt x="14" y="252"/>
                  </a:lnTo>
                  <a:lnTo>
                    <a:pt x="19" y="262"/>
                  </a:lnTo>
                  <a:lnTo>
                    <a:pt x="22" y="267"/>
                  </a:lnTo>
                  <a:lnTo>
                    <a:pt x="26" y="274"/>
                  </a:lnTo>
                  <a:lnTo>
                    <a:pt x="31" y="282"/>
                  </a:lnTo>
                  <a:lnTo>
                    <a:pt x="37" y="292"/>
                  </a:lnTo>
                  <a:lnTo>
                    <a:pt x="42" y="302"/>
                  </a:lnTo>
                  <a:lnTo>
                    <a:pt x="48" y="311"/>
                  </a:lnTo>
                  <a:lnTo>
                    <a:pt x="54" y="318"/>
                  </a:lnTo>
                  <a:lnTo>
                    <a:pt x="60" y="323"/>
                  </a:lnTo>
                  <a:lnTo>
                    <a:pt x="65" y="330"/>
                  </a:lnTo>
                  <a:lnTo>
                    <a:pt x="69" y="334"/>
                  </a:lnTo>
                  <a:lnTo>
                    <a:pt x="73" y="336"/>
                  </a:lnTo>
                  <a:lnTo>
                    <a:pt x="85" y="338"/>
                  </a:lnTo>
                  <a:lnTo>
                    <a:pt x="93" y="338"/>
                  </a:lnTo>
                  <a:lnTo>
                    <a:pt x="100" y="340"/>
                  </a:lnTo>
                  <a:lnTo>
                    <a:pt x="107" y="340"/>
                  </a:lnTo>
                  <a:lnTo>
                    <a:pt x="111" y="338"/>
                  </a:lnTo>
                  <a:lnTo>
                    <a:pt x="115" y="340"/>
                  </a:lnTo>
                  <a:lnTo>
                    <a:pt x="118" y="340"/>
                  </a:lnTo>
                  <a:lnTo>
                    <a:pt x="119" y="341"/>
                  </a:lnTo>
                  <a:lnTo>
                    <a:pt x="119" y="343"/>
                  </a:lnTo>
                  <a:lnTo>
                    <a:pt x="118" y="350"/>
                  </a:lnTo>
                  <a:lnTo>
                    <a:pt x="116" y="353"/>
                  </a:lnTo>
                  <a:lnTo>
                    <a:pt x="113" y="357"/>
                  </a:lnTo>
                  <a:lnTo>
                    <a:pt x="106" y="359"/>
                  </a:lnTo>
                  <a:lnTo>
                    <a:pt x="98" y="360"/>
                  </a:lnTo>
                  <a:lnTo>
                    <a:pt x="93" y="358"/>
                  </a:lnTo>
                  <a:lnTo>
                    <a:pt x="90" y="359"/>
                  </a:lnTo>
                  <a:lnTo>
                    <a:pt x="87" y="371"/>
                  </a:lnTo>
                  <a:lnTo>
                    <a:pt x="88" y="383"/>
                  </a:lnTo>
                  <a:lnTo>
                    <a:pt x="91" y="399"/>
                  </a:lnTo>
                  <a:lnTo>
                    <a:pt x="95" y="417"/>
                  </a:lnTo>
                  <a:lnTo>
                    <a:pt x="101" y="436"/>
                  </a:lnTo>
                  <a:lnTo>
                    <a:pt x="107" y="455"/>
                  </a:lnTo>
                  <a:lnTo>
                    <a:pt x="113" y="471"/>
                  </a:lnTo>
                  <a:lnTo>
                    <a:pt x="118" y="484"/>
                  </a:lnTo>
                  <a:lnTo>
                    <a:pt x="124" y="490"/>
                  </a:lnTo>
                  <a:lnTo>
                    <a:pt x="125" y="497"/>
                  </a:lnTo>
                  <a:lnTo>
                    <a:pt x="133" y="517"/>
                  </a:lnTo>
                  <a:lnTo>
                    <a:pt x="145" y="545"/>
                  </a:lnTo>
                  <a:lnTo>
                    <a:pt x="157" y="577"/>
                  </a:lnTo>
                  <a:lnTo>
                    <a:pt x="171" y="608"/>
                  </a:lnTo>
                  <a:lnTo>
                    <a:pt x="183" y="633"/>
                  </a:lnTo>
                  <a:lnTo>
                    <a:pt x="191" y="649"/>
                  </a:lnTo>
                  <a:lnTo>
                    <a:pt x="194" y="652"/>
                  </a:lnTo>
                  <a:lnTo>
                    <a:pt x="194" y="661"/>
                  </a:lnTo>
                  <a:lnTo>
                    <a:pt x="194" y="671"/>
                  </a:lnTo>
                  <a:lnTo>
                    <a:pt x="197" y="679"/>
                  </a:lnTo>
                  <a:lnTo>
                    <a:pt x="201" y="684"/>
                  </a:lnTo>
                  <a:lnTo>
                    <a:pt x="208" y="686"/>
                  </a:lnTo>
                  <a:lnTo>
                    <a:pt x="216" y="687"/>
                  </a:lnTo>
                  <a:lnTo>
                    <a:pt x="224" y="687"/>
                  </a:lnTo>
                  <a:lnTo>
                    <a:pt x="229" y="687"/>
                  </a:lnTo>
                  <a:lnTo>
                    <a:pt x="230" y="687"/>
                  </a:lnTo>
                  <a:lnTo>
                    <a:pt x="228" y="691"/>
                  </a:lnTo>
                  <a:lnTo>
                    <a:pt x="222" y="694"/>
                  </a:lnTo>
                  <a:lnTo>
                    <a:pt x="215" y="695"/>
                  </a:lnTo>
                  <a:lnTo>
                    <a:pt x="208" y="697"/>
                  </a:lnTo>
                  <a:lnTo>
                    <a:pt x="201" y="700"/>
                  </a:lnTo>
                  <a:lnTo>
                    <a:pt x="194" y="705"/>
                  </a:lnTo>
                  <a:lnTo>
                    <a:pt x="189" y="709"/>
                  </a:lnTo>
                  <a:lnTo>
                    <a:pt x="185" y="713"/>
                  </a:lnTo>
                  <a:lnTo>
                    <a:pt x="182" y="716"/>
                  </a:lnTo>
                  <a:lnTo>
                    <a:pt x="177" y="721"/>
                  </a:lnTo>
                  <a:lnTo>
                    <a:pt x="172" y="725"/>
                  </a:lnTo>
                  <a:lnTo>
                    <a:pt x="168" y="731"/>
                  </a:lnTo>
                  <a:lnTo>
                    <a:pt x="163" y="737"/>
                  </a:lnTo>
                  <a:lnTo>
                    <a:pt x="157" y="743"/>
                  </a:lnTo>
                  <a:lnTo>
                    <a:pt x="153" y="748"/>
                  </a:lnTo>
                  <a:lnTo>
                    <a:pt x="145" y="759"/>
                  </a:lnTo>
                  <a:lnTo>
                    <a:pt x="138" y="767"/>
                  </a:lnTo>
                  <a:lnTo>
                    <a:pt x="136" y="771"/>
                  </a:lnTo>
                  <a:lnTo>
                    <a:pt x="137" y="774"/>
                  </a:lnTo>
                  <a:lnTo>
                    <a:pt x="140" y="775"/>
                  </a:lnTo>
                  <a:lnTo>
                    <a:pt x="145" y="776"/>
                  </a:lnTo>
                  <a:lnTo>
                    <a:pt x="147" y="777"/>
                  </a:lnTo>
                  <a:lnTo>
                    <a:pt x="148" y="778"/>
                  </a:lnTo>
                  <a:lnTo>
                    <a:pt x="147" y="780"/>
                  </a:lnTo>
                  <a:lnTo>
                    <a:pt x="142" y="781"/>
                  </a:lnTo>
                  <a:lnTo>
                    <a:pt x="136" y="782"/>
                  </a:lnTo>
                  <a:lnTo>
                    <a:pt x="128" y="782"/>
                  </a:lnTo>
                  <a:lnTo>
                    <a:pt x="121" y="781"/>
                  </a:lnTo>
                  <a:lnTo>
                    <a:pt x="115" y="782"/>
                  </a:lnTo>
                  <a:lnTo>
                    <a:pt x="111" y="785"/>
                  </a:lnTo>
                  <a:lnTo>
                    <a:pt x="110" y="792"/>
                  </a:lnTo>
                  <a:lnTo>
                    <a:pt x="110" y="801"/>
                  </a:lnTo>
                  <a:lnTo>
                    <a:pt x="113" y="808"/>
                  </a:lnTo>
                  <a:lnTo>
                    <a:pt x="117" y="814"/>
                  </a:lnTo>
                  <a:lnTo>
                    <a:pt x="123" y="818"/>
                  </a:lnTo>
                  <a:lnTo>
                    <a:pt x="129" y="822"/>
                  </a:lnTo>
                  <a:lnTo>
                    <a:pt x="134" y="824"/>
                  </a:lnTo>
                  <a:lnTo>
                    <a:pt x="142" y="826"/>
                  </a:lnTo>
                  <a:lnTo>
                    <a:pt x="152" y="822"/>
                  </a:lnTo>
                  <a:lnTo>
                    <a:pt x="160" y="818"/>
                  </a:lnTo>
                  <a:lnTo>
                    <a:pt x="166" y="813"/>
                  </a:lnTo>
                  <a:lnTo>
                    <a:pt x="170" y="809"/>
                  </a:lnTo>
                  <a:lnTo>
                    <a:pt x="174" y="807"/>
                  </a:lnTo>
                  <a:lnTo>
                    <a:pt x="176" y="805"/>
                  </a:lnTo>
                  <a:lnTo>
                    <a:pt x="176" y="800"/>
                  </a:lnTo>
                  <a:lnTo>
                    <a:pt x="178" y="793"/>
                  </a:lnTo>
                  <a:lnTo>
                    <a:pt x="180" y="785"/>
                  </a:lnTo>
                  <a:lnTo>
                    <a:pt x="183" y="781"/>
                  </a:lnTo>
                  <a:lnTo>
                    <a:pt x="186" y="780"/>
                  </a:lnTo>
                  <a:lnTo>
                    <a:pt x="191" y="781"/>
                  </a:lnTo>
                  <a:lnTo>
                    <a:pt x="194" y="783"/>
                  </a:lnTo>
                  <a:lnTo>
                    <a:pt x="195" y="784"/>
                  </a:lnTo>
                  <a:lnTo>
                    <a:pt x="193" y="788"/>
                  </a:lnTo>
                  <a:lnTo>
                    <a:pt x="189" y="792"/>
                  </a:lnTo>
                  <a:lnTo>
                    <a:pt x="184" y="798"/>
                  </a:lnTo>
                  <a:lnTo>
                    <a:pt x="182" y="804"/>
                  </a:lnTo>
                  <a:lnTo>
                    <a:pt x="180" y="809"/>
                  </a:lnTo>
                  <a:lnTo>
                    <a:pt x="180" y="815"/>
                  </a:lnTo>
                  <a:lnTo>
                    <a:pt x="182" y="821"/>
                  </a:lnTo>
                  <a:lnTo>
                    <a:pt x="184" y="824"/>
                  </a:lnTo>
                  <a:lnTo>
                    <a:pt x="187" y="827"/>
                  </a:lnTo>
                  <a:lnTo>
                    <a:pt x="192" y="828"/>
                  </a:lnTo>
                  <a:lnTo>
                    <a:pt x="197" y="827"/>
                  </a:lnTo>
                  <a:lnTo>
                    <a:pt x="202" y="824"/>
                  </a:lnTo>
                  <a:lnTo>
                    <a:pt x="206" y="821"/>
                  </a:lnTo>
                  <a:lnTo>
                    <a:pt x="208" y="818"/>
                  </a:lnTo>
                  <a:lnTo>
                    <a:pt x="208" y="813"/>
                  </a:lnTo>
                  <a:lnTo>
                    <a:pt x="208" y="808"/>
                  </a:lnTo>
                  <a:lnTo>
                    <a:pt x="208" y="804"/>
                  </a:lnTo>
                  <a:lnTo>
                    <a:pt x="210" y="803"/>
                  </a:lnTo>
                  <a:lnTo>
                    <a:pt x="213" y="803"/>
                  </a:lnTo>
                  <a:lnTo>
                    <a:pt x="214" y="804"/>
                  </a:lnTo>
                  <a:lnTo>
                    <a:pt x="214" y="805"/>
                  </a:lnTo>
                  <a:lnTo>
                    <a:pt x="213" y="808"/>
                  </a:lnTo>
                  <a:lnTo>
                    <a:pt x="212" y="814"/>
                  </a:lnTo>
                  <a:lnTo>
                    <a:pt x="212" y="819"/>
                  </a:lnTo>
                  <a:lnTo>
                    <a:pt x="214" y="823"/>
                  </a:lnTo>
                  <a:lnTo>
                    <a:pt x="216" y="828"/>
                  </a:lnTo>
                  <a:lnTo>
                    <a:pt x="222" y="829"/>
                  </a:lnTo>
                  <a:lnTo>
                    <a:pt x="225" y="826"/>
                  </a:lnTo>
                  <a:lnTo>
                    <a:pt x="227" y="816"/>
                  </a:lnTo>
                  <a:lnTo>
                    <a:pt x="225" y="806"/>
                  </a:lnTo>
                  <a:lnTo>
                    <a:pt x="227" y="805"/>
                  </a:lnTo>
                  <a:lnTo>
                    <a:pt x="229" y="804"/>
                  </a:lnTo>
                  <a:lnTo>
                    <a:pt x="231" y="804"/>
                  </a:lnTo>
                  <a:lnTo>
                    <a:pt x="231" y="805"/>
                  </a:lnTo>
                  <a:lnTo>
                    <a:pt x="230" y="809"/>
                  </a:lnTo>
                  <a:lnTo>
                    <a:pt x="229" y="818"/>
                  </a:lnTo>
                  <a:lnTo>
                    <a:pt x="230" y="827"/>
                  </a:lnTo>
                  <a:lnTo>
                    <a:pt x="236" y="831"/>
                  </a:lnTo>
                  <a:lnTo>
                    <a:pt x="240" y="833"/>
                  </a:lnTo>
                  <a:lnTo>
                    <a:pt x="245" y="831"/>
                  </a:lnTo>
                  <a:lnTo>
                    <a:pt x="248" y="828"/>
                  </a:lnTo>
                  <a:lnTo>
                    <a:pt x="252" y="823"/>
                  </a:lnTo>
                  <a:lnTo>
                    <a:pt x="253" y="821"/>
                  </a:lnTo>
                  <a:lnTo>
                    <a:pt x="255" y="819"/>
                  </a:lnTo>
                  <a:lnTo>
                    <a:pt x="255" y="813"/>
                  </a:lnTo>
                  <a:lnTo>
                    <a:pt x="254" y="804"/>
                  </a:lnTo>
                  <a:lnTo>
                    <a:pt x="254" y="799"/>
                  </a:lnTo>
                  <a:lnTo>
                    <a:pt x="258" y="796"/>
                  </a:lnTo>
                  <a:lnTo>
                    <a:pt x="261" y="796"/>
                  </a:lnTo>
                  <a:lnTo>
                    <a:pt x="261" y="797"/>
                  </a:lnTo>
                  <a:lnTo>
                    <a:pt x="260" y="800"/>
                  </a:lnTo>
                  <a:lnTo>
                    <a:pt x="261" y="804"/>
                  </a:lnTo>
                  <a:lnTo>
                    <a:pt x="263" y="808"/>
                  </a:lnTo>
                  <a:lnTo>
                    <a:pt x="268" y="813"/>
                  </a:lnTo>
                  <a:lnTo>
                    <a:pt x="274" y="815"/>
                  </a:lnTo>
                  <a:lnTo>
                    <a:pt x="282" y="814"/>
                  </a:lnTo>
                  <a:lnTo>
                    <a:pt x="288" y="811"/>
                  </a:lnTo>
                  <a:lnTo>
                    <a:pt x="292" y="807"/>
                  </a:lnTo>
                  <a:lnTo>
                    <a:pt x="295" y="800"/>
                  </a:lnTo>
                  <a:lnTo>
                    <a:pt x="299" y="789"/>
                  </a:lnTo>
                  <a:lnTo>
                    <a:pt x="303" y="777"/>
                  </a:lnTo>
                  <a:lnTo>
                    <a:pt x="305" y="769"/>
                  </a:lnTo>
                  <a:lnTo>
                    <a:pt x="307" y="761"/>
                  </a:lnTo>
                  <a:lnTo>
                    <a:pt x="308" y="747"/>
                  </a:lnTo>
                  <a:lnTo>
                    <a:pt x="311" y="732"/>
                  </a:lnTo>
                  <a:lnTo>
                    <a:pt x="314" y="721"/>
                  </a:lnTo>
                  <a:lnTo>
                    <a:pt x="319" y="714"/>
                  </a:lnTo>
                  <a:lnTo>
                    <a:pt x="324" y="710"/>
                  </a:lnTo>
                  <a:lnTo>
                    <a:pt x="330" y="707"/>
                  </a:lnTo>
                  <a:lnTo>
                    <a:pt x="335" y="699"/>
                  </a:lnTo>
                  <a:lnTo>
                    <a:pt x="339" y="690"/>
                  </a:lnTo>
                  <a:lnTo>
                    <a:pt x="345" y="682"/>
                  </a:lnTo>
                  <a:lnTo>
                    <a:pt x="347" y="672"/>
                  </a:lnTo>
                  <a:lnTo>
                    <a:pt x="344" y="662"/>
                  </a:lnTo>
                  <a:lnTo>
                    <a:pt x="337" y="649"/>
                  </a:lnTo>
                  <a:lnTo>
                    <a:pt x="331" y="636"/>
                  </a:lnTo>
                  <a:lnTo>
                    <a:pt x="326" y="624"/>
                  </a:lnTo>
                  <a:lnTo>
                    <a:pt x="319" y="616"/>
                  </a:lnTo>
                  <a:lnTo>
                    <a:pt x="312" y="611"/>
                  </a:lnTo>
                  <a:lnTo>
                    <a:pt x="306" y="609"/>
                  </a:lnTo>
                  <a:lnTo>
                    <a:pt x="300" y="607"/>
                  </a:lnTo>
                  <a:lnTo>
                    <a:pt x="297" y="601"/>
                  </a:lnTo>
                  <a:lnTo>
                    <a:pt x="295" y="592"/>
                  </a:lnTo>
                  <a:lnTo>
                    <a:pt x="295" y="578"/>
                  </a:lnTo>
                  <a:lnTo>
                    <a:pt x="296" y="564"/>
                  </a:lnTo>
                  <a:lnTo>
                    <a:pt x="296" y="549"/>
                  </a:lnTo>
                  <a:lnTo>
                    <a:pt x="295" y="524"/>
                  </a:lnTo>
                  <a:lnTo>
                    <a:pt x="292" y="482"/>
                  </a:lnTo>
                  <a:lnTo>
                    <a:pt x="289" y="440"/>
                  </a:lnTo>
                  <a:lnTo>
                    <a:pt x="284" y="412"/>
                  </a:lnTo>
                  <a:lnTo>
                    <a:pt x="281" y="397"/>
                  </a:lnTo>
                  <a:lnTo>
                    <a:pt x="275" y="382"/>
                  </a:lnTo>
                  <a:lnTo>
                    <a:pt x="268" y="369"/>
                  </a:lnTo>
                  <a:lnTo>
                    <a:pt x="259" y="359"/>
                  </a:lnTo>
                  <a:lnTo>
                    <a:pt x="254" y="355"/>
                  </a:lnTo>
                  <a:lnTo>
                    <a:pt x="250" y="349"/>
                  </a:lnTo>
                  <a:lnTo>
                    <a:pt x="245" y="342"/>
                  </a:lnTo>
                  <a:lnTo>
                    <a:pt x="242" y="336"/>
                  </a:lnTo>
                  <a:lnTo>
                    <a:pt x="237" y="329"/>
                  </a:lnTo>
                  <a:lnTo>
                    <a:pt x="233" y="322"/>
                  </a:lnTo>
                  <a:lnTo>
                    <a:pt x="228" y="317"/>
                  </a:lnTo>
                  <a:lnTo>
                    <a:pt x="222" y="311"/>
                  </a:lnTo>
                  <a:lnTo>
                    <a:pt x="220" y="307"/>
                  </a:lnTo>
                  <a:lnTo>
                    <a:pt x="214" y="298"/>
                  </a:lnTo>
                  <a:lnTo>
                    <a:pt x="208" y="288"/>
                  </a:lnTo>
                  <a:lnTo>
                    <a:pt x="206" y="277"/>
                  </a:lnTo>
                  <a:lnTo>
                    <a:pt x="205" y="257"/>
                  </a:lnTo>
                  <a:lnTo>
                    <a:pt x="205" y="223"/>
                  </a:lnTo>
                  <a:lnTo>
                    <a:pt x="204" y="188"/>
                  </a:lnTo>
                  <a:lnTo>
                    <a:pt x="201" y="166"/>
                  </a:lnTo>
                  <a:lnTo>
                    <a:pt x="197" y="144"/>
                  </a:lnTo>
                  <a:lnTo>
                    <a:pt x="189" y="109"/>
                  </a:lnTo>
                  <a:lnTo>
                    <a:pt x="179" y="75"/>
                  </a:lnTo>
                  <a:lnTo>
                    <a:pt x="174" y="54"/>
                  </a:lnTo>
                  <a:lnTo>
                    <a:pt x="170" y="45"/>
                  </a:lnTo>
                  <a:lnTo>
                    <a:pt x="168" y="37"/>
                  </a:lnTo>
                  <a:lnTo>
                    <a:pt x="164" y="29"/>
                  </a:lnTo>
                  <a:lnTo>
                    <a:pt x="154" y="19"/>
                  </a:lnTo>
                  <a:lnTo>
                    <a:pt x="146" y="15"/>
                  </a:lnTo>
                  <a:lnTo>
                    <a:pt x="136" y="10"/>
                  </a:lnTo>
                  <a:lnTo>
                    <a:pt x="124" y="7"/>
                  </a:lnTo>
                  <a:lnTo>
                    <a:pt x="111" y="4"/>
                  </a:lnTo>
                  <a:lnTo>
                    <a:pt x="100" y="2"/>
                  </a:lnTo>
                  <a:lnTo>
                    <a:pt x="88" y="1"/>
                  </a:lnTo>
                  <a:lnTo>
                    <a:pt x="79" y="0"/>
                  </a:lnTo>
                  <a:lnTo>
                    <a:pt x="72" y="1"/>
                  </a:lnTo>
                  <a:lnTo>
                    <a:pt x="66" y="2"/>
                  </a:lnTo>
                  <a:lnTo>
                    <a:pt x="61" y="4"/>
                  </a:lnTo>
                  <a:lnTo>
                    <a:pt x="54" y="7"/>
                  </a:lnTo>
                  <a:lnTo>
                    <a:pt x="46" y="9"/>
                  </a:lnTo>
                  <a:lnTo>
                    <a:pt x="40" y="12"/>
                  </a:lnTo>
                  <a:lnTo>
                    <a:pt x="33" y="16"/>
                  </a:lnTo>
                  <a:lnTo>
                    <a:pt x="28" y="18"/>
                  </a:lnTo>
                  <a:lnTo>
                    <a:pt x="26" y="22"/>
                  </a:lnTo>
                  <a:lnTo>
                    <a:pt x="23" y="29"/>
                  </a:lnTo>
                  <a:lnTo>
                    <a:pt x="20" y="35"/>
                  </a:lnTo>
                  <a:lnTo>
                    <a:pt x="18" y="41"/>
                  </a:lnTo>
                  <a:lnTo>
                    <a:pt x="17" y="44"/>
                  </a:lnTo>
                  <a:lnTo>
                    <a:pt x="18" y="49"/>
                  </a:lnTo>
                  <a:lnTo>
                    <a:pt x="20" y="62"/>
                  </a:lnTo>
                  <a:lnTo>
                    <a:pt x="22" y="78"/>
                  </a:lnTo>
                  <a:lnTo>
                    <a:pt x="20" y="88"/>
                  </a:lnTo>
                  <a:lnTo>
                    <a:pt x="17" y="100"/>
                  </a:lnTo>
                  <a:lnTo>
                    <a:pt x="11" y="118"/>
                  </a:lnTo>
                  <a:lnTo>
                    <a:pt x="5" y="139"/>
                  </a:lnTo>
                  <a:lnTo>
                    <a:pt x="2" y="153"/>
                  </a:lnTo>
                  <a:close/>
                </a:path>
              </a:pathLst>
            </a:custGeom>
            <a:solidFill>
              <a:srgbClr val="B76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Freeform 340">
              <a:extLst>
                <a:ext uri="{FF2B5EF4-FFF2-40B4-BE49-F238E27FC236}">
                  <a16:creationId xmlns:a16="http://schemas.microsoft.com/office/drawing/2014/main" xmlns="" id="{210AD3E1-652D-4324-9ED2-1E42B3BC3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3400"/>
              <a:ext cx="408" cy="546"/>
            </a:xfrm>
            <a:custGeom>
              <a:avLst/>
              <a:gdLst>
                <a:gd name="T0" fmla="*/ 0 w 817"/>
                <a:gd name="T1" fmla="*/ 0 h 1093"/>
                <a:gd name="T2" fmla="*/ 0 w 817"/>
                <a:gd name="T3" fmla="*/ 0 h 1093"/>
                <a:gd name="T4" fmla="*/ 0 w 817"/>
                <a:gd name="T5" fmla="*/ 0 h 1093"/>
                <a:gd name="T6" fmla="*/ 0 w 817"/>
                <a:gd name="T7" fmla="*/ 0 h 1093"/>
                <a:gd name="T8" fmla="*/ 0 w 817"/>
                <a:gd name="T9" fmla="*/ 0 h 1093"/>
                <a:gd name="T10" fmla="*/ 0 w 817"/>
                <a:gd name="T11" fmla="*/ 0 h 1093"/>
                <a:gd name="T12" fmla="*/ 0 w 817"/>
                <a:gd name="T13" fmla="*/ 0 h 1093"/>
                <a:gd name="T14" fmla="*/ 0 w 817"/>
                <a:gd name="T15" fmla="*/ 0 h 1093"/>
                <a:gd name="T16" fmla="*/ 0 w 817"/>
                <a:gd name="T17" fmla="*/ 0 h 1093"/>
                <a:gd name="T18" fmla="*/ 0 w 817"/>
                <a:gd name="T19" fmla="*/ 0 h 1093"/>
                <a:gd name="T20" fmla="*/ 0 w 817"/>
                <a:gd name="T21" fmla="*/ 0 h 1093"/>
                <a:gd name="T22" fmla="*/ 0 w 817"/>
                <a:gd name="T23" fmla="*/ 0 h 1093"/>
                <a:gd name="T24" fmla="*/ 0 w 817"/>
                <a:gd name="T25" fmla="*/ 0 h 1093"/>
                <a:gd name="T26" fmla="*/ 0 w 817"/>
                <a:gd name="T27" fmla="*/ 0 h 1093"/>
                <a:gd name="T28" fmla="*/ 0 w 817"/>
                <a:gd name="T29" fmla="*/ 0 h 1093"/>
                <a:gd name="T30" fmla="*/ 0 w 817"/>
                <a:gd name="T31" fmla="*/ 0 h 1093"/>
                <a:gd name="T32" fmla="*/ 0 w 817"/>
                <a:gd name="T33" fmla="*/ 0 h 1093"/>
                <a:gd name="T34" fmla="*/ 0 w 817"/>
                <a:gd name="T35" fmla="*/ 0 h 1093"/>
                <a:gd name="T36" fmla="*/ 0 w 817"/>
                <a:gd name="T37" fmla="*/ 0 h 1093"/>
                <a:gd name="T38" fmla="*/ 0 w 817"/>
                <a:gd name="T39" fmla="*/ 0 h 1093"/>
                <a:gd name="T40" fmla="*/ 0 w 817"/>
                <a:gd name="T41" fmla="*/ 0 h 1093"/>
                <a:gd name="T42" fmla="*/ 0 w 817"/>
                <a:gd name="T43" fmla="*/ 0 h 1093"/>
                <a:gd name="T44" fmla="*/ 0 w 817"/>
                <a:gd name="T45" fmla="*/ 0 h 1093"/>
                <a:gd name="T46" fmla="*/ 0 w 817"/>
                <a:gd name="T47" fmla="*/ 0 h 1093"/>
                <a:gd name="T48" fmla="*/ 0 w 817"/>
                <a:gd name="T49" fmla="*/ 0 h 1093"/>
                <a:gd name="T50" fmla="*/ 0 w 817"/>
                <a:gd name="T51" fmla="*/ 0 h 1093"/>
                <a:gd name="T52" fmla="*/ 0 w 817"/>
                <a:gd name="T53" fmla="*/ 0 h 1093"/>
                <a:gd name="T54" fmla="*/ 0 w 817"/>
                <a:gd name="T55" fmla="*/ 0 h 1093"/>
                <a:gd name="T56" fmla="*/ 0 w 817"/>
                <a:gd name="T57" fmla="*/ 0 h 1093"/>
                <a:gd name="T58" fmla="*/ 0 w 817"/>
                <a:gd name="T59" fmla="*/ 0 h 1093"/>
                <a:gd name="T60" fmla="*/ 0 w 817"/>
                <a:gd name="T61" fmla="*/ 0 h 1093"/>
                <a:gd name="T62" fmla="*/ 0 w 817"/>
                <a:gd name="T63" fmla="*/ 0 h 1093"/>
                <a:gd name="T64" fmla="*/ 0 w 817"/>
                <a:gd name="T65" fmla="*/ 0 h 1093"/>
                <a:gd name="T66" fmla="*/ 0 w 817"/>
                <a:gd name="T67" fmla="*/ 0 h 1093"/>
                <a:gd name="T68" fmla="*/ 0 w 817"/>
                <a:gd name="T69" fmla="*/ 0 h 1093"/>
                <a:gd name="T70" fmla="*/ 0 w 817"/>
                <a:gd name="T71" fmla="*/ 0 h 1093"/>
                <a:gd name="T72" fmla="*/ 0 w 817"/>
                <a:gd name="T73" fmla="*/ 0 h 1093"/>
                <a:gd name="T74" fmla="*/ 0 w 817"/>
                <a:gd name="T75" fmla="*/ 0 h 1093"/>
                <a:gd name="T76" fmla="*/ 0 w 817"/>
                <a:gd name="T77" fmla="*/ 0 h 1093"/>
                <a:gd name="T78" fmla="*/ 0 w 817"/>
                <a:gd name="T79" fmla="*/ 0 h 1093"/>
                <a:gd name="T80" fmla="*/ 0 w 817"/>
                <a:gd name="T81" fmla="*/ 0 h 1093"/>
                <a:gd name="T82" fmla="*/ 0 w 817"/>
                <a:gd name="T83" fmla="*/ 0 h 1093"/>
                <a:gd name="T84" fmla="*/ 0 w 817"/>
                <a:gd name="T85" fmla="*/ 0 h 1093"/>
                <a:gd name="T86" fmla="*/ 0 w 817"/>
                <a:gd name="T87" fmla="*/ 0 h 1093"/>
                <a:gd name="T88" fmla="*/ 0 w 817"/>
                <a:gd name="T89" fmla="*/ 0 h 1093"/>
                <a:gd name="T90" fmla="*/ 0 w 817"/>
                <a:gd name="T91" fmla="*/ 0 h 1093"/>
                <a:gd name="T92" fmla="*/ 0 w 817"/>
                <a:gd name="T93" fmla="*/ 0 h 1093"/>
                <a:gd name="T94" fmla="*/ 0 w 817"/>
                <a:gd name="T95" fmla="*/ 0 h 1093"/>
                <a:gd name="T96" fmla="*/ 0 w 817"/>
                <a:gd name="T97" fmla="*/ 0 h 1093"/>
                <a:gd name="T98" fmla="*/ 0 w 817"/>
                <a:gd name="T99" fmla="*/ 0 h 1093"/>
                <a:gd name="T100" fmla="*/ 0 w 817"/>
                <a:gd name="T101" fmla="*/ 0 h 1093"/>
                <a:gd name="T102" fmla="*/ 0 w 817"/>
                <a:gd name="T103" fmla="*/ 0 h 1093"/>
                <a:gd name="T104" fmla="*/ 0 w 817"/>
                <a:gd name="T105" fmla="*/ 0 h 1093"/>
                <a:gd name="T106" fmla="*/ 0 w 817"/>
                <a:gd name="T107" fmla="*/ 0 h 1093"/>
                <a:gd name="T108" fmla="*/ 0 w 817"/>
                <a:gd name="T109" fmla="*/ 0 h 1093"/>
                <a:gd name="T110" fmla="*/ 0 w 817"/>
                <a:gd name="T111" fmla="*/ 0 h 1093"/>
                <a:gd name="T112" fmla="*/ 0 w 817"/>
                <a:gd name="T113" fmla="*/ 0 h 10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17"/>
                <a:gd name="T172" fmla="*/ 0 h 1093"/>
                <a:gd name="T173" fmla="*/ 817 w 817"/>
                <a:gd name="T174" fmla="*/ 1093 h 10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17" h="1093">
                  <a:moveTo>
                    <a:pt x="772" y="389"/>
                  </a:moveTo>
                  <a:lnTo>
                    <a:pt x="774" y="373"/>
                  </a:lnTo>
                  <a:lnTo>
                    <a:pt x="779" y="354"/>
                  </a:lnTo>
                  <a:lnTo>
                    <a:pt x="785" y="332"/>
                  </a:lnTo>
                  <a:lnTo>
                    <a:pt x="788" y="315"/>
                  </a:lnTo>
                  <a:lnTo>
                    <a:pt x="788" y="297"/>
                  </a:lnTo>
                  <a:lnTo>
                    <a:pt x="787" y="277"/>
                  </a:lnTo>
                  <a:lnTo>
                    <a:pt x="783" y="253"/>
                  </a:lnTo>
                  <a:lnTo>
                    <a:pt x="781" y="232"/>
                  </a:lnTo>
                  <a:lnTo>
                    <a:pt x="779" y="219"/>
                  </a:lnTo>
                  <a:lnTo>
                    <a:pt x="775" y="203"/>
                  </a:lnTo>
                  <a:lnTo>
                    <a:pt x="770" y="184"/>
                  </a:lnTo>
                  <a:lnTo>
                    <a:pt x="764" y="165"/>
                  </a:lnTo>
                  <a:lnTo>
                    <a:pt x="758" y="145"/>
                  </a:lnTo>
                  <a:lnTo>
                    <a:pt x="751" y="128"/>
                  </a:lnTo>
                  <a:lnTo>
                    <a:pt x="745" y="114"/>
                  </a:lnTo>
                  <a:lnTo>
                    <a:pt x="740" y="104"/>
                  </a:lnTo>
                  <a:lnTo>
                    <a:pt x="733" y="96"/>
                  </a:lnTo>
                  <a:lnTo>
                    <a:pt x="722" y="84"/>
                  </a:lnTo>
                  <a:lnTo>
                    <a:pt x="710" y="71"/>
                  </a:lnTo>
                  <a:lnTo>
                    <a:pt x="696" y="58"/>
                  </a:lnTo>
                  <a:lnTo>
                    <a:pt x="682" y="45"/>
                  </a:lnTo>
                  <a:lnTo>
                    <a:pt x="668" y="33"/>
                  </a:lnTo>
                  <a:lnTo>
                    <a:pt x="656" y="24"/>
                  </a:lnTo>
                  <a:lnTo>
                    <a:pt x="645" y="19"/>
                  </a:lnTo>
                  <a:lnTo>
                    <a:pt x="634" y="15"/>
                  </a:lnTo>
                  <a:lnTo>
                    <a:pt x="615" y="12"/>
                  </a:lnTo>
                  <a:lnTo>
                    <a:pt x="595" y="7"/>
                  </a:lnTo>
                  <a:lnTo>
                    <a:pt x="571" y="5"/>
                  </a:lnTo>
                  <a:lnTo>
                    <a:pt x="547" y="1"/>
                  </a:lnTo>
                  <a:lnTo>
                    <a:pt x="525" y="0"/>
                  </a:lnTo>
                  <a:lnTo>
                    <a:pt x="507" y="0"/>
                  </a:lnTo>
                  <a:lnTo>
                    <a:pt x="494" y="1"/>
                  </a:lnTo>
                  <a:lnTo>
                    <a:pt x="483" y="4"/>
                  </a:lnTo>
                  <a:lnTo>
                    <a:pt x="469" y="5"/>
                  </a:lnTo>
                  <a:lnTo>
                    <a:pt x="454" y="5"/>
                  </a:lnTo>
                  <a:lnTo>
                    <a:pt x="439" y="6"/>
                  </a:lnTo>
                  <a:lnTo>
                    <a:pt x="425" y="7"/>
                  </a:lnTo>
                  <a:lnTo>
                    <a:pt x="411" y="8"/>
                  </a:lnTo>
                  <a:lnTo>
                    <a:pt x="400" y="9"/>
                  </a:lnTo>
                  <a:lnTo>
                    <a:pt x="391" y="12"/>
                  </a:lnTo>
                  <a:lnTo>
                    <a:pt x="383" y="14"/>
                  </a:lnTo>
                  <a:lnTo>
                    <a:pt x="376" y="17"/>
                  </a:lnTo>
                  <a:lnTo>
                    <a:pt x="368" y="20"/>
                  </a:lnTo>
                  <a:lnTo>
                    <a:pt x="360" y="22"/>
                  </a:lnTo>
                  <a:lnTo>
                    <a:pt x="353" y="25"/>
                  </a:lnTo>
                  <a:lnTo>
                    <a:pt x="346" y="29"/>
                  </a:lnTo>
                  <a:lnTo>
                    <a:pt x="340" y="32"/>
                  </a:lnTo>
                  <a:lnTo>
                    <a:pt x="334" y="37"/>
                  </a:lnTo>
                  <a:lnTo>
                    <a:pt x="327" y="45"/>
                  </a:lnTo>
                  <a:lnTo>
                    <a:pt x="315" y="61"/>
                  </a:lnTo>
                  <a:lnTo>
                    <a:pt x="300" y="82"/>
                  </a:lnTo>
                  <a:lnTo>
                    <a:pt x="282" y="105"/>
                  </a:lnTo>
                  <a:lnTo>
                    <a:pt x="265" y="128"/>
                  </a:lnTo>
                  <a:lnTo>
                    <a:pt x="248" y="150"/>
                  </a:lnTo>
                  <a:lnTo>
                    <a:pt x="232" y="167"/>
                  </a:lnTo>
                  <a:lnTo>
                    <a:pt x="219" y="179"/>
                  </a:lnTo>
                  <a:lnTo>
                    <a:pt x="197" y="197"/>
                  </a:lnTo>
                  <a:lnTo>
                    <a:pt x="173" y="225"/>
                  </a:lnTo>
                  <a:lnTo>
                    <a:pt x="149" y="257"/>
                  </a:lnTo>
                  <a:lnTo>
                    <a:pt x="126" y="290"/>
                  </a:lnTo>
                  <a:lnTo>
                    <a:pt x="105" y="323"/>
                  </a:lnTo>
                  <a:lnTo>
                    <a:pt x="89" y="349"/>
                  </a:lnTo>
                  <a:lnTo>
                    <a:pt x="77" y="368"/>
                  </a:lnTo>
                  <a:lnTo>
                    <a:pt x="74" y="374"/>
                  </a:lnTo>
                  <a:lnTo>
                    <a:pt x="66" y="404"/>
                  </a:lnTo>
                  <a:lnTo>
                    <a:pt x="58" y="450"/>
                  </a:lnTo>
                  <a:lnTo>
                    <a:pt x="52" y="497"/>
                  </a:lnTo>
                  <a:lnTo>
                    <a:pt x="49" y="523"/>
                  </a:lnTo>
                  <a:lnTo>
                    <a:pt x="50" y="526"/>
                  </a:lnTo>
                  <a:lnTo>
                    <a:pt x="47" y="567"/>
                  </a:lnTo>
                  <a:lnTo>
                    <a:pt x="44" y="617"/>
                  </a:lnTo>
                  <a:lnTo>
                    <a:pt x="42" y="652"/>
                  </a:lnTo>
                  <a:lnTo>
                    <a:pt x="45" y="682"/>
                  </a:lnTo>
                  <a:lnTo>
                    <a:pt x="51" y="725"/>
                  </a:lnTo>
                  <a:lnTo>
                    <a:pt x="58" y="765"/>
                  </a:lnTo>
                  <a:lnTo>
                    <a:pt x="60" y="789"/>
                  </a:lnTo>
                  <a:lnTo>
                    <a:pt x="60" y="808"/>
                  </a:lnTo>
                  <a:lnTo>
                    <a:pt x="60" y="833"/>
                  </a:lnTo>
                  <a:lnTo>
                    <a:pt x="60" y="859"/>
                  </a:lnTo>
                  <a:lnTo>
                    <a:pt x="60" y="877"/>
                  </a:lnTo>
                  <a:lnTo>
                    <a:pt x="59" y="890"/>
                  </a:lnTo>
                  <a:lnTo>
                    <a:pt x="57" y="908"/>
                  </a:lnTo>
                  <a:lnTo>
                    <a:pt x="54" y="925"/>
                  </a:lnTo>
                  <a:lnTo>
                    <a:pt x="50" y="939"/>
                  </a:lnTo>
                  <a:lnTo>
                    <a:pt x="46" y="945"/>
                  </a:lnTo>
                  <a:lnTo>
                    <a:pt x="43" y="952"/>
                  </a:lnTo>
                  <a:lnTo>
                    <a:pt x="38" y="960"/>
                  </a:lnTo>
                  <a:lnTo>
                    <a:pt x="33" y="968"/>
                  </a:lnTo>
                  <a:lnTo>
                    <a:pt x="27" y="976"/>
                  </a:lnTo>
                  <a:lnTo>
                    <a:pt x="22" y="984"/>
                  </a:lnTo>
                  <a:lnTo>
                    <a:pt x="18" y="991"/>
                  </a:lnTo>
                  <a:lnTo>
                    <a:pt x="14" y="996"/>
                  </a:lnTo>
                  <a:lnTo>
                    <a:pt x="9" y="1010"/>
                  </a:lnTo>
                  <a:lnTo>
                    <a:pt x="4" y="1029"/>
                  </a:lnTo>
                  <a:lnTo>
                    <a:pt x="0" y="1046"/>
                  </a:lnTo>
                  <a:lnTo>
                    <a:pt x="0" y="1057"/>
                  </a:lnTo>
                  <a:lnTo>
                    <a:pt x="1" y="1066"/>
                  </a:lnTo>
                  <a:lnTo>
                    <a:pt x="1" y="1075"/>
                  </a:lnTo>
                  <a:lnTo>
                    <a:pt x="4" y="1083"/>
                  </a:lnTo>
                  <a:lnTo>
                    <a:pt x="9" y="1089"/>
                  </a:lnTo>
                  <a:lnTo>
                    <a:pt x="16" y="1092"/>
                  </a:lnTo>
                  <a:lnTo>
                    <a:pt x="22" y="1093"/>
                  </a:lnTo>
                  <a:lnTo>
                    <a:pt x="27" y="1093"/>
                  </a:lnTo>
                  <a:lnTo>
                    <a:pt x="31" y="1091"/>
                  </a:lnTo>
                  <a:lnTo>
                    <a:pt x="36" y="1086"/>
                  </a:lnTo>
                  <a:lnTo>
                    <a:pt x="39" y="1078"/>
                  </a:lnTo>
                  <a:lnTo>
                    <a:pt x="41" y="1071"/>
                  </a:lnTo>
                  <a:lnTo>
                    <a:pt x="39" y="1067"/>
                  </a:lnTo>
                  <a:lnTo>
                    <a:pt x="36" y="1061"/>
                  </a:lnTo>
                  <a:lnTo>
                    <a:pt x="33" y="1053"/>
                  </a:lnTo>
                  <a:lnTo>
                    <a:pt x="30" y="1047"/>
                  </a:lnTo>
                  <a:lnTo>
                    <a:pt x="33" y="1044"/>
                  </a:lnTo>
                  <a:lnTo>
                    <a:pt x="37" y="1044"/>
                  </a:lnTo>
                  <a:lnTo>
                    <a:pt x="42" y="1042"/>
                  </a:lnTo>
                  <a:lnTo>
                    <a:pt x="44" y="1044"/>
                  </a:lnTo>
                  <a:lnTo>
                    <a:pt x="45" y="1047"/>
                  </a:lnTo>
                  <a:lnTo>
                    <a:pt x="45" y="1052"/>
                  </a:lnTo>
                  <a:lnTo>
                    <a:pt x="45" y="1055"/>
                  </a:lnTo>
                  <a:lnTo>
                    <a:pt x="45" y="1060"/>
                  </a:lnTo>
                  <a:lnTo>
                    <a:pt x="46" y="1064"/>
                  </a:lnTo>
                  <a:lnTo>
                    <a:pt x="49" y="1071"/>
                  </a:lnTo>
                  <a:lnTo>
                    <a:pt x="53" y="1079"/>
                  </a:lnTo>
                  <a:lnTo>
                    <a:pt x="59" y="1086"/>
                  </a:lnTo>
                  <a:lnTo>
                    <a:pt x="64" y="1092"/>
                  </a:lnTo>
                  <a:lnTo>
                    <a:pt x="71" y="1093"/>
                  </a:lnTo>
                  <a:lnTo>
                    <a:pt x="81" y="1092"/>
                  </a:lnTo>
                  <a:lnTo>
                    <a:pt x="90" y="1087"/>
                  </a:lnTo>
                  <a:lnTo>
                    <a:pt x="95" y="1083"/>
                  </a:lnTo>
                  <a:lnTo>
                    <a:pt x="96" y="1077"/>
                  </a:lnTo>
                  <a:lnTo>
                    <a:pt x="95" y="1071"/>
                  </a:lnTo>
                  <a:lnTo>
                    <a:pt x="94" y="1066"/>
                  </a:lnTo>
                  <a:lnTo>
                    <a:pt x="91" y="1059"/>
                  </a:lnTo>
                  <a:lnTo>
                    <a:pt x="87" y="1053"/>
                  </a:lnTo>
                  <a:lnTo>
                    <a:pt x="83" y="1048"/>
                  </a:lnTo>
                  <a:lnTo>
                    <a:pt x="81" y="1044"/>
                  </a:lnTo>
                  <a:lnTo>
                    <a:pt x="81" y="1039"/>
                  </a:lnTo>
                  <a:lnTo>
                    <a:pt x="82" y="1033"/>
                  </a:lnTo>
                  <a:lnTo>
                    <a:pt x="86" y="1030"/>
                  </a:lnTo>
                  <a:lnTo>
                    <a:pt x="88" y="1029"/>
                  </a:lnTo>
                  <a:lnTo>
                    <a:pt x="92" y="1030"/>
                  </a:lnTo>
                  <a:lnTo>
                    <a:pt x="95" y="1032"/>
                  </a:lnTo>
                  <a:lnTo>
                    <a:pt x="95" y="1034"/>
                  </a:lnTo>
                  <a:lnTo>
                    <a:pt x="96" y="1038"/>
                  </a:lnTo>
                  <a:lnTo>
                    <a:pt x="97" y="1044"/>
                  </a:lnTo>
                  <a:lnTo>
                    <a:pt x="99" y="1052"/>
                  </a:lnTo>
                  <a:lnTo>
                    <a:pt x="100" y="1059"/>
                  </a:lnTo>
                  <a:lnTo>
                    <a:pt x="103" y="1067"/>
                  </a:lnTo>
                  <a:lnTo>
                    <a:pt x="110" y="1074"/>
                  </a:lnTo>
                  <a:lnTo>
                    <a:pt x="117" y="1082"/>
                  </a:lnTo>
                  <a:lnTo>
                    <a:pt x="122" y="1086"/>
                  </a:lnTo>
                  <a:lnTo>
                    <a:pt x="127" y="1090"/>
                  </a:lnTo>
                  <a:lnTo>
                    <a:pt x="132" y="1090"/>
                  </a:lnTo>
                  <a:lnTo>
                    <a:pt x="136" y="1089"/>
                  </a:lnTo>
                  <a:lnTo>
                    <a:pt x="140" y="1087"/>
                  </a:lnTo>
                  <a:lnTo>
                    <a:pt x="143" y="1086"/>
                  </a:lnTo>
                  <a:lnTo>
                    <a:pt x="148" y="1084"/>
                  </a:lnTo>
                  <a:lnTo>
                    <a:pt x="151" y="1078"/>
                  </a:lnTo>
                  <a:lnTo>
                    <a:pt x="153" y="1069"/>
                  </a:lnTo>
                  <a:lnTo>
                    <a:pt x="153" y="1059"/>
                  </a:lnTo>
                  <a:lnTo>
                    <a:pt x="151" y="1053"/>
                  </a:lnTo>
                  <a:lnTo>
                    <a:pt x="149" y="1048"/>
                  </a:lnTo>
                  <a:lnTo>
                    <a:pt x="145" y="1044"/>
                  </a:lnTo>
                  <a:lnTo>
                    <a:pt x="143" y="1039"/>
                  </a:lnTo>
                  <a:lnTo>
                    <a:pt x="142" y="1033"/>
                  </a:lnTo>
                  <a:lnTo>
                    <a:pt x="143" y="1028"/>
                  </a:lnTo>
                  <a:lnTo>
                    <a:pt x="144" y="1023"/>
                  </a:lnTo>
                  <a:lnTo>
                    <a:pt x="148" y="1021"/>
                  </a:lnTo>
                  <a:lnTo>
                    <a:pt x="150" y="1022"/>
                  </a:lnTo>
                  <a:lnTo>
                    <a:pt x="152" y="1025"/>
                  </a:lnTo>
                  <a:lnTo>
                    <a:pt x="152" y="1030"/>
                  </a:lnTo>
                  <a:lnTo>
                    <a:pt x="153" y="1034"/>
                  </a:lnTo>
                  <a:lnTo>
                    <a:pt x="153" y="1039"/>
                  </a:lnTo>
                  <a:lnTo>
                    <a:pt x="157" y="1045"/>
                  </a:lnTo>
                  <a:lnTo>
                    <a:pt x="162" y="1051"/>
                  </a:lnTo>
                  <a:lnTo>
                    <a:pt x="166" y="1055"/>
                  </a:lnTo>
                  <a:lnTo>
                    <a:pt x="171" y="1059"/>
                  </a:lnTo>
                  <a:lnTo>
                    <a:pt x="174" y="1060"/>
                  </a:lnTo>
                  <a:lnTo>
                    <a:pt x="178" y="1062"/>
                  </a:lnTo>
                  <a:lnTo>
                    <a:pt x="182" y="1064"/>
                  </a:lnTo>
                  <a:lnTo>
                    <a:pt x="188" y="1067"/>
                  </a:lnTo>
                  <a:lnTo>
                    <a:pt x="194" y="1069"/>
                  </a:lnTo>
                  <a:lnTo>
                    <a:pt x="200" y="1070"/>
                  </a:lnTo>
                  <a:lnTo>
                    <a:pt x="204" y="1072"/>
                  </a:lnTo>
                  <a:lnTo>
                    <a:pt x="208" y="1072"/>
                  </a:lnTo>
                  <a:lnTo>
                    <a:pt x="213" y="1071"/>
                  </a:lnTo>
                  <a:lnTo>
                    <a:pt x="218" y="1069"/>
                  </a:lnTo>
                  <a:lnTo>
                    <a:pt x="221" y="1066"/>
                  </a:lnTo>
                  <a:lnTo>
                    <a:pt x="223" y="1061"/>
                  </a:lnTo>
                  <a:lnTo>
                    <a:pt x="224" y="1057"/>
                  </a:lnTo>
                  <a:lnTo>
                    <a:pt x="223" y="1054"/>
                  </a:lnTo>
                  <a:lnTo>
                    <a:pt x="220" y="1052"/>
                  </a:lnTo>
                  <a:lnTo>
                    <a:pt x="214" y="1047"/>
                  </a:lnTo>
                  <a:lnTo>
                    <a:pt x="206" y="1040"/>
                  </a:lnTo>
                  <a:lnTo>
                    <a:pt x="197" y="1033"/>
                  </a:lnTo>
                  <a:lnTo>
                    <a:pt x="190" y="1028"/>
                  </a:lnTo>
                  <a:lnTo>
                    <a:pt x="186" y="1023"/>
                  </a:lnTo>
                  <a:lnTo>
                    <a:pt x="183" y="1018"/>
                  </a:lnTo>
                  <a:lnTo>
                    <a:pt x="181" y="1014"/>
                  </a:lnTo>
                  <a:lnTo>
                    <a:pt x="182" y="1008"/>
                  </a:lnTo>
                  <a:lnTo>
                    <a:pt x="186" y="1004"/>
                  </a:lnTo>
                  <a:lnTo>
                    <a:pt x="191" y="1003"/>
                  </a:lnTo>
                  <a:lnTo>
                    <a:pt x="200" y="1003"/>
                  </a:lnTo>
                  <a:lnTo>
                    <a:pt x="208" y="1004"/>
                  </a:lnTo>
                  <a:lnTo>
                    <a:pt x="217" y="1006"/>
                  </a:lnTo>
                  <a:lnTo>
                    <a:pt x="226" y="1008"/>
                  </a:lnTo>
                  <a:lnTo>
                    <a:pt x="233" y="1010"/>
                  </a:lnTo>
                  <a:lnTo>
                    <a:pt x="240" y="1010"/>
                  </a:lnTo>
                  <a:lnTo>
                    <a:pt x="244" y="1007"/>
                  </a:lnTo>
                  <a:lnTo>
                    <a:pt x="247" y="1002"/>
                  </a:lnTo>
                  <a:lnTo>
                    <a:pt x="247" y="998"/>
                  </a:lnTo>
                  <a:lnTo>
                    <a:pt x="243" y="993"/>
                  </a:lnTo>
                  <a:lnTo>
                    <a:pt x="239" y="987"/>
                  </a:lnTo>
                  <a:lnTo>
                    <a:pt x="235" y="985"/>
                  </a:lnTo>
                  <a:lnTo>
                    <a:pt x="231" y="983"/>
                  </a:lnTo>
                  <a:lnTo>
                    <a:pt x="225" y="981"/>
                  </a:lnTo>
                  <a:lnTo>
                    <a:pt x="219" y="980"/>
                  </a:lnTo>
                  <a:lnTo>
                    <a:pt x="212" y="979"/>
                  </a:lnTo>
                  <a:lnTo>
                    <a:pt x="206" y="978"/>
                  </a:lnTo>
                  <a:lnTo>
                    <a:pt x="201" y="977"/>
                  </a:lnTo>
                  <a:lnTo>
                    <a:pt x="196" y="977"/>
                  </a:lnTo>
                  <a:lnTo>
                    <a:pt x="190" y="977"/>
                  </a:lnTo>
                  <a:lnTo>
                    <a:pt x="185" y="978"/>
                  </a:lnTo>
                  <a:lnTo>
                    <a:pt x="178" y="978"/>
                  </a:lnTo>
                  <a:lnTo>
                    <a:pt x="167" y="976"/>
                  </a:lnTo>
                  <a:lnTo>
                    <a:pt x="158" y="972"/>
                  </a:lnTo>
                  <a:lnTo>
                    <a:pt x="152" y="969"/>
                  </a:lnTo>
                  <a:lnTo>
                    <a:pt x="147" y="968"/>
                  </a:lnTo>
                  <a:lnTo>
                    <a:pt x="140" y="966"/>
                  </a:lnTo>
                  <a:lnTo>
                    <a:pt x="133" y="966"/>
                  </a:lnTo>
                  <a:lnTo>
                    <a:pt x="126" y="966"/>
                  </a:lnTo>
                  <a:lnTo>
                    <a:pt x="120" y="968"/>
                  </a:lnTo>
                  <a:lnTo>
                    <a:pt x="115" y="969"/>
                  </a:lnTo>
                  <a:lnTo>
                    <a:pt x="109" y="970"/>
                  </a:lnTo>
                  <a:lnTo>
                    <a:pt x="99" y="969"/>
                  </a:lnTo>
                  <a:lnTo>
                    <a:pt x="92" y="968"/>
                  </a:lnTo>
                  <a:lnTo>
                    <a:pt x="89" y="966"/>
                  </a:lnTo>
                  <a:lnTo>
                    <a:pt x="90" y="966"/>
                  </a:lnTo>
                  <a:lnTo>
                    <a:pt x="94" y="965"/>
                  </a:lnTo>
                  <a:lnTo>
                    <a:pt x="99" y="964"/>
                  </a:lnTo>
                  <a:lnTo>
                    <a:pt x="105" y="962"/>
                  </a:lnTo>
                  <a:lnTo>
                    <a:pt x="112" y="961"/>
                  </a:lnTo>
                  <a:lnTo>
                    <a:pt x="118" y="960"/>
                  </a:lnTo>
                  <a:lnTo>
                    <a:pt x="124" y="958"/>
                  </a:lnTo>
                  <a:lnTo>
                    <a:pt x="128" y="958"/>
                  </a:lnTo>
                  <a:lnTo>
                    <a:pt x="137" y="960"/>
                  </a:lnTo>
                  <a:lnTo>
                    <a:pt x="143" y="961"/>
                  </a:lnTo>
                  <a:lnTo>
                    <a:pt x="148" y="963"/>
                  </a:lnTo>
                  <a:lnTo>
                    <a:pt x="155" y="963"/>
                  </a:lnTo>
                  <a:lnTo>
                    <a:pt x="163" y="963"/>
                  </a:lnTo>
                  <a:lnTo>
                    <a:pt x="170" y="964"/>
                  </a:lnTo>
                  <a:lnTo>
                    <a:pt x="173" y="963"/>
                  </a:lnTo>
                  <a:lnTo>
                    <a:pt x="173" y="958"/>
                  </a:lnTo>
                  <a:lnTo>
                    <a:pt x="168" y="948"/>
                  </a:lnTo>
                  <a:lnTo>
                    <a:pt x="165" y="940"/>
                  </a:lnTo>
                  <a:lnTo>
                    <a:pt x="163" y="932"/>
                  </a:lnTo>
                  <a:lnTo>
                    <a:pt x="164" y="916"/>
                  </a:lnTo>
                  <a:lnTo>
                    <a:pt x="166" y="902"/>
                  </a:lnTo>
                  <a:lnTo>
                    <a:pt x="170" y="885"/>
                  </a:lnTo>
                  <a:lnTo>
                    <a:pt x="174" y="867"/>
                  </a:lnTo>
                  <a:lnTo>
                    <a:pt x="178" y="856"/>
                  </a:lnTo>
                  <a:lnTo>
                    <a:pt x="179" y="844"/>
                  </a:lnTo>
                  <a:lnTo>
                    <a:pt x="171" y="834"/>
                  </a:lnTo>
                  <a:lnTo>
                    <a:pt x="162" y="826"/>
                  </a:lnTo>
                  <a:lnTo>
                    <a:pt x="153" y="819"/>
                  </a:lnTo>
                  <a:lnTo>
                    <a:pt x="151" y="816"/>
                  </a:lnTo>
                  <a:lnTo>
                    <a:pt x="147" y="811"/>
                  </a:lnTo>
                  <a:lnTo>
                    <a:pt x="142" y="805"/>
                  </a:lnTo>
                  <a:lnTo>
                    <a:pt x="136" y="798"/>
                  </a:lnTo>
                  <a:lnTo>
                    <a:pt x="130" y="790"/>
                  </a:lnTo>
                  <a:lnTo>
                    <a:pt x="125" y="780"/>
                  </a:lnTo>
                  <a:lnTo>
                    <a:pt x="118" y="768"/>
                  </a:lnTo>
                  <a:lnTo>
                    <a:pt x="112" y="756"/>
                  </a:lnTo>
                  <a:lnTo>
                    <a:pt x="107" y="743"/>
                  </a:lnTo>
                  <a:lnTo>
                    <a:pt x="104" y="730"/>
                  </a:lnTo>
                  <a:lnTo>
                    <a:pt x="99" y="718"/>
                  </a:lnTo>
                  <a:lnTo>
                    <a:pt x="92" y="702"/>
                  </a:lnTo>
                  <a:lnTo>
                    <a:pt x="81" y="672"/>
                  </a:lnTo>
                  <a:lnTo>
                    <a:pt x="71" y="630"/>
                  </a:lnTo>
                  <a:lnTo>
                    <a:pt x="64" y="591"/>
                  </a:lnTo>
                  <a:lnTo>
                    <a:pt x="61" y="564"/>
                  </a:lnTo>
                  <a:lnTo>
                    <a:pt x="66" y="528"/>
                  </a:lnTo>
                  <a:lnTo>
                    <a:pt x="73" y="478"/>
                  </a:lnTo>
                  <a:lnTo>
                    <a:pt x="82" y="432"/>
                  </a:lnTo>
                  <a:lnTo>
                    <a:pt x="91" y="406"/>
                  </a:lnTo>
                  <a:lnTo>
                    <a:pt x="96" y="399"/>
                  </a:lnTo>
                  <a:lnTo>
                    <a:pt x="104" y="388"/>
                  </a:lnTo>
                  <a:lnTo>
                    <a:pt x="114" y="376"/>
                  </a:lnTo>
                  <a:lnTo>
                    <a:pt x="127" y="362"/>
                  </a:lnTo>
                  <a:lnTo>
                    <a:pt x="140" y="349"/>
                  </a:lnTo>
                  <a:lnTo>
                    <a:pt x="152" y="336"/>
                  </a:lnTo>
                  <a:lnTo>
                    <a:pt x="166" y="326"/>
                  </a:lnTo>
                  <a:lnTo>
                    <a:pt x="178" y="319"/>
                  </a:lnTo>
                  <a:lnTo>
                    <a:pt x="187" y="315"/>
                  </a:lnTo>
                  <a:lnTo>
                    <a:pt x="196" y="309"/>
                  </a:lnTo>
                  <a:lnTo>
                    <a:pt x="205" y="303"/>
                  </a:lnTo>
                  <a:lnTo>
                    <a:pt x="216" y="297"/>
                  </a:lnTo>
                  <a:lnTo>
                    <a:pt x="226" y="293"/>
                  </a:lnTo>
                  <a:lnTo>
                    <a:pt x="235" y="288"/>
                  </a:lnTo>
                  <a:lnTo>
                    <a:pt x="246" y="285"/>
                  </a:lnTo>
                  <a:lnTo>
                    <a:pt x="255" y="283"/>
                  </a:lnTo>
                  <a:lnTo>
                    <a:pt x="265" y="282"/>
                  </a:lnTo>
                  <a:lnTo>
                    <a:pt x="278" y="282"/>
                  </a:lnTo>
                  <a:lnTo>
                    <a:pt x="293" y="282"/>
                  </a:lnTo>
                  <a:lnTo>
                    <a:pt x="308" y="282"/>
                  </a:lnTo>
                  <a:lnTo>
                    <a:pt x="323" y="283"/>
                  </a:lnTo>
                  <a:lnTo>
                    <a:pt x="337" y="283"/>
                  </a:lnTo>
                  <a:lnTo>
                    <a:pt x="349" y="285"/>
                  </a:lnTo>
                  <a:lnTo>
                    <a:pt x="360" y="286"/>
                  </a:lnTo>
                  <a:lnTo>
                    <a:pt x="370" y="288"/>
                  </a:lnTo>
                  <a:lnTo>
                    <a:pt x="383" y="291"/>
                  </a:lnTo>
                  <a:lnTo>
                    <a:pt x="398" y="297"/>
                  </a:lnTo>
                  <a:lnTo>
                    <a:pt x="414" y="303"/>
                  </a:lnTo>
                  <a:lnTo>
                    <a:pt x="430" y="309"/>
                  </a:lnTo>
                  <a:lnTo>
                    <a:pt x="445" y="316"/>
                  </a:lnTo>
                  <a:lnTo>
                    <a:pt x="457" y="320"/>
                  </a:lnTo>
                  <a:lnTo>
                    <a:pt x="467" y="325"/>
                  </a:lnTo>
                  <a:lnTo>
                    <a:pt x="476" y="330"/>
                  </a:lnTo>
                  <a:lnTo>
                    <a:pt x="486" y="336"/>
                  </a:lnTo>
                  <a:lnTo>
                    <a:pt x="497" y="343"/>
                  </a:lnTo>
                  <a:lnTo>
                    <a:pt x="508" y="353"/>
                  </a:lnTo>
                  <a:lnTo>
                    <a:pt x="519" y="362"/>
                  </a:lnTo>
                  <a:lnTo>
                    <a:pt x="529" y="372"/>
                  </a:lnTo>
                  <a:lnTo>
                    <a:pt x="537" y="381"/>
                  </a:lnTo>
                  <a:lnTo>
                    <a:pt x="543" y="389"/>
                  </a:lnTo>
                  <a:lnTo>
                    <a:pt x="553" y="404"/>
                  </a:lnTo>
                  <a:lnTo>
                    <a:pt x="562" y="417"/>
                  </a:lnTo>
                  <a:lnTo>
                    <a:pt x="570" y="430"/>
                  </a:lnTo>
                  <a:lnTo>
                    <a:pt x="578" y="441"/>
                  </a:lnTo>
                  <a:lnTo>
                    <a:pt x="585" y="452"/>
                  </a:lnTo>
                  <a:lnTo>
                    <a:pt x="591" y="460"/>
                  </a:lnTo>
                  <a:lnTo>
                    <a:pt x="596" y="468"/>
                  </a:lnTo>
                  <a:lnTo>
                    <a:pt x="598" y="473"/>
                  </a:lnTo>
                  <a:lnTo>
                    <a:pt x="603" y="483"/>
                  </a:lnTo>
                  <a:lnTo>
                    <a:pt x="609" y="493"/>
                  </a:lnTo>
                  <a:lnTo>
                    <a:pt x="616" y="502"/>
                  </a:lnTo>
                  <a:lnTo>
                    <a:pt x="622" y="509"/>
                  </a:lnTo>
                  <a:lnTo>
                    <a:pt x="633" y="539"/>
                  </a:lnTo>
                  <a:lnTo>
                    <a:pt x="639" y="583"/>
                  </a:lnTo>
                  <a:lnTo>
                    <a:pt x="643" y="626"/>
                  </a:lnTo>
                  <a:lnTo>
                    <a:pt x="646" y="653"/>
                  </a:lnTo>
                  <a:lnTo>
                    <a:pt x="649" y="664"/>
                  </a:lnTo>
                  <a:lnTo>
                    <a:pt x="653" y="677"/>
                  </a:lnTo>
                  <a:lnTo>
                    <a:pt x="659" y="695"/>
                  </a:lnTo>
                  <a:lnTo>
                    <a:pt x="665" y="713"/>
                  </a:lnTo>
                  <a:lnTo>
                    <a:pt x="671" y="731"/>
                  </a:lnTo>
                  <a:lnTo>
                    <a:pt x="675" y="749"/>
                  </a:lnTo>
                  <a:lnTo>
                    <a:pt x="679" y="764"/>
                  </a:lnTo>
                  <a:lnTo>
                    <a:pt x="680" y="774"/>
                  </a:lnTo>
                  <a:lnTo>
                    <a:pt x="681" y="790"/>
                  </a:lnTo>
                  <a:lnTo>
                    <a:pt x="684" y="806"/>
                  </a:lnTo>
                  <a:lnTo>
                    <a:pt x="688" y="826"/>
                  </a:lnTo>
                  <a:lnTo>
                    <a:pt x="689" y="847"/>
                  </a:lnTo>
                  <a:lnTo>
                    <a:pt x="690" y="867"/>
                  </a:lnTo>
                  <a:lnTo>
                    <a:pt x="692" y="886"/>
                  </a:lnTo>
                  <a:lnTo>
                    <a:pt x="694" y="903"/>
                  </a:lnTo>
                  <a:lnTo>
                    <a:pt x="696" y="919"/>
                  </a:lnTo>
                  <a:lnTo>
                    <a:pt x="696" y="932"/>
                  </a:lnTo>
                  <a:lnTo>
                    <a:pt x="695" y="943"/>
                  </a:lnTo>
                  <a:lnTo>
                    <a:pt x="694" y="952"/>
                  </a:lnTo>
                  <a:lnTo>
                    <a:pt x="694" y="958"/>
                  </a:lnTo>
                  <a:lnTo>
                    <a:pt x="696" y="963"/>
                  </a:lnTo>
                  <a:lnTo>
                    <a:pt x="700" y="965"/>
                  </a:lnTo>
                  <a:lnTo>
                    <a:pt x="705" y="966"/>
                  </a:lnTo>
                  <a:lnTo>
                    <a:pt x="713" y="968"/>
                  </a:lnTo>
                  <a:lnTo>
                    <a:pt x="719" y="969"/>
                  </a:lnTo>
                  <a:lnTo>
                    <a:pt x="721" y="970"/>
                  </a:lnTo>
                  <a:lnTo>
                    <a:pt x="724" y="971"/>
                  </a:lnTo>
                  <a:lnTo>
                    <a:pt x="726" y="972"/>
                  </a:lnTo>
                  <a:lnTo>
                    <a:pt x="730" y="975"/>
                  </a:lnTo>
                  <a:lnTo>
                    <a:pt x="732" y="979"/>
                  </a:lnTo>
                  <a:lnTo>
                    <a:pt x="732" y="984"/>
                  </a:lnTo>
                  <a:lnTo>
                    <a:pt x="727" y="985"/>
                  </a:lnTo>
                  <a:lnTo>
                    <a:pt x="721" y="984"/>
                  </a:lnTo>
                  <a:lnTo>
                    <a:pt x="717" y="984"/>
                  </a:lnTo>
                  <a:lnTo>
                    <a:pt x="711" y="983"/>
                  </a:lnTo>
                  <a:lnTo>
                    <a:pt x="702" y="980"/>
                  </a:lnTo>
                  <a:lnTo>
                    <a:pt x="696" y="979"/>
                  </a:lnTo>
                  <a:lnTo>
                    <a:pt x="690" y="979"/>
                  </a:lnTo>
                  <a:lnTo>
                    <a:pt x="684" y="978"/>
                  </a:lnTo>
                  <a:lnTo>
                    <a:pt x="679" y="978"/>
                  </a:lnTo>
                  <a:lnTo>
                    <a:pt x="672" y="978"/>
                  </a:lnTo>
                  <a:lnTo>
                    <a:pt x="665" y="978"/>
                  </a:lnTo>
                  <a:lnTo>
                    <a:pt x="659" y="977"/>
                  </a:lnTo>
                  <a:lnTo>
                    <a:pt x="652" y="977"/>
                  </a:lnTo>
                  <a:lnTo>
                    <a:pt x="645" y="977"/>
                  </a:lnTo>
                  <a:lnTo>
                    <a:pt x="638" y="976"/>
                  </a:lnTo>
                  <a:lnTo>
                    <a:pt x="633" y="975"/>
                  </a:lnTo>
                  <a:lnTo>
                    <a:pt x="626" y="975"/>
                  </a:lnTo>
                  <a:lnTo>
                    <a:pt x="620" y="973"/>
                  </a:lnTo>
                  <a:lnTo>
                    <a:pt x="615" y="972"/>
                  </a:lnTo>
                  <a:lnTo>
                    <a:pt x="612" y="972"/>
                  </a:lnTo>
                  <a:lnTo>
                    <a:pt x="608" y="972"/>
                  </a:lnTo>
                  <a:lnTo>
                    <a:pt x="605" y="972"/>
                  </a:lnTo>
                  <a:lnTo>
                    <a:pt x="601" y="973"/>
                  </a:lnTo>
                  <a:lnTo>
                    <a:pt x="597" y="975"/>
                  </a:lnTo>
                  <a:lnTo>
                    <a:pt x="592" y="977"/>
                  </a:lnTo>
                  <a:lnTo>
                    <a:pt x="588" y="979"/>
                  </a:lnTo>
                  <a:lnTo>
                    <a:pt x="583" y="981"/>
                  </a:lnTo>
                  <a:lnTo>
                    <a:pt x="577" y="985"/>
                  </a:lnTo>
                  <a:lnTo>
                    <a:pt x="573" y="988"/>
                  </a:lnTo>
                  <a:lnTo>
                    <a:pt x="568" y="992"/>
                  </a:lnTo>
                  <a:lnTo>
                    <a:pt x="562" y="995"/>
                  </a:lnTo>
                  <a:lnTo>
                    <a:pt x="557" y="999"/>
                  </a:lnTo>
                  <a:lnTo>
                    <a:pt x="551" y="1002"/>
                  </a:lnTo>
                  <a:lnTo>
                    <a:pt x="545" y="1006"/>
                  </a:lnTo>
                  <a:lnTo>
                    <a:pt x="540" y="1009"/>
                  </a:lnTo>
                  <a:lnTo>
                    <a:pt x="537" y="1013"/>
                  </a:lnTo>
                  <a:lnTo>
                    <a:pt x="536" y="1016"/>
                  </a:lnTo>
                  <a:lnTo>
                    <a:pt x="536" y="1024"/>
                  </a:lnTo>
                  <a:lnTo>
                    <a:pt x="537" y="1030"/>
                  </a:lnTo>
                  <a:lnTo>
                    <a:pt x="540" y="1033"/>
                  </a:lnTo>
                  <a:lnTo>
                    <a:pt x="546" y="1034"/>
                  </a:lnTo>
                  <a:lnTo>
                    <a:pt x="552" y="1034"/>
                  </a:lnTo>
                  <a:lnTo>
                    <a:pt x="555" y="1033"/>
                  </a:lnTo>
                  <a:lnTo>
                    <a:pt x="560" y="1032"/>
                  </a:lnTo>
                  <a:lnTo>
                    <a:pt x="567" y="1029"/>
                  </a:lnTo>
                  <a:lnTo>
                    <a:pt x="574" y="1025"/>
                  </a:lnTo>
                  <a:lnTo>
                    <a:pt x="576" y="1022"/>
                  </a:lnTo>
                  <a:lnTo>
                    <a:pt x="578" y="1018"/>
                  </a:lnTo>
                  <a:lnTo>
                    <a:pt x="582" y="1015"/>
                  </a:lnTo>
                  <a:lnTo>
                    <a:pt x="586" y="1009"/>
                  </a:lnTo>
                  <a:lnTo>
                    <a:pt x="591" y="1002"/>
                  </a:lnTo>
                  <a:lnTo>
                    <a:pt x="596" y="999"/>
                  </a:lnTo>
                  <a:lnTo>
                    <a:pt x="600" y="998"/>
                  </a:lnTo>
                  <a:lnTo>
                    <a:pt x="605" y="999"/>
                  </a:lnTo>
                  <a:lnTo>
                    <a:pt x="608" y="1000"/>
                  </a:lnTo>
                  <a:lnTo>
                    <a:pt x="609" y="1002"/>
                  </a:lnTo>
                  <a:lnTo>
                    <a:pt x="606" y="1007"/>
                  </a:lnTo>
                  <a:lnTo>
                    <a:pt x="600" y="1011"/>
                  </a:lnTo>
                  <a:lnTo>
                    <a:pt x="595" y="1016"/>
                  </a:lnTo>
                  <a:lnTo>
                    <a:pt x="591" y="1021"/>
                  </a:lnTo>
                  <a:lnTo>
                    <a:pt x="590" y="1029"/>
                  </a:lnTo>
                  <a:lnTo>
                    <a:pt x="590" y="1038"/>
                  </a:lnTo>
                  <a:lnTo>
                    <a:pt x="592" y="1047"/>
                  </a:lnTo>
                  <a:lnTo>
                    <a:pt x="593" y="1054"/>
                  </a:lnTo>
                  <a:lnTo>
                    <a:pt x="593" y="1056"/>
                  </a:lnTo>
                  <a:lnTo>
                    <a:pt x="595" y="1057"/>
                  </a:lnTo>
                  <a:lnTo>
                    <a:pt x="597" y="1061"/>
                  </a:lnTo>
                  <a:lnTo>
                    <a:pt x="600" y="1064"/>
                  </a:lnTo>
                  <a:lnTo>
                    <a:pt x="607" y="1066"/>
                  </a:lnTo>
                  <a:lnTo>
                    <a:pt x="614" y="1066"/>
                  </a:lnTo>
                  <a:lnTo>
                    <a:pt x="620" y="1063"/>
                  </a:lnTo>
                  <a:lnTo>
                    <a:pt x="623" y="1060"/>
                  </a:lnTo>
                  <a:lnTo>
                    <a:pt x="624" y="1055"/>
                  </a:lnTo>
                  <a:lnTo>
                    <a:pt x="623" y="1051"/>
                  </a:lnTo>
                  <a:lnTo>
                    <a:pt x="622" y="1047"/>
                  </a:lnTo>
                  <a:lnTo>
                    <a:pt x="621" y="1044"/>
                  </a:lnTo>
                  <a:lnTo>
                    <a:pt x="622" y="1038"/>
                  </a:lnTo>
                  <a:lnTo>
                    <a:pt x="624" y="1031"/>
                  </a:lnTo>
                  <a:lnTo>
                    <a:pt x="627" y="1026"/>
                  </a:lnTo>
                  <a:lnTo>
                    <a:pt x="631" y="1023"/>
                  </a:lnTo>
                  <a:lnTo>
                    <a:pt x="638" y="1021"/>
                  </a:lnTo>
                  <a:lnTo>
                    <a:pt x="646" y="1018"/>
                  </a:lnTo>
                  <a:lnTo>
                    <a:pt x="652" y="1018"/>
                  </a:lnTo>
                  <a:lnTo>
                    <a:pt x="656" y="1021"/>
                  </a:lnTo>
                  <a:lnTo>
                    <a:pt x="659" y="1025"/>
                  </a:lnTo>
                  <a:lnTo>
                    <a:pt x="661" y="1031"/>
                  </a:lnTo>
                  <a:lnTo>
                    <a:pt x="664" y="1038"/>
                  </a:lnTo>
                  <a:lnTo>
                    <a:pt x="662" y="1044"/>
                  </a:lnTo>
                  <a:lnTo>
                    <a:pt x="660" y="1049"/>
                  </a:lnTo>
                  <a:lnTo>
                    <a:pt x="654" y="1055"/>
                  </a:lnTo>
                  <a:lnTo>
                    <a:pt x="647" y="1060"/>
                  </a:lnTo>
                  <a:lnTo>
                    <a:pt x="643" y="1066"/>
                  </a:lnTo>
                  <a:lnTo>
                    <a:pt x="643" y="1071"/>
                  </a:lnTo>
                  <a:lnTo>
                    <a:pt x="646" y="1077"/>
                  </a:lnTo>
                  <a:lnTo>
                    <a:pt x="653" y="1082"/>
                  </a:lnTo>
                  <a:lnTo>
                    <a:pt x="660" y="1086"/>
                  </a:lnTo>
                  <a:lnTo>
                    <a:pt x="667" y="1085"/>
                  </a:lnTo>
                  <a:lnTo>
                    <a:pt x="673" y="1081"/>
                  </a:lnTo>
                  <a:lnTo>
                    <a:pt x="679" y="1075"/>
                  </a:lnTo>
                  <a:lnTo>
                    <a:pt x="682" y="1067"/>
                  </a:lnTo>
                  <a:lnTo>
                    <a:pt x="686" y="1057"/>
                  </a:lnTo>
                  <a:lnTo>
                    <a:pt x="691" y="1048"/>
                  </a:lnTo>
                  <a:lnTo>
                    <a:pt x="699" y="1041"/>
                  </a:lnTo>
                  <a:lnTo>
                    <a:pt x="709" y="1038"/>
                  </a:lnTo>
                  <a:lnTo>
                    <a:pt x="718" y="1038"/>
                  </a:lnTo>
                  <a:lnTo>
                    <a:pt x="722" y="1039"/>
                  </a:lnTo>
                  <a:lnTo>
                    <a:pt x="728" y="1040"/>
                  </a:lnTo>
                  <a:lnTo>
                    <a:pt x="735" y="1041"/>
                  </a:lnTo>
                  <a:lnTo>
                    <a:pt x="742" y="1044"/>
                  </a:lnTo>
                  <a:lnTo>
                    <a:pt x="748" y="1045"/>
                  </a:lnTo>
                  <a:lnTo>
                    <a:pt x="755" y="1046"/>
                  </a:lnTo>
                  <a:lnTo>
                    <a:pt x="760" y="1046"/>
                  </a:lnTo>
                  <a:lnTo>
                    <a:pt x="765" y="1046"/>
                  </a:lnTo>
                  <a:lnTo>
                    <a:pt x="770" y="1045"/>
                  </a:lnTo>
                  <a:lnTo>
                    <a:pt x="774" y="1045"/>
                  </a:lnTo>
                  <a:lnTo>
                    <a:pt x="780" y="1044"/>
                  </a:lnTo>
                  <a:lnTo>
                    <a:pt x="785" y="1041"/>
                  </a:lnTo>
                  <a:lnTo>
                    <a:pt x="789" y="1039"/>
                  </a:lnTo>
                  <a:lnTo>
                    <a:pt x="795" y="1037"/>
                  </a:lnTo>
                  <a:lnTo>
                    <a:pt x="800" y="1032"/>
                  </a:lnTo>
                  <a:lnTo>
                    <a:pt x="804" y="1026"/>
                  </a:lnTo>
                  <a:lnTo>
                    <a:pt x="810" y="994"/>
                  </a:lnTo>
                  <a:lnTo>
                    <a:pt x="813" y="937"/>
                  </a:lnTo>
                  <a:lnTo>
                    <a:pt x="814" y="878"/>
                  </a:lnTo>
                  <a:lnTo>
                    <a:pt x="814" y="842"/>
                  </a:lnTo>
                  <a:lnTo>
                    <a:pt x="814" y="822"/>
                  </a:lnTo>
                  <a:lnTo>
                    <a:pt x="816" y="798"/>
                  </a:lnTo>
                  <a:lnTo>
                    <a:pt x="817" y="774"/>
                  </a:lnTo>
                  <a:lnTo>
                    <a:pt x="817" y="751"/>
                  </a:lnTo>
                  <a:lnTo>
                    <a:pt x="814" y="729"/>
                  </a:lnTo>
                  <a:lnTo>
                    <a:pt x="811" y="705"/>
                  </a:lnTo>
                  <a:lnTo>
                    <a:pt x="805" y="681"/>
                  </a:lnTo>
                  <a:lnTo>
                    <a:pt x="797" y="659"/>
                  </a:lnTo>
                  <a:lnTo>
                    <a:pt x="787" y="634"/>
                  </a:lnTo>
                  <a:lnTo>
                    <a:pt x="779" y="601"/>
                  </a:lnTo>
                  <a:lnTo>
                    <a:pt x="772" y="571"/>
                  </a:lnTo>
                  <a:lnTo>
                    <a:pt x="767" y="550"/>
                  </a:lnTo>
                  <a:lnTo>
                    <a:pt x="764" y="529"/>
                  </a:lnTo>
                  <a:lnTo>
                    <a:pt x="762" y="499"/>
                  </a:lnTo>
                  <a:lnTo>
                    <a:pt x="762" y="471"/>
                  </a:lnTo>
                  <a:lnTo>
                    <a:pt x="766" y="454"/>
                  </a:lnTo>
                  <a:lnTo>
                    <a:pt x="773" y="439"/>
                  </a:lnTo>
                  <a:lnTo>
                    <a:pt x="773" y="422"/>
                  </a:lnTo>
                  <a:lnTo>
                    <a:pt x="772" y="404"/>
                  </a:lnTo>
                  <a:lnTo>
                    <a:pt x="772" y="389"/>
                  </a:lnTo>
                  <a:close/>
                </a:path>
              </a:pathLst>
            </a:custGeom>
            <a:solidFill>
              <a:srgbClr val="B76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Freeform 341">
              <a:extLst>
                <a:ext uri="{FF2B5EF4-FFF2-40B4-BE49-F238E27FC236}">
                  <a16:creationId xmlns:a16="http://schemas.microsoft.com/office/drawing/2014/main" xmlns="" id="{00F6FF9E-23EA-4ADF-B938-CE9E05880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3601"/>
              <a:ext cx="64" cy="300"/>
            </a:xfrm>
            <a:custGeom>
              <a:avLst/>
              <a:gdLst>
                <a:gd name="T0" fmla="*/ 1 w 128"/>
                <a:gd name="T1" fmla="*/ 0 h 601"/>
                <a:gd name="T2" fmla="*/ 1 w 128"/>
                <a:gd name="T3" fmla="*/ 0 h 601"/>
                <a:gd name="T4" fmla="*/ 1 w 128"/>
                <a:gd name="T5" fmla="*/ 0 h 601"/>
                <a:gd name="T6" fmla="*/ 1 w 128"/>
                <a:gd name="T7" fmla="*/ 0 h 601"/>
                <a:gd name="T8" fmla="*/ 1 w 128"/>
                <a:gd name="T9" fmla="*/ 0 h 601"/>
                <a:gd name="T10" fmla="*/ 1 w 128"/>
                <a:gd name="T11" fmla="*/ 0 h 601"/>
                <a:gd name="T12" fmla="*/ 1 w 128"/>
                <a:gd name="T13" fmla="*/ 0 h 601"/>
                <a:gd name="T14" fmla="*/ 1 w 128"/>
                <a:gd name="T15" fmla="*/ 0 h 601"/>
                <a:gd name="T16" fmla="*/ 1 w 128"/>
                <a:gd name="T17" fmla="*/ 0 h 601"/>
                <a:gd name="T18" fmla="*/ 1 w 128"/>
                <a:gd name="T19" fmla="*/ 0 h 601"/>
                <a:gd name="T20" fmla="*/ 1 w 128"/>
                <a:gd name="T21" fmla="*/ 0 h 601"/>
                <a:gd name="T22" fmla="*/ 1 w 128"/>
                <a:gd name="T23" fmla="*/ 0 h 601"/>
                <a:gd name="T24" fmla="*/ 1 w 128"/>
                <a:gd name="T25" fmla="*/ 0 h 601"/>
                <a:gd name="T26" fmla="*/ 1 w 128"/>
                <a:gd name="T27" fmla="*/ 0 h 601"/>
                <a:gd name="T28" fmla="*/ 1 w 128"/>
                <a:gd name="T29" fmla="*/ 0 h 601"/>
                <a:gd name="T30" fmla="*/ 0 w 128"/>
                <a:gd name="T31" fmla="*/ 0 h 601"/>
                <a:gd name="T32" fmla="*/ 1 w 128"/>
                <a:gd name="T33" fmla="*/ 0 h 601"/>
                <a:gd name="T34" fmla="*/ 1 w 128"/>
                <a:gd name="T35" fmla="*/ 0 h 601"/>
                <a:gd name="T36" fmla="*/ 1 w 128"/>
                <a:gd name="T37" fmla="*/ 0 h 601"/>
                <a:gd name="T38" fmla="*/ 1 w 128"/>
                <a:gd name="T39" fmla="*/ 0 h 601"/>
                <a:gd name="T40" fmla="*/ 1 w 128"/>
                <a:gd name="T41" fmla="*/ 0 h 601"/>
                <a:gd name="T42" fmla="*/ 1 w 128"/>
                <a:gd name="T43" fmla="*/ 0 h 601"/>
                <a:gd name="T44" fmla="*/ 1 w 128"/>
                <a:gd name="T45" fmla="*/ 0 h 601"/>
                <a:gd name="T46" fmla="*/ 1 w 128"/>
                <a:gd name="T47" fmla="*/ 0 h 601"/>
                <a:gd name="T48" fmla="*/ 1 w 128"/>
                <a:gd name="T49" fmla="*/ 0 h 601"/>
                <a:gd name="T50" fmla="*/ 1 w 128"/>
                <a:gd name="T51" fmla="*/ 0 h 601"/>
                <a:gd name="T52" fmla="*/ 1 w 128"/>
                <a:gd name="T53" fmla="*/ 0 h 601"/>
                <a:gd name="T54" fmla="*/ 1 w 128"/>
                <a:gd name="T55" fmla="*/ 0 h 601"/>
                <a:gd name="T56" fmla="*/ 1 w 128"/>
                <a:gd name="T57" fmla="*/ 0 h 601"/>
                <a:gd name="T58" fmla="*/ 1 w 128"/>
                <a:gd name="T59" fmla="*/ 0 h 601"/>
                <a:gd name="T60" fmla="*/ 1 w 128"/>
                <a:gd name="T61" fmla="*/ 0 h 601"/>
                <a:gd name="T62" fmla="*/ 1 w 128"/>
                <a:gd name="T63" fmla="*/ 0 h 601"/>
                <a:gd name="T64" fmla="*/ 1 w 128"/>
                <a:gd name="T65" fmla="*/ 0 h 601"/>
                <a:gd name="T66" fmla="*/ 1 w 128"/>
                <a:gd name="T67" fmla="*/ 0 h 601"/>
                <a:gd name="T68" fmla="*/ 1 w 128"/>
                <a:gd name="T69" fmla="*/ 0 h 601"/>
                <a:gd name="T70" fmla="*/ 1 w 128"/>
                <a:gd name="T71" fmla="*/ 0 h 601"/>
                <a:gd name="T72" fmla="*/ 1 w 128"/>
                <a:gd name="T73" fmla="*/ 0 h 601"/>
                <a:gd name="T74" fmla="*/ 1 w 128"/>
                <a:gd name="T75" fmla="*/ 0 h 601"/>
                <a:gd name="T76" fmla="*/ 1 w 128"/>
                <a:gd name="T77" fmla="*/ 0 h 601"/>
                <a:gd name="T78" fmla="*/ 1 w 128"/>
                <a:gd name="T79" fmla="*/ 0 h 601"/>
                <a:gd name="T80" fmla="*/ 1 w 128"/>
                <a:gd name="T81" fmla="*/ 0 h 601"/>
                <a:gd name="T82" fmla="*/ 1 w 128"/>
                <a:gd name="T83" fmla="*/ 0 h 601"/>
                <a:gd name="T84" fmla="*/ 1 w 128"/>
                <a:gd name="T85" fmla="*/ 0 h 601"/>
                <a:gd name="T86" fmla="*/ 1 w 128"/>
                <a:gd name="T87" fmla="*/ 0 h 601"/>
                <a:gd name="T88" fmla="*/ 1 w 128"/>
                <a:gd name="T89" fmla="*/ 0 h 601"/>
                <a:gd name="T90" fmla="*/ 1 w 128"/>
                <a:gd name="T91" fmla="*/ 0 h 6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8"/>
                <a:gd name="T139" fmla="*/ 0 h 601"/>
                <a:gd name="T140" fmla="*/ 128 w 128"/>
                <a:gd name="T141" fmla="*/ 601 h 60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8" h="601">
                  <a:moveTo>
                    <a:pt x="128" y="0"/>
                  </a:moveTo>
                  <a:lnTo>
                    <a:pt x="124" y="9"/>
                  </a:lnTo>
                  <a:lnTo>
                    <a:pt x="114" y="30"/>
                  </a:lnTo>
                  <a:lnTo>
                    <a:pt x="105" y="57"/>
                  </a:lnTo>
                  <a:lnTo>
                    <a:pt x="102" y="82"/>
                  </a:lnTo>
                  <a:lnTo>
                    <a:pt x="103" y="100"/>
                  </a:lnTo>
                  <a:lnTo>
                    <a:pt x="105" y="113"/>
                  </a:lnTo>
                  <a:lnTo>
                    <a:pt x="105" y="122"/>
                  </a:lnTo>
                  <a:lnTo>
                    <a:pt x="104" y="129"/>
                  </a:lnTo>
                  <a:lnTo>
                    <a:pt x="98" y="141"/>
                  </a:lnTo>
                  <a:lnTo>
                    <a:pt x="88" y="161"/>
                  </a:lnTo>
                  <a:lnTo>
                    <a:pt x="79" y="182"/>
                  </a:lnTo>
                  <a:lnTo>
                    <a:pt x="74" y="197"/>
                  </a:lnTo>
                  <a:lnTo>
                    <a:pt x="75" y="226"/>
                  </a:lnTo>
                  <a:lnTo>
                    <a:pt x="80" y="279"/>
                  </a:lnTo>
                  <a:lnTo>
                    <a:pt x="87" y="334"/>
                  </a:lnTo>
                  <a:lnTo>
                    <a:pt x="94" y="369"/>
                  </a:lnTo>
                  <a:lnTo>
                    <a:pt x="93" y="373"/>
                  </a:lnTo>
                  <a:lnTo>
                    <a:pt x="90" y="385"/>
                  </a:lnTo>
                  <a:lnTo>
                    <a:pt x="88" y="399"/>
                  </a:lnTo>
                  <a:lnTo>
                    <a:pt x="87" y="409"/>
                  </a:lnTo>
                  <a:lnTo>
                    <a:pt x="83" y="416"/>
                  </a:lnTo>
                  <a:lnTo>
                    <a:pt x="75" y="429"/>
                  </a:lnTo>
                  <a:lnTo>
                    <a:pt x="64" y="444"/>
                  </a:lnTo>
                  <a:lnTo>
                    <a:pt x="51" y="462"/>
                  </a:lnTo>
                  <a:lnTo>
                    <a:pt x="37" y="479"/>
                  </a:lnTo>
                  <a:lnTo>
                    <a:pt x="26" y="495"/>
                  </a:lnTo>
                  <a:lnTo>
                    <a:pt x="17" y="507"/>
                  </a:lnTo>
                  <a:lnTo>
                    <a:pt x="12" y="514"/>
                  </a:lnTo>
                  <a:lnTo>
                    <a:pt x="4" y="533"/>
                  </a:lnTo>
                  <a:lnTo>
                    <a:pt x="0" y="558"/>
                  </a:lnTo>
                  <a:lnTo>
                    <a:pt x="0" y="581"/>
                  </a:lnTo>
                  <a:lnTo>
                    <a:pt x="6" y="594"/>
                  </a:lnTo>
                  <a:lnTo>
                    <a:pt x="14" y="598"/>
                  </a:lnTo>
                  <a:lnTo>
                    <a:pt x="25" y="597"/>
                  </a:lnTo>
                  <a:lnTo>
                    <a:pt x="34" y="596"/>
                  </a:lnTo>
                  <a:lnTo>
                    <a:pt x="37" y="594"/>
                  </a:lnTo>
                  <a:lnTo>
                    <a:pt x="36" y="593"/>
                  </a:lnTo>
                  <a:lnTo>
                    <a:pt x="35" y="591"/>
                  </a:lnTo>
                  <a:lnTo>
                    <a:pt x="34" y="588"/>
                  </a:lnTo>
                  <a:lnTo>
                    <a:pt x="35" y="584"/>
                  </a:lnTo>
                  <a:lnTo>
                    <a:pt x="37" y="581"/>
                  </a:lnTo>
                  <a:lnTo>
                    <a:pt x="40" y="578"/>
                  </a:lnTo>
                  <a:lnTo>
                    <a:pt x="41" y="577"/>
                  </a:lnTo>
                  <a:lnTo>
                    <a:pt x="41" y="579"/>
                  </a:lnTo>
                  <a:lnTo>
                    <a:pt x="40" y="585"/>
                  </a:lnTo>
                  <a:lnTo>
                    <a:pt x="41" y="590"/>
                  </a:lnTo>
                  <a:lnTo>
                    <a:pt x="42" y="594"/>
                  </a:lnTo>
                  <a:lnTo>
                    <a:pt x="44" y="597"/>
                  </a:lnTo>
                  <a:lnTo>
                    <a:pt x="48" y="598"/>
                  </a:lnTo>
                  <a:lnTo>
                    <a:pt x="52" y="598"/>
                  </a:lnTo>
                  <a:lnTo>
                    <a:pt x="57" y="598"/>
                  </a:lnTo>
                  <a:lnTo>
                    <a:pt x="61" y="597"/>
                  </a:lnTo>
                  <a:lnTo>
                    <a:pt x="64" y="594"/>
                  </a:lnTo>
                  <a:lnTo>
                    <a:pt x="64" y="591"/>
                  </a:lnTo>
                  <a:lnTo>
                    <a:pt x="63" y="586"/>
                  </a:lnTo>
                  <a:lnTo>
                    <a:pt x="64" y="583"/>
                  </a:lnTo>
                  <a:lnTo>
                    <a:pt x="66" y="581"/>
                  </a:lnTo>
                  <a:lnTo>
                    <a:pt x="68" y="578"/>
                  </a:lnTo>
                  <a:lnTo>
                    <a:pt x="72" y="578"/>
                  </a:lnTo>
                  <a:lnTo>
                    <a:pt x="73" y="578"/>
                  </a:lnTo>
                  <a:lnTo>
                    <a:pt x="73" y="579"/>
                  </a:lnTo>
                  <a:lnTo>
                    <a:pt x="72" y="582"/>
                  </a:lnTo>
                  <a:lnTo>
                    <a:pt x="72" y="585"/>
                  </a:lnTo>
                  <a:lnTo>
                    <a:pt x="71" y="589"/>
                  </a:lnTo>
                  <a:lnTo>
                    <a:pt x="70" y="592"/>
                  </a:lnTo>
                  <a:lnTo>
                    <a:pt x="70" y="597"/>
                  </a:lnTo>
                  <a:lnTo>
                    <a:pt x="70" y="600"/>
                  </a:lnTo>
                  <a:lnTo>
                    <a:pt x="72" y="601"/>
                  </a:lnTo>
                  <a:lnTo>
                    <a:pt x="78" y="594"/>
                  </a:lnTo>
                  <a:lnTo>
                    <a:pt x="87" y="578"/>
                  </a:lnTo>
                  <a:lnTo>
                    <a:pt x="95" y="561"/>
                  </a:lnTo>
                  <a:lnTo>
                    <a:pt x="101" y="552"/>
                  </a:lnTo>
                  <a:lnTo>
                    <a:pt x="104" y="540"/>
                  </a:lnTo>
                  <a:lnTo>
                    <a:pt x="109" y="520"/>
                  </a:lnTo>
                  <a:lnTo>
                    <a:pt x="113" y="498"/>
                  </a:lnTo>
                  <a:lnTo>
                    <a:pt x="117" y="486"/>
                  </a:lnTo>
                  <a:lnTo>
                    <a:pt x="118" y="467"/>
                  </a:lnTo>
                  <a:lnTo>
                    <a:pt x="118" y="430"/>
                  </a:lnTo>
                  <a:lnTo>
                    <a:pt x="117" y="392"/>
                  </a:lnTo>
                  <a:lnTo>
                    <a:pt x="117" y="370"/>
                  </a:lnTo>
                  <a:lnTo>
                    <a:pt x="114" y="343"/>
                  </a:lnTo>
                  <a:lnTo>
                    <a:pt x="109" y="296"/>
                  </a:lnTo>
                  <a:lnTo>
                    <a:pt x="103" y="248"/>
                  </a:lnTo>
                  <a:lnTo>
                    <a:pt x="102" y="219"/>
                  </a:lnTo>
                  <a:lnTo>
                    <a:pt x="104" y="190"/>
                  </a:lnTo>
                  <a:lnTo>
                    <a:pt x="108" y="143"/>
                  </a:lnTo>
                  <a:lnTo>
                    <a:pt x="110" y="98"/>
                  </a:lnTo>
                  <a:lnTo>
                    <a:pt x="112" y="76"/>
                  </a:lnTo>
                  <a:lnTo>
                    <a:pt x="116" y="62"/>
                  </a:lnTo>
                  <a:lnTo>
                    <a:pt x="120" y="36"/>
                  </a:lnTo>
                  <a:lnTo>
                    <a:pt x="126" y="12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B76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Freeform 342">
              <a:extLst>
                <a:ext uri="{FF2B5EF4-FFF2-40B4-BE49-F238E27FC236}">
                  <a16:creationId xmlns:a16="http://schemas.microsoft.com/office/drawing/2014/main" xmlns="" id="{0AAE89C0-F9DE-4EEF-B7CA-26FDA8114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" y="3318"/>
              <a:ext cx="346" cy="201"/>
            </a:xfrm>
            <a:custGeom>
              <a:avLst/>
              <a:gdLst>
                <a:gd name="T0" fmla="*/ 0 w 693"/>
                <a:gd name="T1" fmla="*/ 1 h 402"/>
                <a:gd name="T2" fmla="*/ 0 w 693"/>
                <a:gd name="T3" fmla="*/ 1 h 402"/>
                <a:gd name="T4" fmla="*/ 0 w 693"/>
                <a:gd name="T5" fmla="*/ 1 h 402"/>
                <a:gd name="T6" fmla="*/ 0 w 693"/>
                <a:gd name="T7" fmla="*/ 1 h 402"/>
                <a:gd name="T8" fmla="*/ 0 w 693"/>
                <a:gd name="T9" fmla="*/ 1 h 402"/>
                <a:gd name="T10" fmla="*/ 0 w 693"/>
                <a:gd name="T11" fmla="*/ 1 h 402"/>
                <a:gd name="T12" fmla="*/ 0 w 693"/>
                <a:gd name="T13" fmla="*/ 1 h 402"/>
                <a:gd name="T14" fmla="*/ 0 w 693"/>
                <a:gd name="T15" fmla="*/ 1 h 402"/>
                <a:gd name="T16" fmla="*/ 0 w 693"/>
                <a:gd name="T17" fmla="*/ 1 h 402"/>
                <a:gd name="T18" fmla="*/ 0 w 693"/>
                <a:gd name="T19" fmla="*/ 1 h 402"/>
                <a:gd name="T20" fmla="*/ 0 w 693"/>
                <a:gd name="T21" fmla="*/ 1 h 402"/>
                <a:gd name="T22" fmla="*/ 0 w 693"/>
                <a:gd name="T23" fmla="*/ 1 h 402"/>
                <a:gd name="T24" fmla="*/ 0 w 693"/>
                <a:gd name="T25" fmla="*/ 1 h 402"/>
                <a:gd name="T26" fmla="*/ 0 w 693"/>
                <a:gd name="T27" fmla="*/ 1 h 402"/>
                <a:gd name="T28" fmla="*/ 0 w 693"/>
                <a:gd name="T29" fmla="*/ 1 h 402"/>
                <a:gd name="T30" fmla="*/ 0 w 693"/>
                <a:gd name="T31" fmla="*/ 1 h 402"/>
                <a:gd name="T32" fmla="*/ 0 w 693"/>
                <a:gd name="T33" fmla="*/ 1 h 402"/>
                <a:gd name="T34" fmla="*/ 0 w 693"/>
                <a:gd name="T35" fmla="*/ 1 h 402"/>
                <a:gd name="T36" fmla="*/ 0 w 693"/>
                <a:gd name="T37" fmla="*/ 1 h 402"/>
                <a:gd name="T38" fmla="*/ 0 w 693"/>
                <a:gd name="T39" fmla="*/ 1 h 402"/>
                <a:gd name="T40" fmla="*/ 0 w 693"/>
                <a:gd name="T41" fmla="*/ 1 h 402"/>
                <a:gd name="T42" fmla="*/ 0 w 693"/>
                <a:gd name="T43" fmla="*/ 1 h 402"/>
                <a:gd name="T44" fmla="*/ 0 w 693"/>
                <a:gd name="T45" fmla="*/ 1 h 402"/>
                <a:gd name="T46" fmla="*/ 0 w 693"/>
                <a:gd name="T47" fmla="*/ 1 h 402"/>
                <a:gd name="T48" fmla="*/ 0 w 693"/>
                <a:gd name="T49" fmla="*/ 1 h 402"/>
                <a:gd name="T50" fmla="*/ 0 w 693"/>
                <a:gd name="T51" fmla="*/ 1 h 402"/>
                <a:gd name="T52" fmla="*/ 0 w 693"/>
                <a:gd name="T53" fmla="*/ 1 h 402"/>
                <a:gd name="T54" fmla="*/ 0 w 693"/>
                <a:gd name="T55" fmla="*/ 1 h 402"/>
                <a:gd name="T56" fmla="*/ 0 w 693"/>
                <a:gd name="T57" fmla="*/ 1 h 402"/>
                <a:gd name="T58" fmla="*/ 0 w 693"/>
                <a:gd name="T59" fmla="*/ 1 h 402"/>
                <a:gd name="T60" fmla="*/ 0 w 693"/>
                <a:gd name="T61" fmla="*/ 1 h 402"/>
                <a:gd name="T62" fmla="*/ 0 w 693"/>
                <a:gd name="T63" fmla="*/ 1 h 402"/>
                <a:gd name="T64" fmla="*/ 0 w 693"/>
                <a:gd name="T65" fmla="*/ 1 h 402"/>
                <a:gd name="T66" fmla="*/ 0 w 693"/>
                <a:gd name="T67" fmla="*/ 1 h 402"/>
                <a:gd name="T68" fmla="*/ 0 w 693"/>
                <a:gd name="T69" fmla="*/ 1 h 402"/>
                <a:gd name="T70" fmla="*/ 0 w 693"/>
                <a:gd name="T71" fmla="*/ 0 h 402"/>
                <a:gd name="T72" fmla="*/ 0 w 693"/>
                <a:gd name="T73" fmla="*/ 1 h 402"/>
                <a:gd name="T74" fmla="*/ 0 w 693"/>
                <a:gd name="T75" fmla="*/ 1 h 402"/>
                <a:gd name="T76" fmla="*/ 0 w 693"/>
                <a:gd name="T77" fmla="*/ 1 h 402"/>
                <a:gd name="T78" fmla="*/ 0 w 693"/>
                <a:gd name="T79" fmla="*/ 1 h 402"/>
                <a:gd name="T80" fmla="*/ 0 w 693"/>
                <a:gd name="T81" fmla="*/ 1 h 402"/>
                <a:gd name="T82" fmla="*/ 0 w 693"/>
                <a:gd name="T83" fmla="*/ 1 h 402"/>
                <a:gd name="T84" fmla="*/ 0 w 693"/>
                <a:gd name="T85" fmla="*/ 1 h 402"/>
                <a:gd name="T86" fmla="*/ 0 w 693"/>
                <a:gd name="T87" fmla="*/ 1 h 402"/>
                <a:gd name="T88" fmla="*/ 0 w 693"/>
                <a:gd name="T89" fmla="*/ 1 h 402"/>
                <a:gd name="T90" fmla="*/ 0 w 693"/>
                <a:gd name="T91" fmla="*/ 1 h 402"/>
                <a:gd name="T92" fmla="*/ 0 w 693"/>
                <a:gd name="T93" fmla="*/ 1 h 402"/>
                <a:gd name="T94" fmla="*/ 0 w 693"/>
                <a:gd name="T95" fmla="*/ 1 h 402"/>
                <a:gd name="T96" fmla="*/ 0 w 693"/>
                <a:gd name="T97" fmla="*/ 1 h 402"/>
                <a:gd name="T98" fmla="*/ 0 w 693"/>
                <a:gd name="T99" fmla="*/ 1 h 402"/>
                <a:gd name="T100" fmla="*/ 0 w 693"/>
                <a:gd name="T101" fmla="*/ 1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3"/>
                <a:gd name="T154" fmla="*/ 0 h 402"/>
                <a:gd name="T155" fmla="*/ 693 w 693"/>
                <a:gd name="T156" fmla="*/ 402 h 4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3" h="402">
                  <a:moveTo>
                    <a:pt x="28" y="156"/>
                  </a:moveTo>
                  <a:lnTo>
                    <a:pt x="25" y="157"/>
                  </a:lnTo>
                  <a:lnTo>
                    <a:pt x="15" y="159"/>
                  </a:lnTo>
                  <a:lnTo>
                    <a:pt x="6" y="162"/>
                  </a:lnTo>
                  <a:lnTo>
                    <a:pt x="0" y="167"/>
                  </a:lnTo>
                  <a:lnTo>
                    <a:pt x="0" y="172"/>
                  </a:lnTo>
                  <a:lnTo>
                    <a:pt x="2" y="178"/>
                  </a:lnTo>
                  <a:lnTo>
                    <a:pt x="4" y="183"/>
                  </a:lnTo>
                  <a:lnTo>
                    <a:pt x="5" y="185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13" y="184"/>
                  </a:lnTo>
                  <a:lnTo>
                    <a:pt x="18" y="183"/>
                  </a:lnTo>
                  <a:lnTo>
                    <a:pt x="23" y="182"/>
                  </a:lnTo>
                  <a:lnTo>
                    <a:pt x="29" y="181"/>
                  </a:lnTo>
                  <a:lnTo>
                    <a:pt x="35" y="178"/>
                  </a:lnTo>
                  <a:lnTo>
                    <a:pt x="40" y="176"/>
                  </a:lnTo>
                  <a:lnTo>
                    <a:pt x="48" y="172"/>
                  </a:lnTo>
                  <a:lnTo>
                    <a:pt x="63" y="167"/>
                  </a:lnTo>
                  <a:lnTo>
                    <a:pt x="82" y="160"/>
                  </a:lnTo>
                  <a:lnTo>
                    <a:pt x="104" y="153"/>
                  </a:lnTo>
                  <a:lnTo>
                    <a:pt x="127" y="146"/>
                  </a:lnTo>
                  <a:lnTo>
                    <a:pt x="149" y="141"/>
                  </a:lnTo>
                  <a:lnTo>
                    <a:pt x="169" y="139"/>
                  </a:lnTo>
                  <a:lnTo>
                    <a:pt x="185" y="139"/>
                  </a:lnTo>
                  <a:lnTo>
                    <a:pt x="201" y="140"/>
                  </a:lnTo>
                  <a:lnTo>
                    <a:pt x="220" y="141"/>
                  </a:lnTo>
                  <a:lnTo>
                    <a:pt x="243" y="141"/>
                  </a:lnTo>
                  <a:lnTo>
                    <a:pt x="268" y="141"/>
                  </a:lnTo>
                  <a:lnTo>
                    <a:pt x="291" y="142"/>
                  </a:lnTo>
                  <a:lnTo>
                    <a:pt x="311" y="144"/>
                  </a:lnTo>
                  <a:lnTo>
                    <a:pt x="330" y="147"/>
                  </a:lnTo>
                  <a:lnTo>
                    <a:pt x="342" y="153"/>
                  </a:lnTo>
                  <a:lnTo>
                    <a:pt x="353" y="160"/>
                  </a:lnTo>
                  <a:lnTo>
                    <a:pt x="363" y="168"/>
                  </a:lnTo>
                  <a:lnTo>
                    <a:pt x="372" y="177"/>
                  </a:lnTo>
                  <a:lnTo>
                    <a:pt x="383" y="187"/>
                  </a:lnTo>
                  <a:lnTo>
                    <a:pt x="392" y="198"/>
                  </a:lnTo>
                  <a:lnTo>
                    <a:pt x="400" y="207"/>
                  </a:lnTo>
                  <a:lnTo>
                    <a:pt x="408" y="216"/>
                  </a:lnTo>
                  <a:lnTo>
                    <a:pt x="414" y="224"/>
                  </a:lnTo>
                  <a:lnTo>
                    <a:pt x="421" y="231"/>
                  </a:lnTo>
                  <a:lnTo>
                    <a:pt x="428" y="240"/>
                  </a:lnTo>
                  <a:lnTo>
                    <a:pt x="435" y="248"/>
                  </a:lnTo>
                  <a:lnTo>
                    <a:pt x="443" y="258"/>
                  </a:lnTo>
                  <a:lnTo>
                    <a:pt x="450" y="267"/>
                  </a:lnTo>
                  <a:lnTo>
                    <a:pt x="455" y="276"/>
                  </a:lnTo>
                  <a:lnTo>
                    <a:pt x="460" y="284"/>
                  </a:lnTo>
                  <a:lnTo>
                    <a:pt x="462" y="292"/>
                  </a:lnTo>
                  <a:lnTo>
                    <a:pt x="467" y="314"/>
                  </a:lnTo>
                  <a:lnTo>
                    <a:pt x="471" y="343"/>
                  </a:lnTo>
                  <a:lnTo>
                    <a:pt x="476" y="368"/>
                  </a:lnTo>
                  <a:lnTo>
                    <a:pt x="477" y="380"/>
                  </a:lnTo>
                  <a:lnTo>
                    <a:pt x="478" y="379"/>
                  </a:lnTo>
                  <a:lnTo>
                    <a:pt x="479" y="375"/>
                  </a:lnTo>
                  <a:lnTo>
                    <a:pt x="483" y="371"/>
                  </a:lnTo>
                  <a:lnTo>
                    <a:pt x="488" y="366"/>
                  </a:lnTo>
                  <a:lnTo>
                    <a:pt x="492" y="360"/>
                  </a:lnTo>
                  <a:lnTo>
                    <a:pt x="498" y="354"/>
                  </a:lnTo>
                  <a:lnTo>
                    <a:pt x="505" y="350"/>
                  </a:lnTo>
                  <a:lnTo>
                    <a:pt x="512" y="346"/>
                  </a:lnTo>
                  <a:lnTo>
                    <a:pt x="519" y="344"/>
                  </a:lnTo>
                  <a:lnTo>
                    <a:pt x="524" y="341"/>
                  </a:lnTo>
                  <a:lnTo>
                    <a:pt x="529" y="339"/>
                  </a:lnTo>
                  <a:lnTo>
                    <a:pt x="535" y="338"/>
                  </a:lnTo>
                  <a:lnTo>
                    <a:pt x="539" y="338"/>
                  </a:lnTo>
                  <a:lnTo>
                    <a:pt x="544" y="341"/>
                  </a:lnTo>
                  <a:lnTo>
                    <a:pt x="547" y="346"/>
                  </a:lnTo>
                  <a:lnTo>
                    <a:pt x="552" y="354"/>
                  </a:lnTo>
                  <a:lnTo>
                    <a:pt x="554" y="360"/>
                  </a:lnTo>
                  <a:lnTo>
                    <a:pt x="554" y="364"/>
                  </a:lnTo>
                  <a:lnTo>
                    <a:pt x="552" y="364"/>
                  </a:lnTo>
                  <a:lnTo>
                    <a:pt x="545" y="364"/>
                  </a:lnTo>
                  <a:lnTo>
                    <a:pt x="537" y="364"/>
                  </a:lnTo>
                  <a:lnTo>
                    <a:pt x="529" y="366"/>
                  </a:lnTo>
                  <a:lnTo>
                    <a:pt x="521" y="368"/>
                  </a:lnTo>
                  <a:lnTo>
                    <a:pt x="512" y="373"/>
                  </a:lnTo>
                  <a:lnTo>
                    <a:pt x="501" y="377"/>
                  </a:lnTo>
                  <a:lnTo>
                    <a:pt x="491" y="382"/>
                  </a:lnTo>
                  <a:lnTo>
                    <a:pt x="484" y="387"/>
                  </a:lnTo>
                  <a:lnTo>
                    <a:pt x="482" y="391"/>
                  </a:lnTo>
                  <a:lnTo>
                    <a:pt x="482" y="395"/>
                  </a:lnTo>
                  <a:lnTo>
                    <a:pt x="482" y="398"/>
                  </a:lnTo>
                  <a:lnTo>
                    <a:pt x="483" y="399"/>
                  </a:lnTo>
                  <a:lnTo>
                    <a:pt x="488" y="402"/>
                  </a:lnTo>
                  <a:lnTo>
                    <a:pt x="492" y="402"/>
                  </a:lnTo>
                  <a:lnTo>
                    <a:pt x="498" y="399"/>
                  </a:lnTo>
                  <a:lnTo>
                    <a:pt x="504" y="396"/>
                  </a:lnTo>
                  <a:lnTo>
                    <a:pt x="511" y="392"/>
                  </a:lnTo>
                  <a:lnTo>
                    <a:pt x="516" y="388"/>
                  </a:lnTo>
                  <a:lnTo>
                    <a:pt x="523" y="384"/>
                  </a:lnTo>
                  <a:lnTo>
                    <a:pt x="529" y="381"/>
                  </a:lnTo>
                  <a:lnTo>
                    <a:pt x="534" y="380"/>
                  </a:lnTo>
                  <a:lnTo>
                    <a:pt x="539" y="379"/>
                  </a:lnTo>
                  <a:lnTo>
                    <a:pt x="547" y="379"/>
                  </a:lnTo>
                  <a:lnTo>
                    <a:pt x="557" y="379"/>
                  </a:lnTo>
                  <a:lnTo>
                    <a:pt x="566" y="379"/>
                  </a:lnTo>
                  <a:lnTo>
                    <a:pt x="576" y="380"/>
                  </a:lnTo>
                  <a:lnTo>
                    <a:pt x="585" y="380"/>
                  </a:lnTo>
                  <a:lnTo>
                    <a:pt x="595" y="381"/>
                  </a:lnTo>
                  <a:lnTo>
                    <a:pt x="602" y="382"/>
                  </a:lnTo>
                  <a:lnTo>
                    <a:pt x="612" y="383"/>
                  </a:lnTo>
                  <a:lnTo>
                    <a:pt x="619" y="386"/>
                  </a:lnTo>
                  <a:lnTo>
                    <a:pt x="623" y="389"/>
                  </a:lnTo>
                  <a:lnTo>
                    <a:pt x="628" y="395"/>
                  </a:lnTo>
                  <a:lnTo>
                    <a:pt x="635" y="397"/>
                  </a:lnTo>
                  <a:lnTo>
                    <a:pt x="642" y="395"/>
                  </a:lnTo>
                  <a:lnTo>
                    <a:pt x="645" y="391"/>
                  </a:lnTo>
                  <a:lnTo>
                    <a:pt x="648" y="389"/>
                  </a:lnTo>
                  <a:lnTo>
                    <a:pt x="649" y="388"/>
                  </a:lnTo>
                  <a:lnTo>
                    <a:pt x="651" y="386"/>
                  </a:lnTo>
                  <a:lnTo>
                    <a:pt x="652" y="380"/>
                  </a:lnTo>
                  <a:lnTo>
                    <a:pt x="650" y="372"/>
                  </a:lnTo>
                  <a:lnTo>
                    <a:pt x="644" y="364"/>
                  </a:lnTo>
                  <a:lnTo>
                    <a:pt x="637" y="357"/>
                  </a:lnTo>
                  <a:lnTo>
                    <a:pt x="630" y="352"/>
                  </a:lnTo>
                  <a:lnTo>
                    <a:pt x="623" y="351"/>
                  </a:lnTo>
                  <a:lnTo>
                    <a:pt x="618" y="346"/>
                  </a:lnTo>
                  <a:lnTo>
                    <a:pt x="613" y="337"/>
                  </a:lnTo>
                  <a:lnTo>
                    <a:pt x="613" y="328"/>
                  </a:lnTo>
                  <a:lnTo>
                    <a:pt x="618" y="324"/>
                  </a:lnTo>
                  <a:lnTo>
                    <a:pt x="622" y="326"/>
                  </a:lnTo>
                  <a:lnTo>
                    <a:pt x="628" y="328"/>
                  </a:lnTo>
                  <a:lnTo>
                    <a:pt x="635" y="330"/>
                  </a:lnTo>
                  <a:lnTo>
                    <a:pt x="641" y="334"/>
                  </a:lnTo>
                  <a:lnTo>
                    <a:pt x="648" y="336"/>
                  </a:lnTo>
                  <a:lnTo>
                    <a:pt x="653" y="339"/>
                  </a:lnTo>
                  <a:lnTo>
                    <a:pt x="658" y="342"/>
                  </a:lnTo>
                  <a:lnTo>
                    <a:pt x="663" y="343"/>
                  </a:lnTo>
                  <a:lnTo>
                    <a:pt x="666" y="345"/>
                  </a:lnTo>
                  <a:lnTo>
                    <a:pt x="667" y="346"/>
                  </a:lnTo>
                  <a:lnTo>
                    <a:pt x="669" y="344"/>
                  </a:lnTo>
                  <a:lnTo>
                    <a:pt x="676" y="333"/>
                  </a:lnTo>
                  <a:lnTo>
                    <a:pt x="686" y="318"/>
                  </a:lnTo>
                  <a:lnTo>
                    <a:pt x="691" y="306"/>
                  </a:lnTo>
                  <a:lnTo>
                    <a:pt x="693" y="292"/>
                  </a:lnTo>
                  <a:lnTo>
                    <a:pt x="693" y="276"/>
                  </a:lnTo>
                  <a:lnTo>
                    <a:pt x="690" y="254"/>
                  </a:lnTo>
                  <a:lnTo>
                    <a:pt x="686" y="229"/>
                  </a:lnTo>
                  <a:lnTo>
                    <a:pt x="680" y="208"/>
                  </a:lnTo>
                  <a:lnTo>
                    <a:pt x="674" y="197"/>
                  </a:lnTo>
                  <a:lnTo>
                    <a:pt x="672" y="193"/>
                  </a:lnTo>
                  <a:lnTo>
                    <a:pt x="667" y="185"/>
                  </a:lnTo>
                  <a:lnTo>
                    <a:pt x="660" y="174"/>
                  </a:lnTo>
                  <a:lnTo>
                    <a:pt x="652" y="160"/>
                  </a:lnTo>
                  <a:lnTo>
                    <a:pt x="643" y="146"/>
                  </a:lnTo>
                  <a:lnTo>
                    <a:pt x="634" y="133"/>
                  </a:lnTo>
                  <a:lnTo>
                    <a:pt x="627" y="124"/>
                  </a:lnTo>
                  <a:lnTo>
                    <a:pt x="622" y="119"/>
                  </a:lnTo>
                  <a:lnTo>
                    <a:pt x="616" y="115"/>
                  </a:lnTo>
                  <a:lnTo>
                    <a:pt x="608" y="106"/>
                  </a:lnTo>
                  <a:lnTo>
                    <a:pt x="597" y="93"/>
                  </a:lnTo>
                  <a:lnTo>
                    <a:pt x="584" y="78"/>
                  </a:lnTo>
                  <a:lnTo>
                    <a:pt x="572" y="63"/>
                  </a:lnTo>
                  <a:lnTo>
                    <a:pt x="558" y="49"/>
                  </a:lnTo>
                  <a:lnTo>
                    <a:pt x="546" y="39"/>
                  </a:lnTo>
                  <a:lnTo>
                    <a:pt x="536" y="33"/>
                  </a:lnTo>
                  <a:lnTo>
                    <a:pt x="527" y="30"/>
                  </a:lnTo>
                  <a:lnTo>
                    <a:pt x="516" y="25"/>
                  </a:lnTo>
                  <a:lnTo>
                    <a:pt x="506" y="19"/>
                  </a:lnTo>
                  <a:lnTo>
                    <a:pt x="496" y="13"/>
                  </a:lnTo>
                  <a:lnTo>
                    <a:pt x="484" y="9"/>
                  </a:lnTo>
                  <a:lnTo>
                    <a:pt x="475" y="5"/>
                  </a:lnTo>
                  <a:lnTo>
                    <a:pt x="466" y="3"/>
                  </a:lnTo>
                  <a:lnTo>
                    <a:pt x="458" y="3"/>
                  </a:lnTo>
                  <a:lnTo>
                    <a:pt x="448" y="4"/>
                  </a:lnTo>
                  <a:lnTo>
                    <a:pt x="436" y="4"/>
                  </a:lnTo>
                  <a:lnTo>
                    <a:pt x="422" y="4"/>
                  </a:lnTo>
                  <a:lnTo>
                    <a:pt x="407" y="4"/>
                  </a:lnTo>
                  <a:lnTo>
                    <a:pt x="391" y="5"/>
                  </a:lnTo>
                  <a:lnTo>
                    <a:pt x="376" y="5"/>
                  </a:lnTo>
                  <a:lnTo>
                    <a:pt x="362" y="5"/>
                  </a:lnTo>
                  <a:lnTo>
                    <a:pt x="352" y="7"/>
                  </a:lnTo>
                  <a:lnTo>
                    <a:pt x="342" y="8"/>
                  </a:lnTo>
                  <a:lnTo>
                    <a:pt x="332" y="7"/>
                  </a:lnTo>
                  <a:lnTo>
                    <a:pt x="321" y="5"/>
                  </a:lnTo>
                  <a:lnTo>
                    <a:pt x="308" y="3"/>
                  </a:lnTo>
                  <a:lnTo>
                    <a:pt x="296" y="2"/>
                  </a:lnTo>
                  <a:lnTo>
                    <a:pt x="286" y="1"/>
                  </a:lnTo>
                  <a:lnTo>
                    <a:pt x="276" y="0"/>
                  </a:lnTo>
                  <a:lnTo>
                    <a:pt x="268" y="1"/>
                  </a:lnTo>
                  <a:lnTo>
                    <a:pt x="259" y="2"/>
                  </a:lnTo>
                  <a:lnTo>
                    <a:pt x="251" y="3"/>
                  </a:lnTo>
                  <a:lnTo>
                    <a:pt x="242" y="5"/>
                  </a:lnTo>
                  <a:lnTo>
                    <a:pt x="232" y="7"/>
                  </a:lnTo>
                  <a:lnTo>
                    <a:pt x="223" y="9"/>
                  </a:lnTo>
                  <a:lnTo>
                    <a:pt x="213" y="11"/>
                  </a:lnTo>
                  <a:lnTo>
                    <a:pt x="207" y="12"/>
                  </a:lnTo>
                  <a:lnTo>
                    <a:pt x="200" y="15"/>
                  </a:lnTo>
                  <a:lnTo>
                    <a:pt x="194" y="17"/>
                  </a:lnTo>
                  <a:lnTo>
                    <a:pt x="187" y="18"/>
                  </a:lnTo>
                  <a:lnTo>
                    <a:pt x="180" y="22"/>
                  </a:lnTo>
                  <a:lnTo>
                    <a:pt x="173" y="24"/>
                  </a:lnTo>
                  <a:lnTo>
                    <a:pt x="165" y="27"/>
                  </a:lnTo>
                  <a:lnTo>
                    <a:pt x="157" y="31"/>
                  </a:lnTo>
                  <a:lnTo>
                    <a:pt x="149" y="35"/>
                  </a:lnTo>
                  <a:lnTo>
                    <a:pt x="142" y="40"/>
                  </a:lnTo>
                  <a:lnTo>
                    <a:pt x="135" y="45"/>
                  </a:lnTo>
                  <a:lnTo>
                    <a:pt x="128" y="50"/>
                  </a:lnTo>
                  <a:lnTo>
                    <a:pt x="121" y="55"/>
                  </a:lnTo>
                  <a:lnTo>
                    <a:pt x="116" y="60"/>
                  </a:lnTo>
                  <a:lnTo>
                    <a:pt x="110" y="64"/>
                  </a:lnTo>
                  <a:lnTo>
                    <a:pt x="105" y="69"/>
                  </a:lnTo>
                  <a:lnTo>
                    <a:pt x="102" y="73"/>
                  </a:lnTo>
                  <a:lnTo>
                    <a:pt x="99" y="79"/>
                  </a:lnTo>
                  <a:lnTo>
                    <a:pt x="94" y="92"/>
                  </a:lnTo>
                  <a:lnTo>
                    <a:pt x="83" y="106"/>
                  </a:lnTo>
                  <a:lnTo>
                    <a:pt x="74" y="115"/>
                  </a:lnTo>
                  <a:lnTo>
                    <a:pt x="71" y="119"/>
                  </a:lnTo>
                  <a:lnTo>
                    <a:pt x="69" y="121"/>
                  </a:lnTo>
                  <a:lnTo>
                    <a:pt x="68" y="123"/>
                  </a:lnTo>
                  <a:lnTo>
                    <a:pt x="68" y="125"/>
                  </a:lnTo>
                  <a:lnTo>
                    <a:pt x="72" y="126"/>
                  </a:lnTo>
                  <a:lnTo>
                    <a:pt x="76" y="125"/>
                  </a:lnTo>
                  <a:lnTo>
                    <a:pt x="81" y="122"/>
                  </a:lnTo>
                  <a:lnTo>
                    <a:pt x="87" y="118"/>
                  </a:lnTo>
                  <a:lnTo>
                    <a:pt x="93" y="113"/>
                  </a:lnTo>
                  <a:lnTo>
                    <a:pt x="99" y="108"/>
                  </a:lnTo>
                  <a:lnTo>
                    <a:pt x="105" y="103"/>
                  </a:lnTo>
                  <a:lnTo>
                    <a:pt x="111" y="100"/>
                  </a:lnTo>
                  <a:lnTo>
                    <a:pt x="117" y="98"/>
                  </a:lnTo>
                  <a:lnTo>
                    <a:pt x="122" y="98"/>
                  </a:lnTo>
                  <a:lnTo>
                    <a:pt x="131" y="98"/>
                  </a:lnTo>
                  <a:lnTo>
                    <a:pt x="140" y="100"/>
                  </a:lnTo>
                  <a:lnTo>
                    <a:pt x="149" y="102"/>
                  </a:lnTo>
                  <a:lnTo>
                    <a:pt x="159" y="104"/>
                  </a:lnTo>
                  <a:lnTo>
                    <a:pt x="170" y="107"/>
                  </a:lnTo>
                  <a:lnTo>
                    <a:pt x="179" y="109"/>
                  </a:lnTo>
                  <a:lnTo>
                    <a:pt x="188" y="110"/>
                  </a:lnTo>
                  <a:lnTo>
                    <a:pt x="200" y="115"/>
                  </a:lnTo>
                  <a:lnTo>
                    <a:pt x="202" y="121"/>
                  </a:lnTo>
                  <a:lnTo>
                    <a:pt x="197" y="126"/>
                  </a:lnTo>
                  <a:lnTo>
                    <a:pt x="189" y="128"/>
                  </a:lnTo>
                  <a:lnTo>
                    <a:pt x="182" y="126"/>
                  </a:lnTo>
                  <a:lnTo>
                    <a:pt x="173" y="126"/>
                  </a:lnTo>
                  <a:lnTo>
                    <a:pt x="160" y="125"/>
                  </a:lnTo>
                  <a:lnTo>
                    <a:pt x="148" y="125"/>
                  </a:lnTo>
                  <a:lnTo>
                    <a:pt x="135" y="125"/>
                  </a:lnTo>
                  <a:lnTo>
                    <a:pt x="122" y="125"/>
                  </a:lnTo>
                  <a:lnTo>
                    <a:pt x="113" y="126"/>
                  </a:lnTo>
                  <a:lnTo>
                    <a:pt x="107" y="129"/>
                  </a:lnTo>
                  <a:lnTo>
                    <a:pt x="104" y="131"/>
                  </a:lnTo>
                  <a:lnTo>
                    <a:pt x="99" y="133"/>
                  </a:lnTo>
                  <a:lnTo>
                    <a:pt x="96" y="134"/>
                  </a:lnTo>
                  <a:lnTo>
                    <a:pt x="93" y="137"/>
                  </a:lnTo>
                  <a:lnTo>
                    <a:pt x="88" y="138"/>
                  </a:lnTo>
                  <a:lnTo>
                    <a:pt x="83" y="139"/>
                  </a:lnTo>
                  <a:lnTo>
                    <a:pt x="79" y="141"/>
                  </a:lnTo>
                  <a:lnTo>
                    <a:pt x="73" y="142"/>
                  </a:lnTo>
                  <a:lnTo>
                    <a:pt x="67" y="145"/>
                  </a:lnTo>
                  <a:lnTo>
                    <a:pt x="59" y="147"/>
                  </a:lnTo>
                  <a:lnTo>
                    <a:pt x="52" y="149"/>
                  </a:lnTo>
                  <a:lnTo>
                    <a:pt x="45" y="151"/>
                  </a:lnTo>
                  <a:lnTo>
                    <a:pt x="38" y="153"/>
                  </a:lnTo>
                  <a:lnTo>
                    <a:pt x="33" y="155"/>
                  </a:lnTo>
                  <a:lnTo>
                    <a:pt x="29" y="156"/>
                  </a:lnTo>
                  <a:lnTo>
                    <a:pt x="28" y="156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13">
            <a:extLst>
              <a:ext uri="{FF2B5EF4-FFF2-40B4-BE49-F238E27FC236}">
                <a16:creationId xmlns:a16="http://schemas.microsoft.com/office/drawing/2014/main" xmlns="" id="{DAECC1CD-3FC3-4849-8668-F03762B9F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475" y="274955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Text Box 20">
            <a:extLst>
              <a:ext uri="{FF2B5EF4-FFF2-40B4-BE49-F238E27FC236}">
                <a16:creationId xmlns:a16="http://schemas.microsoft.com/office/drawing/2014/main" xmlns="" id="{8388A7FA-8E5C-4310-902D-664CFCB51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68463"/>
            <a:ext cx="8424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เปรียบเทียบผลการตรวจนับสินค้าคงเหลือระหว่างปี และวันสิ้นปีตามใบตรวจนับ                     ให้ถูกต้องตรงกับทะเบียนคุมสินค้า  กรณีพบข้อแตกต่างให้ค้นหาสาเหตุ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604" name="Line 12">
            <a:extLst>
              <a:ext uri="{FF2B5EF4-FFF2-40B4-BE49-F238E27FC236}">
                <a16:creationId xmlns:a16="http://schemas.microsoft.com/office/drawing/2014/main" xmlns="" id="{483104E3-1744-46C3-B106-96A3944AE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075" y="3906838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Text Box 28">
            <a:extLst>
              <a:ext uri="{FF2B5EF4-FFF2-40B4-BE49-F238E27FC236}">
                <a16:creationId xmlns:a16="http://schemas.microsoft.com/office/drawing/2014/main" xmlns="" id="{585E1742-696F-4CF3-A128-1A1D99278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2892425"/>
            <a:ext cx="8286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วิเคราะห์สินค้าคงเหลือตามราคาขาย กรณีพบข้อแตกต่างที่เป็นสาระสำคัญ                 ให้ค้นหาสาเหตุ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xmlns="" id="{98DBCAFE-B2A0-491A-8E8A-D819DC183DEE}"/>
              </a:ext>
            </a:extLst>
          </p:cNvPr>
          <p:cNvGrpSpPr>
            <a:grpSpLocks/>
          </p:cNvGrpSpPr>
          <p:nvPr/>
        </p:nvGrpSpPr>
        <p:grpSpPr bwMode="auto">
          <a:xfrm>
            <a:off x="225549" y="548481"/>
            <a:ext cx="4562475" cy="698510"/>
            <a:chOff x="816" y="2080"/>
            <a:chExt cx="1440" cy="498"/>
          </a:xfrm>
          <a:solidFill>
            <a:schemeClr val="bg1"/>
          </a:solidFill>
        </p:grpSpPr>
        <p:sp>
          <p:nvSpPr>
            <p:cNvPr id="59402" name="Freeform 18">
              <a:extLst>
                <a:ext uri="{FF2B5EF4-FFF2-40B4-BE49-F238E27FC236}">
                  <a16:creationId xmlns:a16="http://schemas.microsoft.com/office/drawing/2014/main" xmlns="" id="{CC97E718-0BF5-403A-A3CF-7B936F159F50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388"/>
              <a:ext cx="1270" cy="190"/>
            </a:xfrm>
            <a:custGeom>
              <a:avLst/>
              <a:gdLst>
                <a:gd name="T0" fmla="*/ 249176 w 1120"/>
                <a:gd name="T1" fmla="*/ 2 h 252"/>
                <a:gd name="T2" fmla="*/ 248070 w 1120"/>
                <a:gd name="T3" fmla="*/ 2 h 252"/>
                <a:gd name="T4" fmla="*/ 244472 w 1120"/>
                <a:gd name="T5" fmla="*/ 2 h 252"/>
                <a:gd name="T6" fmla="*/ 238946 w 1120"/>
                <a:gd name="T7" fmla="*/ 2 h 252"/>
                <a:gd name="T8" fmla="*/ 231002 w 1120"/>
                <a:gd name="T9" fmla="*/ 2 h 252"/>
                <a:gd name="T10" fmla="*/ 220767 w 1120"/>
                <a:gd name="T11" fmla="*/ 2 h 252"/>
                <a:gd name="T12" fmla="*/ 208819 w 1120"/>
                <a:gd name="T13" fmla="*/ 2 h 252"/>
                <a:gd name="T14" fmla="*/ 194862 w 1120"/>
                <a:gd name="T15" fmla="*/ 2 h 252"/>
                <a:gd name="T16" fmla="*/ 179139 w 1120"/>
                <a:gd name="T17" fmla="*/ 2 h 252"/>
                <a:gd name="T18" fmla="*/ 162486 w 1120"/>
                <a:gd name="T19" fmla="*/ 2 h 252"/>
                <a:gd name="T20" fmla="*/ 143696 w 1120"/>
                <a:gd name="T21" fmla="*/ 2 h 252"/>
                <a:gd name="T22" fmla="*/ 123433 w 1120"/>
                <a:gd name="T23" fmla="*/ 2 h 252"/>
                <a:gd name="T24" fmla="*/ 103530 w 1120"/>
                <a:gd name="T25" fmla="*/ 2 h 252"/>
                <a:gd name="T26" fmla="*/ 85226 w 1120"/>
                <a:gd name="T27" fmla="*/ 2 h 252"/>
                <a:gd name="T28" fmla="*/ 68429 w 1120"/>
                <a:gd name="T29" fmla="*/ 2 h 252"/>
                <a:gd name="T30" fmla="*/ 52931 w 1120"/>
                <a:gd name="T31" fmla="*/ 2 h 252"/>
                <a:gd name="T32" fmla="*/ 39757 w 1120"/>
                <a:gd name="T33" fmla="*/ 2 h 252"/>
                <a:gd name="T34" fmla="*/ 28043 w 1120"/>
                <a:gd name="T35" fmla="*/ 2 h 252"/>
                <a:gd name="T36" fmla="*/ 18046 w 1120"/>
                <a:gd name="T37" fmla="*/ 2 h 252"/>
                <a:gd name="T38" fmla="*/ 10260 w 1120"/>
                <a:gd name="T39" fmla="*/ 2 h 252"/>
                <a:gd name="T40" fmla="*/ 4299 w 1120"/>
                <a:gd name="T41" fmla="*/ 2 h 252"/>
                <a:gd name="T42" fmla="*/ 1222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124465 w 1120"/>
                <a:gd name="T49" fmla="*/ 0 h 252"/>
                <a:gd name="T50" fmla="*/ 249176 w 1120"/>
                <a:gd name="T51" fmla="*/ 2 h 252"/>
                <a:gd name="T52" fmla="*/ 249176 w 1120"/>
                <a:gd name="T53" fmla="*/ 2 h 252"/>
                <a:gd name="T54" fmla="*/ 249176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th-TH" i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xmlns="" id="{E329A5A9-DFB0-4935-A160-1D55B79F90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080"/>
              <a:ext cx="1440" cy="393"/>
            </a:xfrm>
            <a:prstGeom prst="rect">
              <a:avLst/>
            </a:prstGeom>
            <a:grpFill/>
            <a:ln w="952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h-TH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สินค้าคงเหลือ (ต่อ)</a:t>
              </a:r>
              <a:endPara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5607" name="Text Box 20">
            <a:extLst>
              <a:ext uri="{FF2B5EF4-FFF2-40B4-BE49-F238E27FC236}">
                <a16:creationId xmlns:a16="http://schemas.microsoft.com/office/drawing/2014/main" xmlns="" id="{56AE50AC-3471-43FC-8B1E-74D04EE7E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65588"/>
            <a:ext cx="8018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มีการตีราคาสินค้าคงเหลือสภาพปกติ  สินค้าเสื่อมสภาพ ชำรุด ล้าสมัย</a:t>
            </a:r>
          </a:p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วันสิ้นปี  เป็นไปตามระเบียบนายทะเบียนสหกรณ์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608" name="ตัวยึดหมายเลขภาพนิ่ง 46">
            <a:extLst>
              <a:ext uri="{FF2B5EF4-FFF2-40B4-BE49-F238E27FC236}">
                <a16:creationId xmlns:a16="http://schemas.microsoft.com/office/drawing/2014/main" xmlns="" id="{3ACD8E7A-B0B1-4C34-86DB-797CAE87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4436E341-F76A-44E0-88AF-F65F69B0E148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26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5612" name="Picture 69" descr="รูปภาพ87">
            <a:extLst>
              <a:ext uri="{FF2B5EF4-FFF2-40B4-BE49-F238E27FC236}">
                <a16:creationId xmlns:a16="http://schemas.microsoft.com/office/drawing/2014/main" xmlns="" id="{B6FD28AE-A531-4E99-9ADB-6E5BBAF5B6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487988"/>
            <a:ext cx="14287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9">
            <a:extLst>
              <a:ext uri="{FF2B5EF4-FFF2-40B4-BE49-F238E27FC236}">
                <a16:creationId xmlns:a16="http://schemas.microsoft.com/office/drawing/2014/main" xmlns="" id="{515D4A2C-8C83-42E4-8F1E-A76A2EF2A5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5288" y="252413"/>
            <a:ext cx="3816350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การตั้งค่าเผื่อหนี้สงสัยจะสูญ</a:t>
            </a:r>
            <a:endParaRPr lang="en-US" alt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627" name="Text Box 20">
            <a:extLst>
              <a:ext uri="{FF2B5EF4-FFF2-40B4-BE49-F238E27FC236}">
                <a16:creationId xmlns:a16="http://schemas.microsoft.com/office/drawing/2014/main" xmlns="" id="{BECC1704-C811-4BCC-94A7-B64618D5F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3357563"/>
            <a:ext cx="8223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การตัดหนี้สูญจากบัญชีลูกหนี้การค้าเป็นไปตามระเบียบนายทะเบียนสหกรณ์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628" name="Text Box 27">
            <a:extLst>
              <a:ext uri="{FF2B5EF4-FFF2-40B4-BE49-F238E27FC236}">
                <a16:creationId xmlns:a16="http://schemas.microsoft.com/office/drawing/2014/main" xmlns="" id="{18D22C8E-26AD-4A8F-AC8A-DB974080C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1625600"/>
            <a:ext cx="8285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การตั้งค่าเผื่อหนี้สงสัยจะสูญลูกหนี้การค้า  ค่าเผื่อหนี้สงสัยจะสูญค่าปรับลูกหนี้การค้าค้างรับ ณ วันสิ้นปีบัญชีเป็นไปตามระเบียบนายทะเบียนสหกรณ์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629" name="Rectangle 19">
            <a:extLst>
              <a:ext uri="{FF2B5EF4-FFF2-40B4-BE49-F238E27FC236}">
                <a16:creationId xmlns:a16="http://schemas.microsoft.com/office/drawing/2014/main" xmlns="" id="{7FDD1165-2DF4-4F30-A7AF-7BA241491DA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1000" y="2698750"/>
            <a:ext cx="3829050" cy="6413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การตัดจำหน่ายหนี้สูญ</a:t>
            </a:r>
            <a:endParaRPr lang="en-US" alt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630" name="Line 4">
            <a:extLst>
              <a:ext uri="{FF2B5EF4-FFF2-40B4-BE49-F238E27FC236}">
                <a16:creationId xmlns:a16="http://schemas.microsoft.com/office/drawing/2014/main" xmlns="" id="{CF9D048E-FAA5-4512-B577-7DDD63923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300" y="151447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Text Box 27">
            <a:extLst>
              <a:ext uri="{FF2B5EF4-FFF2-40B4-BE49-F238E27FC236}">
                <a16:creationId xmlns:a16="http://schemas.microsoft.com/office/drawing/2014/main" xmlns="" id="{20BC6EC7-28BF-4E99-85B3-EF30C8884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901700"/>
            <a:ext cx="79279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วิเคราะห์อายุหนี้ของลูกหนี้การค้า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632" name="ตัวยึดหมายเลขภาพนิ่ง 46">
            <a:extLst>
              <a:ext uri="{FF2B5EF4-FFF2-40B4-BE49-F238E27FC236}">
                <a16:creationId xmlns:a16="http://schemas.microsoft.com/office/drawing/2014/main" xmlns="" id="{55C1DADA-9FFE-4E67-9DF3-EF2960FC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21675" y="6134100"/>
            <a:ext cx="539750" cy="52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29B1D7D2-A616-4449-A818-6D1B5AFCD2E8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27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633" name="Picture 18" descr="ag00316_">
            <a:extLst>
              <a:ext uri="{FF2B5EF4-FFF2-40B4-BE49-F238E27FC236}">
                <a16:creationId xmlns:a16="http://schemas.microsoft.com/office/drawing/2014/main" xmlns="" id="{0A4F529D-B237-45F3-8012-B4D23CE479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314575"/>
            <a:ext cx="106521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5" descr="Baby_crawling[1]">
            <a:extLst>
              <a:ext uri="{FF2B5EF4-FFF2-40B4-BE49-F238E27FC236}">
                <a16:creationId xmlns:a16="http://schemas.microsoft.com/office/drawing/2014/main" xmlns="" id="{6BB58783-4468-4CC9-BBF5-82DF0A5BEB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566738"/>
            <a:ext cx="11096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Rectangle 19">
            <a:extLst>
              <a:ext uri="{FF2B5EF4-FFF2-40B4-BE49-F238E27FC236}">
                <a16:creationId xmlns:a16="http://schemas.microsoft.com/office/drawing/2014/main" xmlns="" id="{4327DB27-89FF-4E22-B4F9-A1F04EFEDE8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1000" y="4005263"/>
            <a:ext cx="3846513" cy="6413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การตัดสินค้าขาดบัญชี</a:t>
            </a:r>
            <a:endParaRPr lang="en-US" alt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639" name="Picture 19" descr="mousemad">
            <a:extLst>
              <a:ext uri="{FF2B5EF4-FFF2-40B4-BE49-F238E27FC236}">
                <a16:creationId xmlns:a16="http://schemas.microsoft.com/office/drawing/2014/main" xmlns="" id="{B7093144-45A0-4480-BAFE-48BEF066F5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4868863"/>
            <a:ext cx="16176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Text Box 27">
            <a:extLst>
              <a:ext uri="{FF2B5EF4-FFF2-40B4-BE49-F238E27FC236}">
                <a16:creationId xmlns:a16="http://schemas.microsoft.com/office/drawing/2014/main" xmlns="" id="{1D53915E-AF05-4AA5-800E-8046613C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5699125"/>
            <a:ext cx="7713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การตัดสินค้าขาดบัญชี หรือสินค้าเสื่อมสภาพ ชำรุด ล้าสมัยเป็นไปตามระเบียบนายทะเบียนสหกรณ์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641" name="Line 4">
            <a:extLst>
              <a:ext uri="{FF2B5EF4-FFF2-40B4-BE49-F238E27FC236}">
                <a16:creationId xmlns:a16="http://schemas.microsoft.com/office/drawing/2014/main" xmlns="" id="{92E43C8F-3677-4E30-9E8B-879D40214C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975" y="558800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Text Box 27">
            <a:extLst>
              <a:ext uri="{FF2B5EF4-FFF2-40B4-BE49-F238E27FC236}">
                <a16:creationId xmlns:a16="http://schemas.microsoft.com/office/drawing/2014/main" xmlns="" id="{2F53762E-0D1D-4F49-8C10-EB182C6ED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4575175"/>
            <a:ext cx="863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การลดหย่อนความรับผิดชอบสินค้าขาดบัญชีจะต้องมีมติที่ประชุมคณะกรรมการ และเป็นตามระเบียบนายทะเบียนสหกรณ์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7B4B358-DE39-4F91-8F48-6055DE1FF1BF}"/>
              </a:ext>
            </a:extLst>
          </p:cNvPr>
          <p:cNvSpPr txBox="1"/>
          <p:nvPr/>
        </p:nvSpPr>
        <p:spPr>
          <a:xfrm>
            <a:off x="220663" y="1138238"/>
            <a:ext cx="1152525" cy="3381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การซื้อสินค้า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5CA858D-4426-4645-BE69-C97E1C168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50" y="3224213"/>
            <a:ext cx="1368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1600" b="1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 - ทะเบียนคุมสินค้า </a:t>
            </a:r>
          </a:p>
          <a:p>
            <a:pPr eaLnBrk="1" hangingPunct="1"/>
            <a:r>
              <a:rPr lang="th-TH" altLang="en-US" sz="1600" b="1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(เข้า/ออก/คงเหลือ)</a:t>
            </a:r>
            <a:endParaRPr lang="en-US" altLang="en-US" sz="1600" b="1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03A7FDB-EA30-43DC-AAF5-8923B4BE9729}"/>
              </a:ext>
            </a:extLst>
          </p:cNvPr>
          <p:cNvSpPr txBox="1"/>
          <p:nvPr/>
        </p:nvSpPr>
        <p:spPr>
          <a:xfrm>
            <a:off x="4381500" y="5762625"/>
            <a:ext cx="4367213" cy="6461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18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- จัดทำสัญญาขายเชื่อไม่ครบถ้วน/ไม่มีหลักประกัน/ไม่จัดทำสัญญาขายเชื่อ........ราย.............บาท</a:t>
            </a:r>
          </a:p>
        </p:txBody>
      </p:sp>
      <p:cxnSp>
        <p:nvCxnSpPr>
          <p:cNvPr id="53" name="Straight Arrow Connector 2">
            <a:extLst>
              <a:ext uri="{FF2B5EF4-FFF2-40B4-BE49-F238E27FC236}">
                <a16:creationId xmlns:a16="http://schemas.microsoft.com/office/drawing/2014/main" xmlns="" id="{0849A170-F05F-4831-936F-58234B1C93B9}"/>
              </a:ext>
            </a:extLst>
          </p:cNvPr>
          <p:cNvCxnSpPr/>
          <p:nvPr/>
        </p:nvCxnSpPr>
        <p:spPr>
          <a:xfrm>
            <a:off x="1387475" y="1341438"/>
            <a:ext cx="211138" cy="0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4" name="Straight Arrow Connector 15">
            <a:extLst>
              <a:ext uri="{FF2B5EF4-FFF2-40B4-BE49-F238E27FC236}">
                <a16:creationId xmlns:a16="http://schemas.microsoft.com/office/drawing/2014/main" xmlns="" id="{D7BF6C73-DAFF-4610-A514-E486864E4CB3}"/>
              </a:ext>
            </a:extLst>
          </p:cNvPr>
          <p:cNvCxnSpPr/>
          <p:nvPr/>
        </p:nvCxnSpPr>
        <p:spPr>
          <a:xfrm>
            <a:off x="2486025" y="2016125"/>
            <a:ext cx="1588" cy="250825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lbow Connector 37">
            <a:extLst>
              <a:ext uri="{FF2B5EF4-FFF2-40B4-BE49-F238E27FC236}">
                <a16:creationId xmlns:a16="http://schemas.microsoft.com/office/drawing/2014/main" xmlns="" id="{C287254A-97D2-41F6-B8AE-A59DFA15E180}"/>
              </a:ext>
            </a:extLst>
          </p:cNvPr>
          <p:cNvCxnSpPr/>
          <p:nvPr/>
        </p:nvCxnSpPr>
        <p:spPr>
          <a:xfrm rot="5400000">
            <a:off x="1789113" y="3052762"/>
            <a:ext cx="476250" cy="949325"/>
          </a:xfrm>
          <a:prstGeom prst="bentConnector3">
            <a:avLst>
              <a:gd name="adj1" fmla="val 57269"/>
            </a:avLst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lbow Connector 39">
            <a:extLst>
              <a:ext uri="{FF2B5EF4-FFF2-40B4-BE49-F238E27FC236}">
                <a16:creationId xmlns:a16="http://schemas.microsoft.com/office/drawing/2014/main" xmlns="" id="{C3135C4A-A131-4A85-BB7F-96A83E572308}"/>
              </a:ext>
            </a:extLst>
          </p:cNvPr>
          <p:cNvCxnSpPr/>
          <p:nvPr/>
        </p:nvCxnSpPr>
        <p:spPr>
          <a:xfrm rot="16200000" flipH="1">
            <a:off x="2728118" y="3063082"/>
            <a:ext cx="468313" cy="920750"/>
          </a:xfrm>
          <a:prstGeom prst="bentConnector3">
            <a:avLst>
              <a:gd name="adj1" fmla="val 57401"/>
            </a:avLst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0" name="Trapezoid 50">
            <a:extLst>
              <a:ext uri="{FF2B5EF4-FFF2-40B4-BE49-F238E27FC236}">
                <a16:creationId xmlns:a16="http://schemas.microsoft.com/office/drawing/2014/main" xmlns="" id="{0582C52E-4A2F-4E5D-A898-1BA97D1C277E}"/>
              </a:ext>
            </a:extLst>
          </p:cNvPr>
          <p:cNvSpPr/>
          <p:nvPr/>
        </p:nvSpPr>
        <p:spPr>
          <a:xfrm>
            <a:off x="4140200" y="2449513"/>
            <a:ext cx="1092200" cy="801687"/>
          </a:xfrm>
          <a:prstGeom prst="trapezoid">
            <a:avLst/>
          </a:prstGeom>
          <a:solidFill>
            <a:schemeClr val="bg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คลังสินค้า</a:t>
            </a:r>
            <a:endParaRPr lang="en-US" sz="16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D270D74-430C-4496-BE4F-11503565A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1595438"/>
            <a:ext cx="739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1600" b="1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ฝ่ายจัดซื้อ</a:t>
            </a:r>
            <a:endParaRPr lang="en-US" altLang="en-US" sz="1600" b="1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cxnSp>
        <p:nvCxnSpPr>
          <p:cNvPr id="63" name="Elbow Connector 57">
            <a:extLst>
              <a:ext uri="{FF2B5EF4-FFF2-40B4-BE49-F238E27FC236}">
                <a16:creationId xmlns:a16="http://schemas.microsoft.com/office/drawing/2014/main" xmlns="" id="{3B09232C-D10C-4B18-83F3-3571A0CA739A}"/>
              </a:ext>
            </a:extLst>
          </p:cNvPr>
          <p:cNvCxnSpPr/>
          <p:nvPr/>
        </p:nvCxnSpPr>
        <p:spPr>
          <a:xfrm>
            <a:off x="3482975" y="2435225"/>
            <a:ext cx="715963" cy="679450"/>
          </a:xfrm>
          <a:prstGeom prst="bentConnector3">
            <a:avLst>
              <a:gd name="adj1" fmla="val 50000"/>
            </a:avLst>
          </a:prstGeom>
          <a:ln w="19050">
            <a:solidFill>
              <a:srgbClr val="0000CC"/>
            </a:solidFill>
            <a:prstDash val="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5B5B74E-A548-43FA-AF80-F7DDDF27C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3644900"/>
            <a:ext cx="971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1600" b="1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ฝ่ายการเงิน</a:t>
            </a:r>
            <a:endParaRPr lang="en-US" altLang="en-US" sz="1600" b="1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171DC95-F7B0-421A-AA4E-A7A2379B2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5762625"/>
            <a:ext cx="757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1600" b="1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ฝ่ายบัญชี</a:t>
            </a:r>
            <a:endParaRPr lang="en-US" altLang="en-US" sz="1600" b="1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31724FA-8C75-4386-9CA7-AD2DAEBD9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4062413"/>
            <a:ext cx="5762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1400" b="1">
                <a:solidFill>
                  <a:srgbClr val="006600"/>
                </a:solidFill>
                <a:latin typeface="TH SarabunIT๙" pitchFamily="34" charset="-34"/>
                <a:cs typeface="TH SarabunIT๙" pitchFamily="34" charset="-34"/>
              </a:rPr>
              <a:t>ซื้อสด</a:t>
            </a:r>
            <a:endParaRPr lang="en-US" altLang="en-US" sz="1400" b="1">
              <a:solidFill>
                <a:srgbClr val="0066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D4AADD9-D41A-4C1A-9FE0-5BF4B69E2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4537075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1400" b="1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ซื้อเชื่อ</a:t>
            </a:r>
            <a:endParaRPr lang="en-US" altLang="en-US" sz="1400" b="1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3" name="Rectangle 20">
            <a:extLst>
              <a:ext uri="{FF2B5EF4-FFF2-40B4-BE49-F238E27FC236}">
                <a16:creationId xmlns:a16="http://schemas.microsoft.com/office/drawing/2014/main" xmlns="" id="{831EAC7A-B1E1-4CDD-9DE1-395CE2080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425" y="2305050"/>
            <a:ext cx="1860550" cy="288925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กก./เจ้าหน้าที่ ตรวจรับสินค้า</a:t>
            </a:r>
          </a:p>
        </p:txBody>
      </p:sp>
      <p:sp>
        <p:nvSpPr>
          <p:cNvPr id="94" name="Rectangle 20">
            <a:extLst>
              <a:ext uri="{FF2B5EF4-FFF2-40B4-BE49-F238E27FC236}">
                <a16:creationId xmlns:a16="http://schemas.microsoft.com/office/drawing/2014/main" xmlns="" id="{8AD3A469-9879-4BB4-B62A-FD7129D6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122363"/>
            <a:ext cx="1863725" cy="733425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-สำรวจความต้องการสินค้า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-สำรวจสินค้า/เปรียบเทียบราคา</a:t>
            </a:r>
          </a:p>
          <a:p>
            <a:pPr eaLnBrk="1" hangingPunct="1"/>
            <a:r>
              <a:rPr lang="th-TH" altLang="en-US" sz="160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-ขออนุมัติจัดซื้อ/จัดซื้อ</a:t>
            </a:r>
            <a:endParaRPr lang="th-TH" altLang="en-US" sz="160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Monotype Sorts" pitchFamily="2" charset="2"/>
            </a:endParaRPr>
          </a:p>
        </p:txBody>
      </p:sp>
      <p:sp>
        <p:nvSpPr>
          <p:cNvPr id="97" name="Rectangle 20">
            <a:extLst>
              <a:ext uri="{FF2B5EF4-FFF2-40B4-BE49-F238E27FC236}">
                <a16:creationId xmlns:a16="http://schemas.microsoft.com/office/drawing/2014/main" xmlns="" id="{6515AAA5-9BAF-47BB-BB15-F770AAE64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040188"/>
            <a:ext cx="1300163" cy="288925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6600"/>
                </a:solidFill>
                <a:latin typeface="TH SarabunIT๙" pitchFamily="34" charset="-34"/>
                <a:cs typeface="TH SarabunIT๙" pitchFamily="34" charset="-34"/>
              </a:rPr>
              <a:t>-จ่ายเงินสด/เช็ค</a:t>
            </a:r>
          </a:p>
        </p:txBody>
      </p:sp>
      <p:sp>
        <p:nvSpPr>
          <p:cNvPr id="98" name="Rectangle 20">
            <a:extLst>
              <a:ext uri="{FF2B5EF4-FFF2-40B4-BE49-F238E27FC236}">
                <a16:creationId xmlns:a16="http://schemas.microsoft.com/office/drawing/2014/main" xmlns="" id="{1F0EA86F-AE61-42C8-B5E7-BE0A25E4F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113" y="4033838"/>
            <a:ext cx="1233487" cy="288925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3300"/>
                </a:solidFill>
                <a:latin typeface="TH SarabunIT๙" pitchFamily="34" charset="-34"/>
                <a:cs typeface="TH SarabunIT๙" pitchFamily="34" charset="-34"/>
              </a:rPr>
              <a:t>รับสินค้า/</a:t>
            </a:r>
            <a:r>
              <a:rPr lang="th-TH" altLang="en-US" sz="1600">
                <a:solidFill>
                  <a:srgbClr val="006600"/>
                </a:solidFill>
                <a:latin typeface="TH SarabunIT๙" pitchFamily="34" charset="-34"/>
                <a:cs typeface="TH SarabunIT๙" pitchFamily="34" charset="-34"/>
              </a:rPr>
              <a:t>ใบส่งของ</a:t>
            </a:r>
          </a:p>
        </p:txBody>
      </p:sp>
      <p:sp>
        <p:nvSpPr>
          <p:cNvPr id="100" name="Rectangle 20">
            <a:extLst>
              <a:ext uri="{FF2B5EF4-FFF2-40B4-BE49-F238E27FC236}">
                <a16:creationId xmlns:a16="http://schemas.microsoft.com/office/drawing/2014/main" xmlns="" id="{FFC663E7-2706-4A3A-8EE6-2AA874EF5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8" y="4443413"/>
            <a:ext cx="1317625" cy="485775"/>
          </a:xfrm>
          <a:prstGeom prst="rect">
            <a:avLst/>
          </a:prstGeom>
          <a:noFill/>
          <a:ln w="1270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9900CC"/>
                </a:solidFill>
                <a:latin typeface="TH SarabunIT๙" pitchFamily="34" charset="-34"/>
                <a:cs typeface="TH SarabunIT๙" pitchFamily="34" charset="-34"/>
              </a:rPr>
              <a:t>จ่ายชำระหนี้ค่าสินค้า(เงินสด/เช็ค)</a:t>
            </a:r>
          </a:p>
        </p:txBody>
      </p:sp>
      <p:cxnSp>
        <p:nvCxnSpPr>
          <p:cNvPr id="16" name="ลูกศรเชื่อมต่อแบบตรง 15">
            <a:extLst>
              <a:ext uri="{FF2B5EF4-FFF2-40B4-BE49-F238E27FC236}">
                <a16:creationId xmlns:a16="http://schemas.microsoft.com/office/drawing/2014/main" xmlns="" id="{6ABA2811-3F6F-45C7-9542-26971C20471E}"/>
              </a:ext>
            </a:extLst>
          </p:cNvPr>
          <p:cNvCxnSpPr/>
          <p:nvPr/>
        </p:nvCxnSpPr>
        <p:spPr>
          <a:xfrm>
            <a:off x="2092325" y="5026025"/>
            <a:ext cx="0" cy="598488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2" name="WordArt 14">
            <a:extLst>
              <a:ext uri="{FF2B5EF4-FFF2-40B4-BE49-F238E27FC236}">
                <a16:creationId xmlns:a16="http://schemas.microsoft.com/office/drawing/2014/main" xmlns="" id="{8F0A8322-B0CF-4E37-A20A-F571473EEC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6413" y="155575"/>
            <a:ext cx="3095625" cy="831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th-TH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ngsana New" panose="02020603050405020304" pitchFamily="18" charset="-34"/>
              </a:rPr>
              <a:t>ธุรกิจจัดหาสินค้ามาจำหน่าย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58" name="Rectangle 20">
            <a:extLst>
              <a:ext uri="{FF2B5EF4-FFF2-40B4-BE49-F238E27FC236}">
                <a16:creationId xmlns:a16="http://schemas.microsoft.com/office/drawing/2014/main" xmlns="" id="{85F6CACA-1918-4106-A0B6-CD3C61A47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425" y="2922588"/>
            <a:ext cx="1860550" cy="288925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กำหนดราคาขายตามนโยบาย</a:t>
            </a:r>
          </a:p>
        </p:txBody>
      </p:sp>
      <p:cxnSp>
        <p:nvCxnSpPr>
          <p:cNvPr id="59" name="Straight Arrow Connector 15">
            <a:extLst>
              <a:ext uri="{FF2B5EF4-FFF2-40B4-BE49-F238E27FC236}">
                <a16:creationId xmlns:a16="http://schemas.microsoft.com/office/drawing/2014/main" xmlns="" id="{0D7102B2-BAF9-4CDC-B39D-0C0F981F98A6}"/>
              </a:ext>
            </a:extLst>
          </p:cNvPr>
          <p:cNvCxnSpPr/>
          <p:nvPr/>
        </p:nvCxnSpPr>
        <p:spPr>
          <a:xfrm>
            <a:off x="2479675" y="2655888"/>
            <a:ext cx="0" cy="252412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2" name="Text Box 35">
            <a:extLst>
              <a:ext uri="{FF2B5EF4-FFF2-40B4-BE49-F238E27FC236}">
                <a16:creationId xmlns:a16="http://schemas.microsoft.com/office/drawing/2014/main" xmlns="" id="{D503FD00-48A7-422A-A3A3-F96397160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225" y="5200650"/>
            <a:ext cx="757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th-TH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สรุป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3438A011-4BD9-4D81-B721-A849403BF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3" y="3662363"/>
            <a:ext cx="739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1600" b="1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ฝ่ายจัดซื้อ</a:t>
            </a:r>
            <a:endParaRPr lang="en-US" altLang="en-US" sz="1600" b="1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9" name="Rectangle 20">
            <a:extLst>
              <a:ext uri="{FF2B5EF4-FFF2-40B4-BE49-F238E27FC236}">
                <a16:creationId xmlns:a16="http://schemas.microsoft.com/office/drawing/2014/main" xmlns="" id="{13643A2D-AA0D-4C7E-9A90-6D13D55AA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4432300"/>
            <a:ext cx="1333500" cy="487363"/>
          </a:xfrm>
          <a:prstGeom prst="rect">
            <a:avLst/>
          </a:prstGeom>
          <a:noFill/>
          <a:ln w="1270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9900CC"/>
                </a:solidFill>
                <a:latin typeface="TH SarabunIT๙" pitchFamily="34" charset="-34"/>
                <a:cs typeface="TH SarabunIT๙" pitchFamily="34" charset="-34"/>
              </a:rPr>
              <a:t>รับสินค้า/รับใบกำกับสินค้า/ใบแจ้หนี้</a:t>
            </a:r>
          </a:p>
        </p:txBody>
      </p:sp>
      <p:cxnSp>
        <p:nvCxnSpPr>
          <p:cNvPr id="107" name="ลูกศรเชื่อมต่อแบบตรง 106">
            <a:extLst>
              <a:ext uri="{FF2B5EF4-FFF2-40B4-BE49-F238E27FC236}">
                <a16:creationId xmlns:a16="http://schemas.microsoft.com/office/drawing/2014/main" xmlns="" id="{5BDA71DD-9642-4303-9592-76CF77E6900C}"/>
              </a:ext>
            </a:extLst>
          </p:cNvPr>
          <p:cNvCxnSpPr/>
          <p:nvPr/>
        </p:nvCxnSpPr>
        <p:spPr>
          <a:xfrm>
            <a:off x="3035300" y="5016500"/>
            <a:ext cx="0" cy="598488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4699FF6D-4F7A-4AB1-8137-F3752C2028A3}"/>
              </a:ext>
            </a:extLst>
          </p:cNvPr>
          <p:cNvSpPr txBox="1"/>
          <p:nvPr/>
        </p:nvSpPr>
        <p:spPr>
          <a:xfrm>
            <a:off x="6565900" y="942975"/>
            <a:ext cx="1150938" cy="3397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การขายผลิตผล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cxnSp>
        <p:nvCxnSpPr>
          <p:cNvPr id="102" name="Elbow Connector 79">
            <a:extLst>
              <a:ext uri="{FF2B5EF4-FFF2-40B4-BE49-F238E27FC236}">
                <a16:creationId xmlns:a16="http://schemas.microsoft.com/office/drawing/2014/main" xmlns="" id="{40F2E906-C9EF-43A5-828A-F7F8E6037176}"/>
              </a:ext>
            </a:extLst>
          </p:cNvPr>
          <p:cNvCxnSpPr/>
          <p:nvPr/>
        </p:nvCxnSpPr>
        <p:spPr>
          <a:xfrm rot="5400000">
            <a:off x="6570663" y="2020887"/>
            <a:ext cx="374650" cy="828675"/>
          </a:xfrm>
          <a:prstGeom prst="bentConnector3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6" name="Elbow Connector 81">
            <a:extLst>
              <a:ext uri="{FF2B5EF4-FFF2-40B4-BE49-F238E27FC236}">
                <a16:creationId xmlns:a16="http://schemas.microsoft.com/office/drawing/2014/main" xmlns="" id="{9486E7AD-A37C-49EF-99F4-C626760379FE}"/>
              </a:ext>
            </a:extLst>
          </p:cNvPr>
          <p:cNvCxnSpPr/>
          <p:nvPr/>
        </p:nvCxnSpPr>
        <p:spPr>
          <a:xfrm rot="16200000" flipH="1">
            <a:off x="7507288" y="1912937"/>
            <a:ext cx="374650" cy="1044575"/>
          </a:xfrm>
          <a:prstGeom prst="bentConnector3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Arrow Connector 83">
            <a:extLst>
              <a:ext uri="{FF2B5EF4-FFF2-40B4-BE49-F238E27FC236}">
                <a16:creationId xmlns:a16="http://schemas.microsoft.com/office/drawing/2014/main" xmlns="" id="{993E8DB5-4B96-4F91-B1BD-3532207E67DD}"/>
              </a:ext>
            </a:extLst>
          </p:cNvPr>
          <p:cNvCxnSpPr/>
          <p:nvPr/>
        </p:nvCxnSpPr>
        <p:spPr>
          <a:xfrm flipH="1">
            <a:off x="8008938" y="4141788"/>
            <a:ext cx="0" cy="292100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53A1E29F-C4D8-4AD4-96C1-FFF4DC56C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813" y="1260475"/>
            <a:ext cx="738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1600" b="1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ฝ่ายขาย</a:t>
            </a:r>
            <a:endParaRPr lang="en-US" altLang="en-US" sz="1600" b="1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EF6B15FA-D16B-4E7D-9214-1F7E9031B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0" y="2524125"/>
            <a:ext cx="949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1600" b="1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ฝ่ายการเงิน</a:t>
            </a:r>
            <a:endParaRPr lang="en-US" altLang="en-US" sz="1600" b="1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3D8AD68A-1A88-428C-AFBC-C777119B4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537075"/>
            <a:ext cx="773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1600" b="1">
                <a:solidFill>
                  <a:srgbClr val="9900CC"/>
                </a:solidFill>
                <a:latin typeface="TH SarabunIT๙" pitchFamily="34" charset="-34"/>
                <a:cs typeface="TH SarabunIT๙" pitchFamily="34" charset="-34"/>
              </a:rPr>
              <a:t>ฝ่ายบัญชี</a:t>
            </a:r>
            <a:endParaRPr lang="en-US" altLang="en-US" sz="1600" b="1">
              <a:solidFill>
                <a:srgbClr val="99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cxnSp>
        <p:nvCxnSpPr>
          <p:cNvPr id="115" name="Elbow Connector 99">
            <a:extLst>
              <a:ext uri="{FF2B5EF4-FFF2-40B4-BE49-F238E27FC236}">
                <a16:creationId xmlns:a16="http://schemas.microsoft.com/office/drawing/2014/main" xmlns="" id="{8BACC560-90A4-4101-8D77-53A44141E45D}"/>
              </a:ext>
            </a:extLst>
          </p:cNvPr>
          <p:cNvCxnSpPr/>
          <p:nvPr/>
        </p:nvCxnSpPr>
        <p:spPr>
          <a:xfrm rot="10800000" flipV="1">
            <a:off x="5059363" y="1765300"/>
            <a:ext cx="1528762" cy="96202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8B0CE947-76C3-49AA-AD89-F57DBD5E2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2911475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1400" b="1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ขายสด</a:t>
            </a:r>
            <a:endParaRPr lang="en-US" altLang="en-US" sz="1400" b="1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7612214A-F3EA-44F0-BBDB-C5AD76AD9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373438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1400" b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ขายเชื่อ</a:t>
            </a:r>
            <a:endParaRPr lang="en-US" altLang="en-US" sz="1400" b="1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1" name="Rectangle 20">
            <a:extLst>
              <a:ext uri="{FF2B5EF4-FFF2-40B4-BE49-F238E27FC236}">
                <a16:creationId xmlns:a16="http://schemas.microsoft.com/office/drawing/2014/main" xmlns="" id="{38767549-F358-4C6A-AF56-07B08831E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1657350"/>
            <a:ext cx="1087438" cy="485775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-ใบเบิกสินค้า</a:t>
            </a:r>
          </a:p>
          <a:p>
            <a:pPr algn="ctr"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-จัดส่งสินค้า</a:t>
            </a:r>
          </a:p>
        </p:txBody>
      </p:sp>
      <p:sp>
        <p:nvSpPr>
          <p:cNvPr id="122" name="Rectangle 20">
            <a:extLst>
              <a:ext uri="{FF2B5EF4-FFF2-40B4-BE49-F238E27FC236}">
                <a16:creationId xmlns:a16="http://schemas.microsoft.com/office/drawing/2014/main" xmlns="" id="{24D0BCFD-9CFA-4B1A-BFE7-32EA850D0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909888"/>
            <a:ext cx="1277938" cy="288925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3300"/>
                </a:solidFill>
                <a:latin typeface="TH SarabunIT๙" pitchFamily="34" charset="-34"/>
                <a:cs typeface="TH SarabunIT๙" pitchFamily="34" charset="-34"/>
              </a:rPr>
              <a:t>-รับเงินสด/เช็ค</a:t>
            </a:r>
          </a:p>
        </p:txBody>
      </p:sp>
      <p:cxnSp>
        <p:nvCxnSpPr>
          <p:cNvPr id="123" name="Straight Arrow Connector 83">
            <a:extLst>
              <a:ext uri="{FF2B5EF4-FFF2-40B4-BE49-F238E27FC236}">
                <a16:creationId xmlns:a16="http://schemas.microsoft.com/office/drawing/2014/main" xmlns="" id="{C198E9A1-4CEA-481C-8485-4A9BF3742A52}"/>
              </a:ext>
            </a:extLst>
          </p:cNvPr>
          <p:cNvCxnSpPr/>
          <p:nvPr/>
        </p:nvCxnSpPr>
        <p:spPr>
          <a:xfrm flipH="1">
            <a:off x="7142163" y="3921125"/>
            <a:ext cx="0" cy="509588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4" name="Straight Arrow Connector 83">
            <a:extLst>
              <a:ext uri="{FF2B5EF4-FFF2-40B4-BE49-F238E27FC236}">
                <a16:creationId xmlns:a16="http://schemas.microsoft.com/office/drawing/2014/main" xmlns="" id="{1B358C97-7339-4CEE-A4B1-0A2905461C1B}"/>
              </a:ext>
            </a:extLst>
          </p:cNvPr>
          <p:cNvCxnSpPr/>
          <p:nvPr/>
        </p:nvCxnSpPr>
        <p:spPr>
          <a:xfrm flipH="1">
            <a:off x="7138988" y="1373188"/>
            <a:ext cx="0" cy="284162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5" name="Rectangle 20">
            <a:extLst>
              <a:ext uri="{FF2B5EF4-FFF2-40B4-BE49-F238E27FC236}">
                <a16:creationId xmlns:a16="http://schemas.microsoft.com/office/drawing/2014/main" xmlns="" id="{5D9391A7-39A8-4BBA-8425-F7DFFA4B9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6775" y="3330575"/>
            <a:ext cx="1271588" cy="485775"/>
          </a:xfrm>
          <a:prstGeom prst="rect">
            <a:avLst/>
          </a:prstGeom>
          <a:noFill/>
          <a:ln w="1270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9900CC"/>
                </a:solidFill>
                <a:latin typeface="TH SarabunIT๙" pitchFamily="34" charset="-34"/>
                <a:cs typeface="TH SarabunIT๙" pitchFamily="34" charset="-34"/>
              </a:rPr>
              <a:t>รับชำระหนี้ค่าสินค้า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9900CC"/>
                </a:solidFill>
                <a:latin typeface="TH SarabunIT๙" pitchFamily="34" charset="-34"/>
                <a:cs typeface="TH SarabunIT๙" pitchFamily="34" charset="-34"/>
              </a:rPr>
              <a:t>   (เงินสด/เช็ค)   </a:t>
            </a:r>
          </a:p>
        </p:txBody>
      </p:sp>
      <p:sp>
        <p:nvSpPr>
          <p:cNvPr id="126" name="Rectangle 20">
            <a:extLst>
              <a:ext uri="{FF2B5EF4-FFF2-40B4-BE49-F238E27FC236}">
                <a16:creationId xmlns:a16="http://schemas.microsoft.com/office/drawing/2014/main" xmlns="" id="{4D73AB77-1EB3-4940-B04B-5B9EBB7B8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575" y="2897188"/>
            <a:ext cx="1444625" cy="288925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3300"/>
                </a:solidFill>
                <a:latin typeface="TH SarabunIT๙" pitchFamily="34" charset="-34"/>
                <a:cs typeface="TH SarabunIT๙" pitchFamily="34" charset="-34"/>
              </a:rPr>
              <a:t>ส่งสินค้า/ใบส่งของ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F6A4378F-011D-43C6-897F-CE3D67BB0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2505075"/>
            <a:ext cx="739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1600" b="1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ฝ่ายขาย</a:t>
            </a:r>
            <a:endParaRPr lang="en-US" altLang="en-US" sz="1600" b="1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8" name="Rectangle 20">
            <a:extLst>
              <a:ext uri="{FF2B5EF4-FFF2-40B4-BE49-F238E27FC236}">
                <a16:creationId xmlns:a16="http://schemas.microsoft.com/office/drawing/2014/main" xmlns="" id="{E70195FD-2737-46AC-8B30-B39894567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3316288"/>
            <a:ext cx="1579563" cy="682625"/>
          </a:xfrm>
          <a:prstGeom prst="rect">
            <a:avLst/>
          </a:prstGeom>
          <a:noFill/>
          <a:ln w="1270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9900CC"/>
                </a:solidFill>
                <a:latin typeface="TH SarabunIT๙" pitchFamily="34" charset="-34"/>
                <a:cs typeface="TH SarabunIT๙" pitchFamily="34" charset="-34"/>
              </a:rPr>
              <a:t>-ส่งสินค้า/ใบกำกับสินค้า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9900CC"/>
                </a:solidFill>
                <a:latin typeface="TH SarabunIT๙" pitchFamily="34" charset="-34"/>
                <a:cs typeface="TH SarabunIT๙" pitchFamily="34" charset="-34"/>
              </a:rPr>
              <a:t>-สัญญาขายสินค้าเชื่อ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9900CC"/>
                </a:solidFill>
                <a:latin typeface="TH SarabunIT๙" pitchFamily="34" charset="-34"/>
                <a:cs typeface="TH SarabunIT๙" pitchFamily="34" charset="-34"/>
              </a:rPr>
              <a:t>-รายละเอียดลูกหนี้การค้า</a:t>
            </a:r>
          </a:p>
        </p:txBody>
      </p:sp>
      <p:sp>
        <p:nvSpPr>
          <p:cNvPr id="129" name="Rectangle 20">
            <a:extLst>
              <a:ext uri="{FF2B5EF4-FFF2-40B4-BE49-F238E27FC236}">
                <a16:creationId xmlns:a16="http://schemas.microsoft.com/office/drawing/2014/main" xmlns="" id="{1845AED1-0755-4344-9F2C-17112DA66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4473575"/>
            <a:ext cx="1825625" cy="485775"/>
          </a:xfrm>
          <a:prstGeom prst="rect">
            <a:avLst/>
          </a:prstGeom>
          <a:solidFill>
            <a:srgbClr val="FFCCFF"/>
          </a:solidFill>
          <a:ln w="1270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 b="1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-บันทึกบัญชี</a:t>
            </a:r>
          </a:p>
          <a:p>
            <a:pPr algn="ctr" eaLnBrk="1" hangingPunct="1">
              <a:lnSpc>
                <a:spcPct val="80000"/>
              </a:lnSpc>
            </a:pPr>
            <a:r>
              <a:rPr lang="th-TH" altLang="en-US" sz="1600" b="1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-เปรียบเทียบรายการ/คงเหลือ</a:t>
            </a:r>
          </a:p>
        </p:txBody>
      </p:sp>
      <p:sp>
        <p:nvSpPr>
          <p:cNvPr id="130" name="Rectangle 20">
            <a:extLst>
              <a:ext uri="{FF2B5EF4-FFF2-40B4-BE49-F238E27FC236}">
                <a16:creationId xmlns:a16="http://schemas.microsoft.com/office/drawing/2014/main" xmlns="" id="{A1C07C61-F84F-4DC2-B8E3-CD66B16E3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513" y="5670550"/>
            <a:ext cx="2025650" cy="485775"/>
          </a:xfrm>
          <a:prstGeom prst="rect">
            <a:avLst/>
          </a:prstGeom>
          <a:solidFill>
            <a:srgbClr val="FFCCFF"/>
          </a:solidFill>
          <a:ln w="1270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 b="1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-บันทึกบัญชี</a:t>
            </a:r>
          </a:p>
          <a:p>
            <a:pPr algn="ctr" eaLnBrk="1" hangingPunct="1">
              <a:lnSpc>
                <a:spcPct val="80000"/>
              </a:lnSpc>
            </a:pPr>
            <a:r>
              <a:rPr lang="th-TH" altLang="en-US" sz="1600" b="1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-เปรียบเทียบรายการ/คงเหลือ</a:t>
            </a:r>
          </a:p>
        </p:txBody>
      </p:sp>
      <p:sp>
        <p:nvSpPr>
          <p:cNvPr id="22580" name="สี่เหลี่ยมผืนผ้า 50">
            <a:extLst>
              <a:ext uri="{FF2B5EF4-FFF2-40B4-BE49-F238E27FC236}">
                <a16:creationId xmlns:a16="http://schemas.microsoft.com/office/drawing/2014/main" xmlns="" id="{ED340535-E60E-4521-851E-580DDCC98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5240338"/>
            <a:ext cx="788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Risk</a:t>
            </a:r>
            <a:endParaRPr lang="th-TH" altLang="en-US">
              <a:solidFill>
                <a:srgbClr val="C00000"/>
              </a:solidFill>
            </a:endParaRPr>
          </a:p>
        </p:txBody>
      </p:sp>
      <p:sp>
        <p:nvSpPr>
          <p:cNvPr id="30773" name="ตัวยึดหมายเลขภาพนิ่ง 46">
            <a:extLst>
              <a:ext uri="{FF2B5EF4-FFF2-40B4-BE49-F238E27FC236}">
                <a16:creationId xmlns:a16="http://schemas.microsoft.com/office/drawing/2014/main" xmlns="" id="{09FDAC49-DDCD-4337-82EB-C9D135B1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78838" y="6240463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1C3CEEB7-E0CE-4B89-A79D-EB88398F0570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28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4" grpId="0"/>
      <p:bldP spid="52" grpId="0" animBg="1"/>
      <p:bldP spid="60" grpId="0" animBg="1"/>
      <p:bldP spid="61" grpId="0"/>
      <p:bldP spid="64" grpId="0"/>
      <p:bldP spid="65" grpId="0"/>
      <p:bldP spid="66" grpId="0"/>
      <p:bldP spid="67" grpId="0"/>
      <p:bldP spid="93" grpId="0" animBg="1"/>
      <p:bldP spid="94" grpId="0" animBg="1"/>
      <p:bldP spid="97" grpId="0" animBg="1"/>
      <p:bldP spid="98" grpId="0" animBg="1"/>
      <p:bldP spid="100" grpId="0" animBg="1"/>
      <p:bldP spid="58" grpId="0" animBg="1"/>
      <p:bldP spid="72" grpId="0"/>
      <p:bldP spid="95" grpId="0"/>
      <p:bldP spid="99" grpId="0" animBg="1"/>
      <p:bldP spid="96" grpId="0" animBg="1"/>
      <p:bldP spid="109" grpId="0"/>
      <p:bldP spid="110" grpId="0"/>
      <p:bldP spid="114" grpId="0"/>
      <p:bldP spid="119" grpId="0"/>
      <p:bldP spid="120" grpId="0"/>
      <p:bldP spid="121" grpId="0" animBg="1"/>
      <p:bldP spid="122" grpId="0" animBg="1"/>
      <p:bldP spid="125" grpId="0" animBg="1"/>
      <p:bldP spid="126" grpId="0" animBg="1"/>
      <p:bldP spid="127" grpId="0"/>
      <p:bldP spid="128" grpId="0" animBg="1"/>
      <p:bldP spid="129" grpId="0" animBg="1"/>
      <p:bldP spid="130" grpId="0" animBg="1"/>
      <p:bldP spid="2258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2" name="Picture 8" descr="eye1">
            <a:extLst>
              <a:ext uri="{FF2B5EF4-FFF2-40B4-BE49-F238E27FC236}">
                <a16:creationId xmlns:a16="http://schemas.microsoft.com/office/drawing/2014/main" xmlns="" id="{C5ED0720-1BB9-453B-9215-9B5C6F4160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8038" y="2435225"/>
            <a:ext cx="19272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73" name="WordArt 9">
            <a:extLst>
              <a:ext uri="{FF2B5EF4-FFF2-40B4-BE49-F238E27FC236}">
                <a16:creationId xmlns:a16="http://schemas.microsoft.com/office/drawing/2014/main" xmlns="" id="{5976D9BB-CC5C-4306-827D-11D223AFFA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43175" y="228600"/>
            <a:ext cx="4500594" cy="6810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th-TH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วิธีการตรวจสอบ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92874" name="Picture 10" descr="j0284135">
            <a:extLst>
              <a:ext uri="{FF2B5EF4-FFF2-40B4-BE49-F238E27FC236}">
                <a16:creationId xmlns:a16="http://schemas.microsoft.com/office/drawing/2014/main" xmlns="" id="{95165AFA-C6DD-49A7-B432-BC47840740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43063"/>
            <a:ext cx="1293812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75" name="Rectangle 11">
            <a:extLst>
              <a:ext uri="{FF2B5EF4-FFF2-40B4-BE49-F238E27FC236}">
                <a16:creationId xmlns:a16="http://schemas.microsoft.com/office/drawing/2014/main" xmlns="" id="{1DC030EF-3181-4791-A7B1-1F5AFF62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4325" y="1438275"/>
            <a:ext cx="244792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th-TH" altLang="en-US" sz="3200" b="1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th-TH" altLang="en-US" sz="3200" b="1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มติคณะกรรมการฯ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th-TH" altLang="en-US" sz="3200" b="1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และข้อกำหนด</a:t>
            </a:r>
          </a:p>
        </p:txBody>
      </p:sp>
      <p:pic>
        <p:nvPicPr>
          <p:cNvPr id="292876" name="Picture 12" descr="DSC03333">
            <a:extLst>
              <a:ext uri="{FF2B5EF4-FFF2-40B4-BE49-F238E27FC236}">
                <a16:creationId xmlns:a16="http://schemas.microsoft.com/office/drawing/2014/main" xmlns="" id="{4E86B2BC-7DA6-4C55-80D2-99457D69995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lum bright="1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994025"/>
            <a:ext cx="3168650" cy="2160588"/>
          </a:xfrm>
          <a:prstGeom prst="rect">
            <a:avLst/>
          </a:prstGeom>
          <a:solidFill>
            <a:srgbClr val="FF0000"/>
          </a:solidFill>
          <a:ln w="762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92877" name="Rectangle 13">
            <a:extLst>
              <a:ext uri="{FF2B5EF4-FFF2-40B4-BE49-F238E27FC236}">
                <a16:creationId xmlns:a16="http://schemas.microsoft.com/office/drawing/2014/main" xmlns="" id="{8B7EAF2C-7BF2-42D0-9740-C413CDAAF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5429250"/>
            <a:ext cx="17700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th-TH" altLang="en-US" sz="3200" b="1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การปฏิบัติงาน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th-TH" altLang="en-US" sz="3200" b="1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-การซื้อ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th-TH" altLang="en-US" sz="3200" b="1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-การขาย</a:t>
            </a:r>
          </a:p>
        </p:txBody>
      </p:sp>
      <p:pic>
        <p:nvPicPr>
          <p:cNvPr id="292878" name="Picture 14" descr="co_fi051">
            <a:extLst>
              <a:ext uri="{FF2B5EF4-FFF2-40B4-BE49-F238E27FC236}">
                <a16:creationId xmlns:a16="http://schemas.microsoft.com/office/drawing/2014/main" xmlns="" id="{1728DB8F-0819-426A-872E-122C49C9F2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378325"/>
            <a:ext cx="139382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81" name="Rectangle 17">
            <a:extLst>
              <a:ext uri="{FF2B5EF4-FFF2-40B4-BE49-F238E27FC236}">
                <a16:creationId xmlns:a16="http://schemas.microsoft.com/office/drawing/2014/main" xmlns="" id="{D8ECECDB-36E9-4FF5-93F6-2EFCBBE42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928688"/>
            <a:ext cx="27384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 b="1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การเก็บรักษา-ตรวจนับ</a:t>
            </a:r>
          </a:p>
          <a:p>
            <a:pPr algn="ctr" eaLnBrk="1" hangingPunct="1"/>
            <a:r>
              <a:rPr lang="th-TH" altLang="en-US" sz="3200" b="1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และตีราคาสินค้า</a:t>
            </a:r>
          </a:p>
        </p:txBody>
      </p:sp>
      <p:sp>
        <p:nvSpPr>
          <p:cNvPr id="292882" name="Rectangle 18">
            <a:extLst>
              <a:ext uri="{FF2B5EF4-FFF2-40B4-BE49-F238E27FC236}">
                <a16:creationId xmlns:a16="http://schemas.microsoft.com/office/drawing/2014/main" xmlns="" id="{D8B99B5C-7A23-41A1-BF23-451DB4EE1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5334000"/>
            <a:ext cx="26638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9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th-TH" altLang="en-US" sz="3200" b="1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ตรวจเอกสารซื้อ-ขาย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th-TH" altLang="en-US" sz="3200" b="1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สินค้า/การจ่าย-รับ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th-TH" altLang="en-US" sz="3200" b="1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เงินชำระค่าสินค้า</a:t>
            </a:r>
          </a:p>
        </p:txBody>
      </p:sp>
      <p:pic>
        <p:nvPicPr>
          <p:cNvPr id="292884" name="Picture 20" descr="DSC01165">
            <a:extLst>
              <a:ext uri="{FF2B5EF4-FFF2-40B4-BE49-F238E27FC236}">
                <a16:creationId xmlns:a16="http://schemas.microsoft.com/office/drawing/2014/main" xmlns="" id="{9F910BC1-D164-46B0-8BCA-121D3D7CC35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 cstate="print">
            <a:lum bright="3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74863"/>
            <a:ext cx="2663825" cy="1595437"/>
          </a:xfrm>
          <a:prstGeom prst="rect">
            <a:avLst/>
          </a:prstGeom>
          <a:noFill/>
          <a:ln w="76200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85" name="Oval 21">
            <a:extLst>
              <a:ext uri="{FF2B5EF4-FFF2-40B4-BE49-F238E27FC236}">
                <a16:creationId xmlns:a16="http://schemas.microsoft.com/office/drawing/2014/main" xmlns="" id="{EA84E727-6679-4FCE-81A3-BFF40D550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066800"/>
            <a:ext cx="865188" cy="504825"/>
          </a:xfrm>
          <a:prstGeom prst="ellipse">
            <a:avLst/>
          </a:prstGeom>
          <a:solidFill>
            <a:srgbClr val="FF3300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altLang="en-US" sz="4400" b="1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2886" name="Oval 22">
            <a:extLst>
              <a:ext uri="{FF2B5EF4-FFF2-40B4-BE49-F238E27FC236}">
                <a16:creationId xmlns:a16="http://schemas.microsoft.com/office/drawing/2014/main" xmlns="" id="{0D714970-E57B-41DC-9DC8-D0942270D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3154363"/>
            <a:ext cx="865187" cy="504825"/>
          </a:xfrm>
          <a:prstGeom prst="ellipse">
            <a:avLst/>
          </a:prstGeom>
          <a:solidFill>
            <a:srgbClr val="FF3300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altLang="en-US" sz="4400" b="1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2887" name="Oval 23">
            <a:extLst>
              <a:ext uri="{FF2B5EF4-FFF2-40B4-BE49-F238E27FC236}">
                <a16:creationId xmlns:a16="http://schemas.microsoft.com/office/drawing/2014/main" xmlns="" id="{9B1A098D-5EF3-446C-A76B-B9B6B5C2B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946525"/>
            <a:ext cx="865187" cy="504825"/>
          </a:xfrm>
          <a:prstGeom prst="ellipse">
            <a:avLst/>
          </a:prstGeom>
          <a:solidFill>
            <a:srgbClr val="FF3300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altLang="en-US" sz="4400" b="1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2888" name="Oval 24">
            <a:extLst>
              <a:ext uri="{FF2B5EF4-FFF2-40B4-BE49-F238E27FC236}">
                <a16:creationId xmlns:a16="http://schemas.microsoft.com/office/drawing/2014/main" xmlns="" id="{75438C80-5D8B-4F73-8216-EC089B3A3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1417638"/>
            <a:ext cx="914400" cy="504825"/>
          </a:xfrm>
          <a:prstGeom prst="ellipse">
            <a:avLst/>
          </a:prstGeom>
          <a:solidFill>
            <a:srgbClr val="FF3300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altLang="en-US" sz="4400" b="1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2889" name="AutoShape 25">
            <a:extLst>
              <a:ext uri="{FF2B5EF4-FFF2-40B4-BE49-F238E27FC236}">
                <a16:creationId xmlns:a16="http://schemas.microsoft.com/office/drawing/2014/main" xmlns="" id="{BE61886A-8977-423A-B79F-5871AEE57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495800"/>
            <a:ext cx="2519363" cy="762000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รับ-จ่าย-โอน</a:t>
            </a:r>
          </a:p>
        </p:txBody>
      </p:sp>
      <p:pic>
        <p:nvPicPr>
          <p:cNvPr id="292890" name="Picture 26" descr="hand">
            <a:extLst>
              <a:ext uri="{FF2B5EF4-FFF2-40B4-BE49-F238E27FC236}">
                <a16:creationId xmlns:a16="http://schemas.microsoft.com/office/drawing/2014/main" xmlns="" id="{02C8D0B7-3EE6-4065-8744-63FD8506D3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495800"/>
            <a:ext cx="1074738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5" name="ตัวยึดหมายเลขภาพนิ่ง 46">
            <a:extLst>
              <a:ext uri="{FF2B5EF4-FFF2-40B4-BE49-F238E27FC236}">
                <a16:creationId xmlns:a16="http://schemas.microsoft.com/office/drawing/2014/main" xmlns="" id="{0FACF7B4-3F75-411C-B6A6-097F62D5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15313" y="6143625"/>
            <a:ext cx="539750" cy="52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B003ABA2-34CA-413D-9A1E-6A514548A9BB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29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2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2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2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2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2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2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2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2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5" grpId="0"/>
      <p:bldP spid="292877" grpId="0"/>
      <p:bldP spid="292881" grpId="0"/>
      <p:bldP spid="292882" grpId="0"/>
      <p:bldP spid="292885" grpId="0" animBg="1"/>
      <p:bldP spid="292886" grpId="0" animBg="1"/>
      <p:bldP spid="292887" grpId="0" animBg="1"/>
      <p:bldP spid="292888" grpId="0" animBg="1"/>
      <p:bldP spid="2928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ordArt 33">
            <a:extLst>
              <a:ext uri="{FF2B5EF4-FFF2-40B4-BE49-F238E27FC236}">
                <a16:creationId xmlns:a16="http://schemas.microsoft.com/office/drawing/2014/main" xmlns="" id="{1FBEBCE6-80EB-4FE3-8465-DC2C239070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020" y="736902"/>
            <a:ext cx="4069341" cy="640081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>
              <a:defRPr/>
            </a:pPr>
            <a:r>
              <a:rPr lang="th-TH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KodchiangUPC"/>
                <a:cs typeface="KodchiangUPC"/>
              </a:rPr>
              <a:t>กรณี (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KodchiangUPC"/>
                <a:cs typeface="KodchiangUPC"/>
              </a:rPr>
              <a:t>NO EWP</a:t>
            </a:r>
            <a:r>
              <a:rPr lang="th-TH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KodchiangUPC"/>
                <a:cs typeface="KodchiangUPC"/>
              </a:rPr>
              <a:t>)  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E117F281-E9AC-41BA-A997-F5031FC22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590675"/>
            <a:ext cx="32464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xmlns="" id="{1444D4CA-BF43-4EC6-81B9-EBD7AB1BCDDE}"/>
              </a:ext>
            </a:extLst>
          </p:cNvPr>
          <p:cNvSpPr/>
          <p:nvPr/>
        </p:nvSpPr>
        <p:spPr>
          <a:xfrm>
            <a:off x="5187698" y="235972"/>
            <a:ext cx="305714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4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latin typeface="JasmineUPC" pitchFamily="18" charset="-34"/>
                <a:cs typeface="JasmineUPC" pitchFamily="18" charset="-34"/>
              </a:rPr>
              <a:t>EXCEL</a:t>
            </a:r>
            <a:r>
              <a:rPr lang="th-TH" sz="4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latin typeface="JasmineUPC" pitchFamily="18" charset="-34"/>
                <a:cs typeface="JasmineUPC" pitchFamily="18" charset="-34"/>
              </a:rPr>
              <a:t>)</a:t>
            </a:r>
          </a:p>
        </p:txBody>
      </p:sp>
      <p:graphicFrame>
        <p:nvGraphicFramePr>
          <p:cNvPr id="20" name="ตาราง 19">
            <a:extLst>
              <a:ext uri="{FF2B5EF4-FFF2-40B4-BE49-F238E27FC236}">
                <a16:creationId xmlns:a16="http://schemas.microsoft.com/office/drawing/2014/main" xmlns="" id="{506A809C-9A8A-45DB-B3CD-3D4FC7F10AB1}"/>
              </a:ext>
            </a:extLst>
          </p:cNvPr>
          <p:cNvGraphicFramePr>
            <a:graphicFrameLocks noGrp="1"/>
          </p:cNvGraphicFramePr>
          <p:nvPr/>
        </p:nvGraphicFramePr>
        <p:xfrm>
          <a:off x="4237038" y="1158875"/>
          <a:ext cx="4571999" cy="2179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5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9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41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90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8046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th-TH" sz="1700" b="1" spc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ปัจจัยเสี่ยง (</a:t>
                      </a:r>
                      <a:r>
                        <a:rPr lang="en-US" sz="1700" b="1" spc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Risk</a:t>
                      </a:r>
                      <a:r>
                        <a:rPr lang="th-TH" sz="1700" b="1" spc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700" b="1" spc="-2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21638" marR="21638" marT="0" marB="0" anchor="ctr"/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th-TH" sz="1700" spc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การประเมินความเสี่ยง</a:t>
                      </a:r>
                      <a:endParaRPr lang="en-US" sz="1700" spc="-2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21638" marR="21638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th-TH" sz="1700" b="1" spc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วิธีการตรวจสอบ</a:t>
                      </a:r>
                      <a:endParaRPr lang="en-US" sz="1700" b="1" spc="-2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21638" marR="2163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218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th-TH" sz="1700" b="1" spc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โอกาสเกิดความเสี่ยง</a:t>
                      </a:r>
                      <a:r>
                        <a:rPr lang="en-US" sz="1700" b="1" spc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1700" b="1" spc="-2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th-TH" sz="1700" b="1" spc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700" b="1" spc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Likelihood)</a:t>
                      </a:r>
                      <a:endParaRPr lang="en-US" sz="1700" b="1" spc="-2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21638" marR="21638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th-TH" sz="1700" b="1" spc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ผลกระทบต่องบการเงิน 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th-TH" sz="1700" b="1" spc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1700" b="1" spc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Impact)</a:t>
                      </a:r>
                      <a:endParaRPr lang="en-US" sz="1700" b="1" spc="-2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21638" marR="21638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th-TH" sz="1700" b="1" spc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ความเสี่ยง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th-TH" sz="1700" b="1" spc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ที่หลงเหลืออยู่</a:t>
                      </a:r>
                      <a:endParaRPr lang="en-US" sz="1700" b="1" spc="-2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21638" marR="21638" marT="0" marB="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9407">
                <a:tc>
                  <a:txBody>
                    <a:bodyPr/>
                    <a:lstStyle/>
                    <a:p>
                      <a:endParaRPr lang="en-US" sz="1700" spc="-2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21638" marR="21638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endParaRPr lang="en-US" sz="1700" b="1" spc="-2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21638" marR="21638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endParaRPr lang="en-US" sz="1600" b="1" kern="120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21638" marR="21638" marT="0" marB="0"/>
                </a:tc>
                <a:tc>
                  <a:txBody>
                    <a:bodyPr/>
                    <a:lstStyle/>
                    <a:p>
                      <a:endParaRPr lang="en-US" sz="1700" spc="-2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1638" marR="21638" marT="0" marB="0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5671185" algn="l"/>
                        </a:tabLst>
                      </a:pPr>
                      <a:endParaRPr lang="en-US" sz="1700" spc="-2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21638" marR="2163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" name="ชื่อเรื่อง 1">
            <a:extLst>
              <a:ext uri="{FF2B5EF4-FFF2-40B4-BE49-F238E27FC236}">
                <a16:creationId xmlns:a16="http://schemas.microsoft.com/office/drawing/2014/main" xmlns="" id="{665A081E-4CD8-4F8F-B21B-726B8E30380A}"/>
              </a:ext>
            </a:extLst>
          </p:cNvPr>
          <p:cNvSpPr txBox="1">
            <a:spLocks/>
          </p:cNvSpPr>
          <p:nvPr/>
        </p:nvSpPr>
        <p:spPr bwMode="auto">
          <a:xfrm>
            <a:off x="3797300" y="2979738"/>
            <a:ext cx="5181600" cy="57943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/>
          <a:lstStyle>
            <a:lvl1pPr defTabSz="6858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defTabSz="6858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defTabSz="6858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defTabSz="6858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defTabSz="6858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</a:pPr>
            <a:r>
              <a:rPr lang="th-TH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ทำแผนการสอบบัญชีโดยรวม แนวการสอบบัญชี</a:t>
            </a:r>
          </a:p>
        </p:txBody>
      </p:sp>
      <p:sp>
        <p:nvSpPr>
          <p:cNvPr id="2" name="ลูกศรลง 1">
            <a:extLst>
              <a:ext uri="{FF2B5EF4-FFF2-40B4-BE49-F238E27FC236}">
                <a16:creationId xmlns:a16="http://schemas.microsoft.com/office/drawing/2014/main" xmlns="" id="{6299DC98-6060-4552-BD87-74F7F38291D5}"/>
              </a:ext>
            </a:extLst>
          </p:cNvPr>
          <p:cNvSpPr/>
          <p:nvPr/>
        </p:nvSpPr>
        <p:spPr>
          <a:xfrm>
            <a:off x="6388100" y="2638425"/>
            <a:ext cx="363538" cy="374650"/>
          </a:xfrm>
          <a:prstGeom prst="downArrow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" name="WordArt 33">
            <a:extLst>
              <a:ext uri="{FF2B5EF4-FFF2-40B4-BE49-F238E27FC236}">
                <a16:creationId xmlns:a16="http://schemas.microsoft.com/office/drawing/2014/main" xmlns="" id="{DFD75C04-F4B7-4D4B-B71D-65CAAFC724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019" y="5374197"/>
            <a:ext cx="3584578" cy="591884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>
              <a:defRPr/>
            </a:pPr>
            <a:r>
              <a:rPr lang="th-TH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KodchiangUPC"/>
                <a:cs typeface="KodchiangUPC"/>
              </a:rPr>
              <a:t>กรณี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KodchiangUPC"/>
                <a:cs typeface="KodchiangUPC"/>
              </a:rPr>
              <a:t>EWP</a:t>
            </a:r>
            <a:r>
              <a:rPr lang="th-TH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KodchiangUPC"/>
                <a:cs typeface="KodchiangUPC"/>
              </a:rPr>
              <a:t>  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058D7D55-B2FF-4F22-A066-447937957802}"/>
              </a:ext>
            </a:extLst>
          </p:cNvPr>
          <p:cNvSpPr/>
          <p:nvPr/>
        </p:nvSpPr>
        <p:spPr>
          <a:xfrm>
            <a:off x="5410200" y="3634988"/>
            <a:ext cx="321690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4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latin typeface="JasmineUPC" pitchFamily="18" charset="-34"/>
                <a:cs typeface="JasmineUPC" pitchFamily="18" charset="-34"/>
              </a:rPr>
              <a:t>CAD Risk</a:t>
            </a:r>
            <a:r>
              <a:rPr lang="th-TH" sz="4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latin typeface="JasmineUPC" pitchFamily="18" charset="-34"/>
                <a:cs typeface="JasmineUPC" pitchFamily="18" charset="-34"/>
              </a:rPr>
              <a:t>)</a:t>
            </a:r>
          </a:p>
        </p:txBody>
      </p:sp>
      <p:pic>
        <p:nvPicPr>
          <p:cNvPr id="11304" name="Picture 5">
            <a:extLst>
              <a:ext uri="{FF2B5EF4-FFF2-40B4-BE49-F238E27FC236}">
                <a16:creationId xmlns:a16="http://schemas.microsoft.com/office/drawing/2014/main" xmlns="" id="{EBEAAB51-F0C6-4C63-A974-B278694A0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3" t="12782" r="13261" b="11575"/>
          <a:stretch>
            <a:fillRect/>
          </a:stretch>
        </p:blipFill>
        <p:spPr bwMode="auto">
          <a:xfrm>
            <a:off x="4259263" y="4389438"/>
            <a:ext cx="4640262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" name="Picture 10" descr="Baby_walking[1]">
            <a:extLst>
              <a:ext uri="{FF2B5EF4-FFF2-40B4-BE49-F238E27FC236}">
                <a16:creationId xmlns:a16="http://schemas.microsoft.com/office/drawing/2014/main" xmlns="" id="{15407E14-E767-495B-8541-4855AB3A3A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5600700"/>
            <a:ext cx="7905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ตัวยึดหมายเลขภาพนิ่ง 46">
            <a:extLst>
              <a:ext uri="{FF2B5EF4-FFF2-40B4-BE49-F238E27FC236}">
                <a16:creationId xmlns:a16="http://schemas.microsoft.com/office/drawing/2014/main" xmlns="" id="{22894059-94FD-40FD-8750-EF97482720D4}"/>
              </a:ext>
            </a:extLst>
          </p:cNvPr>
          <p:cNvSpPr txBox="1">
            <a:spLocks/>
          </p:cNvSpPr>
          <p:nvPr/>
        </p:nvSpPr>
        <p:spPr bwMode="auto">
          <a:xfrm>
            <a:off x="8784457" y="6425952"/>
            <a:ext cx="35954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7" name="Text Box 3">
            <a:extLst>
              <a:ext uri="{FF2B5EF4-FFF2-40B4-BE49-F238E27FC236}">
                <a16:creationId xmlns:a16="http://schemas.microsoft.com/office/drawing/2014/main" xmlns="" id="{907A3A63-8B6F-4C59-9ED1-C1E3365E2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1558925"/>
            <a:ext cx="2422525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en-US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พืชผลการเกษตร</a:t>
            </a:r>
          </a:p>
        </p:txBody>
      </p:sp>
      <p:sp>
        <p:nvSpPr>
          <p:cNvPr id="589828" name="Text Box 4">
            <a:extLst>
              <a:ext uri="{FF2B5EF4-FFF2-40B4-BE49-F238E27FC236}">
                <a16:creationId xmlns:a16="http://schemas.microsoft.com/office/drawing/2014/main" xmlns="" id="{BD00BA14-05A0-4B8F-97F7-6A8DE5B4D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463" y="1558925"/>
            <a:ext cx="2794000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  <a:contourClr>
              <a:srgbClr val="FF3399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สินค้าอุปโภคบริโภค</a:t>
            </a:r>
          </a:p>
        </p:txBody>
      </p:sp>
      <p:sp>
        <p:nvSpPr>
          <p:cNvPr id="589829" name="Text Box 5">
            <a:extLst>
              <a:ext uri="{FF2B5EF4-FFF2-40B4-BE49-F238E27FC236}">
                <a16:creationId xmlns:a16="http://schemas.microsoft.com/office/drawing/2014/main" xmlns="" id="{4A2529D1-0FB3-4945-8B6F-2CA3F1634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13" y="2420938"/>
            <a:ext cx="3797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กรณีอยู่ในเกณฑ์เสีย </a:t>
            </a:r>
            <a:r>
              <a:rPr lang="en-US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VAT</a:t>
            </a:r>
            <a:endParaRPr lang="th-TH" altLang="en-US" sz="36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9830" name="Text Box 6">
            <a:extLst>
              <a:ext uri="{FF2B5EF4-FFF2-40B4-BE49-F238E27FC236}">
                <a16:creationId xmlns:a16="http://schemas.microsoft.com/office/drawing/2014/main" xmlns="" id="{B9DC01A9-15FF-4D9E-8364-F67587F46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188" y="3140075"/>
            <a:ext cx="5103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*  ตามอัตราที่กรมสรรพากรกำหนด</a:t>
            </a:r>
          </a:p>
        </p:txBody>
      </p:sp>
      <p:sp>
        <p:nvSpPr>
          <p:cNvPr id="589831" name="Text Box 7">
            <a:extLst>
              <a:ext uri="{FF2B5EF4-FFF2-40B4-BE49-F238E27FC236}">
                <a16:creationId xmlns:a16="http://schemas.microsoft.com/office/drawing/2014/main" xmlns="" id="{89796DA6-8ABE-4FF8-894C-172D54FDD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188" y="4005263"/>
            <a:ext cx="451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กรณีไม่อยู่ในเกณฑ์เสีย </a:t>
            </a:r>
            <a:r>
              <a:rPr lang="en-US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VAT</a:t>
            </a:r>
            <a:endParaRPr lang="th-TH" altLang="en-US" sz="36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9832" name="Text Box 8">
            <a:extLst>
              <a:ext uri="{FF2B5EF4-FFF2-40B4-BE49-F238E27FC236}">
                <a16:creationId xmlns:a16="http://schemas.microsoft.com/office/drawing/2014/main" xmlns="" id="{935B2FA3-1DD9-4977-9BB6-15BF96186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656138"/>
            <a:ext cx="48164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*  ลดหย่อนไม่เกินร้อยละ 0.5  ของยอดขายสินค้าหรือยอดขายเฉพาะแผนก  แล้วแต่จำนวนใดจะต่ำกว่า</a:t>
            </a:r>
          </a:p>
        </p:txBody>
      </p:sp>
      <p:sp>
        <p:nvSpPr>
          <p:cNvPr id="589833" name="Text Box 9">
            <a:extLst>
              <a:ext uri="{FF2B5EF4-FFF2-40B4-BE49-F238E27FC236}">
                <a16:creationId xmlns:a16="http://schemas.microsoft.com/office/drawing/2014/main" xmlns="" id="{C6A844D0-4941-422D-8D89-B0ABC9729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63813"/>
            <a:ext cx="3962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 ตามอัตราที่ราชการกำหนด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อัตราที่เอกชนใช้ทั่วไป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อัตราที่ทดสอบเฉพาะ</a:t>
            </a:r>
          </a:p>
        </p:txBody>
      </p:sp>
      <p:sp>
        <p:nvSpPr>
          <p:cNvPr id="32777" name="Line 10">
            <a:extLst>
              <a:ext uri="{FF2B5EF4-FFF2-40B4-BE49-F238E27FC236}">
                <a16:creationId xmlns:a16="http://schemas.microsoft.com/office/drawing/2014/main" xmlns="" id="{32C8A754-F750-4920-8510-9910BA040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347913"/>
            <a:ext cx="0" cy="4149725"/>
          </a:xfrm>
          <a:prstGeom prst="line">
            <a:avLst/>
          </a:prstGeom>
          <a:noFill/>
          <a:ln w="76200" cap="rnd">
            <a:solidFill>
              <a:srgbClr val="FFFF00"/>
            </a:solidFill>
            <a:prstDash val="sysDot"/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32778" name="Line 11">
            <a:extLst>
              <a:ext uri="{FF2B5EF4-FFF2-40B4-BE49-F238E27FC236}">
                <a16:creationId xmlns:a16="http://schemas.microsoft.com/office/drawing/2014/main" xmlns="" id="{88523C6D-8D3E-4EBE-91E3-ED7DBE3A82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413" y="2347913"/>
            <a:ext cx="8737600" cy="0"/>
          </a:xfrm>
          <a:prstGeom prst="line">
            <a:avLst/>
          </a:prstGeom>
          <a:noFill/>
          <a:ln w="76200" cap="rnd">
            <a:solidFill>
              <a:srgbClr val="FFFF00"/>
            </a:solidFill>
            <a:prstDash val="sysDot"/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75787" name="Line 12">
            <a:extLst>
              <a:ext uri="{FF2B5EF4-FFF2-40B4-BE49-F238E27FC236}">
                <a16:creationId xmlns:a16="http://schemas.microsoft.com/office/drawing/2014/main" xmlns="" id="{F7182789-5FC9-451E-89DF-B36CAA813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275" y="2997200"/>
            <a:ext cx="2867025" cy="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8" name="Line 13">
            <a:extLst>
              <a:ext uri="{FF2B5EF4-FFF2-40B4-BE49-F238E27FC236}">
                <a16:creationId xmlns:a16="http://schemas.microsoft.com/office/drawing/2014/main" xmlns="" id="{E42BB4B6-8BE3-43B0-8901-C0EC67875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275" y="4579938"/>
            <a:ext cx="3225800" cy="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81" name="Picture 69" descr="รูปภาพ87">
            <a:extLst>
              <a:ext uri="{FF2B5EF4-FFF2-40B4-BE49-F238E27FC236}">
                <a16:creationId xmlns:a16="http://schemas.microsoft.com/office/drawing/2014/main" xmlns="" id="{A204BC72-37D5-4E60-BC25-BC533B071C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5343525"/>
            <a:ext cx="14287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สี่เหลี่ยมผืนผ้า 14">
            <a:extLst>
              <a:ext uri="{FF2B5EF4-FFF2-40B4-BE49-F238E27FC236}">
                <a16:creationId xmlns:a16="http://schemas.microsoft.com/office/drawing/2014/main" xmlns="" id="{0121F24B-765F-499F-84F7-FF757EF74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5888"/>
            <a:ext cx="8643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600" b="1" i="1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ระเบียบนายทะเบียนสหกรณ์    ว่าด้วยการตัดสินค้าขาดบัญชี</a:t>
            </a:r>
          </a:p>
          <a:p>
            <a:pPr algn="ctr" eaLnBrk="1" hangingPunct="1"/>
            <a:r>
              <a:rPr lang="th-TH" altLang="en-US" sz="3600" b="1" i="1"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ของสหกรณ์และกลุ่มเกษตรกร พ.ศ. 2546 </a:t>
            </a:r>
          </a:p>
        </p:txBody>
      </p:sp>
      <p:grpSp>
        <p:nvGrpSpPr>
          <p:cNvPr id="2" name="Group 56">
            <a:extLst>
              <a:ext uri="{FF2B5EF4-FFF2-40B4-BE49-F238E27FC236}">
                <a16:creationId xmlns:a16="http://schemas.microsoft.com/office/drawing/2014/main" xmlns="" id="{5DDE74D1-B2FE-474C-A58B-45F1C8CAB7F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92907" y="4320381"/>
            <a:ext cx="214312" cy="428625"/>
            <a:chOff x="2708" y="1508"/>
            <a:chExt cx="145" cy="803"/>
          </a:xfrm>
        </p:grpSpPr>
        <p:sp>
          <p:nvSpPr>
            <p:cNvPr id="32818" name="Freeform 57">
              <a:extLst>
                <a:ext uri="{FF2B5EF4-FFF2-40B4-BE49-F238E27FC236}">
                  <a16:creationId xmlns:a16="http://schemas.microsoft.com/office/drawing/2014/main" xmlns="" id="{CCE75611-D274-4B09-A488-3EA8D9766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1508"/>
              <a:ext cx="71" cy="80"/>
            </a:xfrm>
            <a:custGeom>
              <a:avLst/>
              <a:gdLst>
                <a:gd name="T0" fmla="*/ 38 w 71"/>
                <a:gd name="T1" fmla="*/ 0 h 80"/>
                <a:gd name="T2" fmla="*/ 47 w 71"/>
                <a:gd name="T3" fmla="*/ 22 h 80"/>
                <a:gd name="T4" fmla="*/ 58 w 71"/>
                <a:gd name="T5" fmla="*/ 45 h 80"/>
                <a:gd name="T6" fmla="*/ 65 w 71"/>
                <a:gd name="T7" fmla="*/ 65 h 80"/>
                <a:gd name="T8" fmla="*/ 71 w 71"/>
                <a:gd name="T9" fmla="*/ 80 h 80"/>
                <a:gd name="T10" fmla="*/ 58 w 71"/>
                <a:gd name="T11" fmla="*/ 80 h 80"/>
                <a:gd name="T12" fmla="*/ 47 w 71"/>
                <a:gd name="T13" fmla="*/ 80 h 80"/>
                <a:gd name="T14" fmla="*/ 34 w 71"/>
                <a:gd name="T15" fmla="*/ 80 h 80"/>
                <a:gd name="T16" fmla="*/ 24 w 71"/>
                <a:gd name="T17" fmla="*/ 80 h 80"/>
                <a:gd name="T18" fmla="*/ 14 w 71"/>
                <a:gd name="T19" fmla="*/ 80 h 80"/>
                <a:gd name="T20" fmla="*/ 7 w 71"/>
                <a:gd name="T21" fmla="*/ 80 h 80"/>
                <a:gd name="T22" fmla="*/ 2 w 71"/>
                <a:gd name="T23" fmla="*/ 80 h 80"/>
                <a:gd name="T24" fmla="*/ 0 w 71"/>
                <a:gd name="T25" fmla="*/ 80 h 80"/>
                <a:gd name="T26" fmla="*/ 9 w 71"/>
                <a:gd name="T27" fmla="*/ 58 h 80"/>
                <a:gd name="T28" fmla="*/ 22 w 71"/>
                <a:gd name="T29" fmla="*/ 33 h 80"/>
                <a:gd name="T30" fmla="*/ 33 w 71"/>
                <a:gd name="T31" fmla="*/ 9 h 80"/>
                <a:gd name="T32" fmla="*/ 38 w 71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80"/>
                <a:gd name="T53" fmla="*/ 71 w 71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80">
                  <a:moveTo>
                    <a:pt x="38" y="0"/>
                  </a:moveTo>
                  <a:lnTo>
                    <a:pt x="47" y="22"/>
                  </a:lnTo>
                  <a:lnTo>
                    <a:pt x="58" y="45"/>
                  </a:lnTo>
                  <a:lnTo>
                    <a:pt x="65" y="65"/>
                  </a:lnTo>
                  <a:lnTo>
                    <a:pt x="71" y="80"/>
                  </a:lnTo>
                  <a:lnTo>
                    <a:pt x="58" y="80"/>
                  </a:lnTo>
                  <a:lnTo>
                    <a:pt x="47" y="80"/>
                  </a:lnTo>
                  <a:lnTo>
                    <a:pt x="34" y="80"/>
                  </a:lnTo>
                  <a:lnTo>
                    <a:pt x="24" y="80"/>
                  </a:lnTo>
                  <a:lnTo>
                    <a:pt x="14" y="80"/>
                  </a:lnTo>
                  <a:lnTo>
                    <a:pt x="7" y="80"/>
                  </a:lnTo>
                  <a:lnTo>
                    <a:pt x="2" y="80"/>
                  </a:lnTo>
                  <a:lnTo>
                    <a:pt x="0" y="80"/>
                  </a:lnTo>
                  <a:lnTo>
                    <a:pt x="9" y="58"/>
                  </a:lnTo>
                  <a:lnTo>
                    <a:pt x="22" y="33"/>
                  </a:lnTo>
                  <a:lnTo>
                    <a:pt x="33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5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Freeform 58">
              <a:extLst>
                <a:ext uri="{FF2B5EF4-FFF2-40B4-BE49-F238E27FC236}">
                  <a16:creationId xmlns:a16="http://schemas.microsoft.com/office/drawing/2014/main" xmlns="" id="{AB2EB380-7496-486B-9569-30004F9CF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1666"/>
              <a:ext cx="145" cy="638"/>
            </a:xfrm>
            <a:custGeom>
              <a:avLst/>
              <a:gdLst>
                <a:gd name="T0" fmla="*/ 145 w 145"/>
                <a:gd name="T1" fmla="*/ 2 h 638"/>
                <a:gd name="T2" fmla="*/ 145 w 145"/>
                <a:gd name="T3" fmla="*/ 106 h 638"/>
                <a:gd name="T4" fmla="*/ 145 w 145"/>
                <a:gd name="T5" fmla="*/ 313 h 638"/>
                <a:gd name="T6" fmla="*/ 145 w 145"/>
                <a:gd name="T7" fmla="*/ 516 h 638"/>
                <a:gd name="T8" fmla="*/ 145 w 145"/>
                <a:gd name="T9" fmla="*/ 607 h 638"/>
                <a:gd name="T10" fmla="*/ 138 w 145"/>
                <a:gd name="T11" fmla="*/ 614 h 638"/>
                <a:gd name="T12" fmla="*/ 131 w 145"/>
                <a:gd name="T13" fmla="*/ 623 h 638"/>
                <a:gd name="T14" fmla="*/ 122 w 145"/>
                <a:gd name="T15" fmla="*/ 631 h 638"/>
                <a:gd name="T16" fmla="*/ 114 w 145"/>
                <a:gd name="T17" fmla="*/ 638 h 638"/>
                <a:gd name="T18" fmla="*/ 111 w 145"/>
                <a:gd name="T19" fmla="*/ 638 h 638"/>
                <a:gd name="T20" fmla="*/ 103 w 145"/>
                <a:gd name="T21" fmla="*/ 638 h 638"/>
                <a:gd name="T22" fmla="*/ 91 w 145"/>
                <a:gd name="T23" fmla="*/ 638 h 638"/>
                <a:gd name="T24" fmla="*/ 78 w 145"/>
                <a:gd name="T25" fmla="*/ 638 h 638"/>
                <a:gd name="T26" fmla="*/ 64 w 145"/>
                <a:gd name="T27" fmla="*/ 638 h 638"/>
                <a:gd name="T28" fmla="*/ 51 w 145"/>
                <a:gd name="T29" fmla="*/ 638 h 638"/>
                <a:gd name="T30" fmla="*/ 44 w 145"/>
                <a:gd name="T31" fmla="*/ 638 h 638"/>
                <a:gd name="T32" fmla="*/ 40 w 145"/>
                <a:gd name="T33" fmla="*/ 638 h 638"/>
                <a:gd name="T34" fmla="*/ 31 w 145"/>
                <a:gd name="T35" fmla="*/ 629 h 638"/>
                <a:gd name="T36" fmla="*/ 22 w 145"/>
                <a:gd name="T37" fmla="*/ 622 h 638"/>
                <a:gd name="T38" fmla="*/ 13 w 145"/>
                <a:gd name="T39" fmla="*/ 614 h 638"/>
                <a:gd name="T40" fmla="*/ 0 w 145"/>
                <a:gd name="T41" fmla="*/ 605 h 638"/>
                <a:gd name="T42" fmla="*/ 0 w 145"/>
                <a:gd name="T43" fmla="*/ 0 h 638"/>
                <a:gd name="T44" fmla="*/ 11 w 145"/>
                <a:gd name="T45" fmla="*/ 16 h 638"/>
                <a:gd name="T46" fmla="*/ 22 w 145"/>
                <a:gd name="T47" fmla="*/ 29 h 638"/>
                <a:gd name="T48" fmla="*/ 31 w 145"/>
                <a:gd name="T49" fmla="*/ 42 h 638"/>
                <a:gd name="T50" fmla="*/ 40 w 145"/>
                <a:gd name="T51" fmla="*/ 55 h 638"/>
                <a:gd name="T52" fmla="*/ 53 w 145"/>
                <a:gd name="T53" fmla="*/ 36 h 638"/>
                <a:gd name="T54" fmla="*/ 64 w 145"/>
                <a:gd name="T55" fmla="*/ 22 h 638"/>
                <a:gd name="T56" fmla="*/ 71 w 145"/>
                <a:gd name="T57" fmla="*/ 13 h 638"/>
                <a:gd name="T58" fmla="*/ 78 w 145"/>
                <a:gd name="T59" fmla="*/ 0 h 638"/>
                <a:gd name="T60" fmla="*/ 85 w 145"/>
                <a:gd name="T61" fmla="*/ 16 h 638"/>
                <a:gd name="T62" fmla="*/ 96 w 145"/>
                <a:gd name="T63" fmla="*/ 29 h 638"/>
                <a:gd name="T64" fmla="*/ 107 w 145"/>
                <a:gd name="T65" fmla="*/ 42 h 638"/>
                <a:gd name="T66" fmla="*/ 114 w 145"/>
                <a:gd name="T67" fmla="*/ 55 h 638"/>
                <a:gd name="T68" fmla="*/ 123 w 145"/>
                <a:gd name="T69" fmla="*/ 36 h 638"/>
                <a:gd name="T70" fmla="*/ 133 w 145"/>
                <a:gd name="T71" fmla="*/ 20 h 638"/>
                <a:gd name="T72" fmla="*/ 142 w 145"/>
                <a:gd name="T73" fmla="*/ 7 h 638"/>
                <a:gd name="T74" fmla="*/ 145 w 145"/>
                <a:gd name="T75" fmla="*/ 2 h 6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5"/>
                <a:gd name="T115" fmla="*/ 0 h 638"/>
                <a:gd name="T116" fmla="*/ 145 w 145"/>
                <a:gd name="T117" fmla="*/ 638 h 6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5" h="638">
                  <a:moveTo>
                    <a:pt x="145" y="2"/>
                  </a:moveTo>
                  <a:lnTo>
                    <a:pt x="145" y="106"/>
                  </a:lnTo>
                  <a:lnTo>
                    <a:pt x="145" y="313"/>
                  </a:lnTo>
                  <a:lnTo>
                    <a:pt x="145" y="516"/>
                  </a:lnTo>
                  <a:lnTo>
                    <a:pt x="145" y="607"/>
                  </a:lnTo>
                  <a:lnTo>
                    <a:pt x="138" y="614"/>
                  </a:lnTo>
                  <a:lnTo>
                    <a:pt x="131" y="623"/>
                  </a:lnTo>
                  <a:lnTo>
                    <a:pt x="122" y="631"/>
                  </a:lnTo>
                  <a:lnTo>
                    <a:pt x="114" y="638"/>
                  </a:lnTo>
                  <a:lnTo>
                    <a:pt x="111" y="638"/>
                  </a:lnTo>
                  <a:lnTo>
                    <a:pt x="103" y="638"/>
                  </a:lnTo>
                  <a:lnTo>
                    <a:pt x="91" y="638"/>
                  </a:lnTo>
                  <a:lnTo>
                    <a:pt x="78" y="638"/>
                  </a:lnTo>
                  <a:lnTo>
                    <a:pt x="64" y="638"/>
                  </a:lnTo>
                  <a:lnTo>
                    <a:pt x="51" y="638"/>
                  </a:lnTo>
                  <a:lnTo>
                    <a:pt x="44" y="638"/>
                  </a:lnTo>
                  <a:lnTo>
                    <a:pt x="40" y="638"/>
                  </a:lnTo>
                  <a:lnTo>
                    <a:pt x="31" y="629"/>
                  </a:lnTo>
                  <a:lnTo>
                    <a:pt x="22" y="622"/>
                  </a:lnTo>
                  <a:lnTo>
                    <a:pt x="13" y="614"/>
                  </a:lnTo>
                  <a:lnTo>
                    <a:pt x="0" y="605"/>
                  </a:lnTo>
                  <a:lnTo>
                    <a:pt x="0" y="0"/>
                  </a:lnTo>
                  <a:lnTo>
                    <a:pt x="11" y="16"/>
                  </a:lnTo>
                  <a:lnTo>
                    <a:pt x="22" y="29"/>
                  </a:lnTo>
                  <a:lnTo>
                    <a:pt x="31" y="42"/>
                  </a:lnTo>
                  <a:lnTo>
                    <a:pt x="40" y="55"/>
                  </a:lnTo>
                  <a:lnTo>
                    <a:pt x="53" y="36"/>
                  </a:lnTo>
                  <a:lnTo>
                    <a:pt x="64" y="22"/>
                  </a:lnTo>
                  <a:lnTo>
                    <a:pt x="71" y="13"/>
                  </a:lnTo>
                  <a:lnTo>
                    <a:pt x="78" y="0"/>
                  </a:lnTo>
                  <a:lnTo>
                    <a:pt x="85" y="16"/>
                  </a:lnTo>
                  <a:lnTo>
                    <a:pt x="96" y="29"/>
                  </a:lnTo>
                  <a:lnTo>
                    <a:pt x="107" y="42"/>
                  </a:lnTo>
                  <a:lnTo>
                    <a:pt x="114" y="55"/>
                  </a:lnTo>
                  <a:lnTo>
                    <a:pt x="123" y="36"/>
                  </a:lnTo>
                  <a:lnTo>
                    <a:pt x="133" y="20"/>
                  </a:lnTo>
                  <a:lnTo>
                    <a:pt x="142" y="7"/>
                  </a:lnTo>
                  <a:lnTo>
                    <a:pt x="145" y="2"/>
                  </a:lnTo>
                  <a:close/>
                </a:path>
              </a:pathLst>
            </a:custGeom>
            <a:solidFill>
              <a:srgbClr val="E5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Freeform 59">
              <a:extLst>
                <a:ext uri="{FF2B5EF4-FFF2-40B4-BE49-F238E27FC236}">
                  <a16:creationId xmlns:a16="http://schemas.microsoft.com/office/drawing/2014/main" xmlns="" id="{1B484CAA-AA1E-4460-81AC-AC942D01D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1702"/>
              <a:ext cx="14" cy="8"/>
            </a:xfrm>
            <a:custGeom>
              <a:avLst/>
              <a:gdLst>
                <a:gd name="T0" fmla="*/ 14 w 14"/>
                <a:gd name="T1" fmla="*/ 8 h 8"/>
                <a:gd name="T2" fmla="*/ 12 w 14"/>
                <a:gd name="T3" fmla="*/ 2 h 8"/>
                <a:gd name="T4" fmla="*/ 7 w 14"/>
                <a:gd name="T5" fmla="*/ 0 h 8"/>
                <a:gd name="T6" fmla="*/ 1 w 14"/>
                <a:gd name="T7" fmla="*/ 2 h 8"/>
                <a:gd name="T8" fmla="*/ 0 w 14"/>
                <a:gd name="T9" fmla="*/ 8 h 8"/>
                <a:gd name="T10" fmla="*/ 14 w 14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8"/>
                <a:gd name="T20" fmla="*/ 14 w 1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8">
                  <a:moveTo>
                    <a:pt x="14" y="8"/>
                  </a:moveTo>
                  <a:lnTo>
                    <a:pt x="12" y="2"/>
                  </a:lnTo>
                  <a:lnTo>
                    <a:pt x="7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Freeform 60">
              <a:extLst>
                <a:ext uri="{FF2B5EF4-FFF2-40B4-BE49-F238E27FC236}">
                  <a16:creationId xmlns:a16="http://schemas.microsoft.com/office/drawing/2014/main" xmlns="" id="{6803B069-6630-429D-A883-DF8F2124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1710"/>
              <a:ext cx="14" cy="594"/>
            </a:xfrm>
            <a:custGeom>
              <a:avLst/>
              <a:gdLst>
                <a:gd name="T0" fmla="*/ 14 w 14"/>
                <a:gd name="T1" fmla="*/ 594 h 594"/>
                <a:gd name="T2" fmla="*/ 14 w 14"/>
                <a:gd name="T3" fmla="*/ 509 h 594"/>
                <a:gd name="T4" fmla="*/ 14 w 14"/>
                <a:gd name="T5" fmla="*/ 314 h 594"/>
                <a:gd name="T6" fmla="*/ 14 w 14"/>
                <a:gd name="T7" fmla="*/ 112 h 594"/>
                <a:gd name="T8" fmla="*/ 14 w 14"/>
                <a:gd name="T9" fmla="*/ 0 h 594"/>
                <a:gd name="T10" fmla="*/ 0 w 14"/>
                <a:gd name="T11" fmla="*/ 0 h 594"/>
                <a:gd name="T12" fmla="*/ 0 w 14"/>
                <a:gd name="T13" fmla="*/ 112 h 594"/>
                <a:gd name="T14" fmla="*/ 0 w 14"/>
                <a:gd name="T15" fmla="*/ 314 h 594"/>
                <a:gd name="T16" fmla="*/ 0 w 14"/>
                <a:gd name="T17" fmla="*/ 509 h 594"/>
                <a:gd name="T18" fmla="*/ 0 w 14"/>
                <a:gd name="T19" fmla="*/ 594 h 594"/>
                <a:gd name="T20" fmla="*/ 14 w 14"/>
                <a:gd name="T21" fmla="*/ 594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594"/>
                <a:gd name="T35" fmla="*/ 14 w 14"/>
                <a:gd name="T36" fmla="*/ 594 h 5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594">
                  <a:moveTo>
                    <a:pt x="14" y="594"/>
                  </a:moveTo>
                  <a:lnTo>
                    <a:pt x="14" y="509"/>
                  </a:lnTo>
                  <a:lnTo>
                    <a:pt x="14" y="314"/>
                  </a:lnTo>
                  <a:lnTo>
                    <a:pt x="14" y="11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0" y="314"/>
                  </a:lnTo>
                  <a:lnTo>
                    <a:pt x="0" y="509"/>
                  </a:lnTo>
                  <a:lnTo>
                    <a:pt x="0" y="594"/>
                  </a:lnTo>
                  <a:lnTo>
                    <a:pt x="14" y="5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Freeform 61">
              <a:extLst>
                <a:ext uri="{FF2B5EF4-FFF2-40B4-BE49-F238E27FC236}">
                  <a16:creationId xmlns:a16="http://schemas.microsoft.com/office/drawing/2014/main" xmlns="" id="{54B528DE-F6BD-4F5C-8933-3E756AE10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2304"/>
              <a:ext cx="14" cy="7"/>
            </a:xfrm>
            <a:custGeom>
              <a:avLst/>
              <a:gdLst>
                <a:gd name="T0" fmla="*/ 0 w 14"/>
                <a:gd name="T1" fmla="*/ 0 h 7"/>
                <a:gd name="T2" fmla="*/ 1 w 14"/>
                <a:gd name="T3" fmla="*/ 5 h 7"/>
                <a:gd name="T4" fmla="*/ 7 w 14"/>
                <a:gd name="T5" fmla="*/ 7 h 7"/>
                <a:gd name="T6" fmla="*/ 12 w 14"/>
                <a:gd name="T7" fmla="*/ 5 h 7"/>
                <a:gd name="T8" fmla="*/ 14 w 14"/>
                <a:gd name="T9" fmla="*/ 0 h 7"/>
                <a:gd name="T10" fmla="*/ 0 w 14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7"/>
                <a:gd name="T20" fmla="*/ 14 w 1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7">
                  <a:moveTo>
                    <a:pt x="0" y="0"/>
                  </a:moveTo>
                  <a:lnTo>
                    <a:pt x="1" y="5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Freeform 62">
              <a:extLst>
                <a:ext uri="{FF2B5EF4-FFF2-40B4-BE49-F238E27FC236}">
                  <a16:creationId xmlns:a16="http://schemas.microsoft.com/office/drawing/2014/main" xmlns="" id="{E15EB57C-04AE-4004-BC59-BF3CE7421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702"/>
              <a:ext cx="15" cy="8"/>
            </a:xfrm>
            <a:custGeom>
              <a:avLst/>
              <a:gdLst>
                <a:gd name="T0" fmla="*/ 15 w 15"/>
                <a:gd name="T1" fmla="*/ 8 h 8"/>
                <a:gd name="T2" fmla="*/ 13 w 15"/>
                <a:gd name="T3" fmla="*/ 2 h 8"/>
                <a:gd name="T4" fmla="*/ 7 w 15"/>
                <a:gd name="T5" fmla="*/ 0 h 8"/>
                <a:gd name="T6" fmla="*/ 2 w 15"/>
                <a:gd name="T7" fmla="*/ 2 h 8"/>
                <a:gd name="T8" fmla="*/ 0 w 15"/>
                <a:gd name="T9" fmla="*/ 8 h 8"/>
                <a:gd name="T10" fmla="*/ 15 w 15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15" y="8"/>
                  </a:moveTo>
                  <a:lnTo>
                    <a:pt x="13" y="2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Freeform 63">
              <a:extLst>
                <a:ext uri="{FF2B5EF4-FFF2-40B4-BE49-F238E27FC236}">
                  <a16:creationId xmlns:a16="http://schemas.microsoft.com/office/drawing/2014/main" xmlns="" id="{DB7CD110-6F34-403B-A41C-960F758AB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710"/>
              <a:ext cx="15" cy="594"/>
            </a:xfrm>
            <a:custGeom>
              <a:avLst/>
              <a:gdLst>
                <a:gd name="T0" fmla="*/ 7 w 15"/>
                <a:gd name="T1" fmla="*/ 594 h 594"/>
                <a:gd name="T2" fmla="*/ 15 w 15"/>
                <a:gd name="T3" fmla="*/ 594 h 594"/>
                <a:gd name="T4" fmla="*/ 15 w 15"/>
                <a:gd name="T5" fmla="*/ 0 h 594"/>
                <a:gd name="T6" fmla="*/ 0 w 15"/>
                <a:gd name="T7" fmla="*/ 0 h 594"/>
                <a:gd name="T8" fmla="*/ 0 w 15"/>
                <a:gd name="T9" fmla="*/ 594 h 594"/>
                <a:gd name="T10" fmla="*/ 7 w 15"/>
                <a:gd name="T11" fmla="*/ 594 h 5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594"/>
                <a:gd name="T20" fmla="*/ 15 w 15"/>
                <a:gd name="T21" fmla="*/ 594 h 5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594">
                  <a:moveTo>
                    <a:pt x="7" y="594"/>
                  </a:moveTo>
                  <a:lnTo>
                    <a:pt x="15" y="59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594"/>
                  </a:lnTo>
                  <a:lnTo>
                    <a:pt x="7" y="5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Freeform 64">
              <a:extLst>
                <a:ext uri="{FF2B5EF4-FFF2-40B4-BE49-F238E27FC236}">
                  <a16:creationId xmlns:a16="http://schemas.microsoft.com/office/drawing/2014/main" xmlns="" id="{705162AA-6E18-4E7C-AFA8-C2C5FA4CC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2304"/>
              <a:ext cx="15" cy="7"/>
            </a:xfrm>
            <a:custGeom>
              <a:avLst/>
              <a:gdLst>
                <a:gd name="T0" fmla="*/ 0 w 15"/>
                <a:gd name="T1" fmla="*/ 0 h 7"/>
                <a:gd name="T2" fmla="*/ 2 w 15"/>
                <a:gd name="T3" fmla="*/ 5 h 7"/>
                <a:gd name="T4" fmla="*/ 7 w 15"/>
                <a:gd name="T5" fmla="*/ 7 h 7"/>
                <a:gd name="T6" fmla="*/ 13 w 15"/>
                <a:gd name="T7" fmla="*/ 5 h 7"/>
                <a:gd name="T8" fmla="*/ 15 w 15"/>
                <a:gd name="T9" fmla="*/ 0 h 7"/>
                <a:gd name="T10" fmla="*/ 0 w 15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7"/>
                <a:gd name="T20" fmla="*/ 15 w 1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7">
                  <a:moveTo>
                    <a:pt x="0" y="0"/>
                  </a:moveTo>
                  <a:lnTo>
                    <a:pt x="2" y="5"/>
                  </a:lnTo>
                  <a:lnTo>
                    <a:pt x="7" y="7"/>
                  </a:lnTo>
                  <a:lnTo>
                    <a:pt x="13" y="5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Freeform 65">
              <a:extLst>
                <a:ext uri="{FF2B5EF4-FFF2-40B4-BE49-F238E27FC236}">
                  <a16:creationId xmlns:a16="http://schemas.microsoft.com/office/drawing/2014/main" xmlns="" id="{CA6495AF-C0E9-4A72-80BC-00A3D1568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1588"/>
              <a:ext cx="145" cy="133"/>
            </a:xfrm>
            <a:custGeom>
              <a:avLst/>
              <a:gdLst>
                <a:gd name="T0" fmla="*/ 145 w 145"/>
                <a:gd name="T1" fmla="*/ 80 h 133"/>
                <a:gd name="T2" fmla="*/ 142 w 145"/>
                <a:gd name="T3" fmla="*/ 85 h 133"/>
                <a:gd name="T4" fmla="*/ 133 w 145"/>
                <a:gd name="T5" fmla="*/ 98 h 133"/>
                <a:gd name="T6" fmla="*/ 123 w 145"/>
                <a:gd name="T7" fmla="*/ 114 h 133"/>
                <a:gd name="T8" fmla="*/ 114 w 145"/>
                <a:gd name="T9" fmla="*/ 133 h 133"/>
                <a:gd name="T10" fmla="*/ 107 w 145"/>
                <a:gd name="T11" fmla="*/ 120 h 133"/>
                <a:gd name="T12" fmla="*/ 96 w 145"/>
                <a:gd name="T13" fmla="*/ 107 h 133"/>
                <a:gd name="T14" fmla="*/ 85 w 145"/>
                <a:gd name="T15" fmla="*/ 94 h 133"/>
                <a:gd name="T16" fmla="*/ 78 w 145"/>
                <a:gd name="T17" fmla="*/ 78 h 133"/>
                <a:gd name="T18" fmla="*/ 71 w 145"/>
                <a:gd name="T19" fmla="*/ 91 h 133"/>
                <a:gd name="T20" fmla="*/ 64 w 145"/>
                <a:gd name="T21" fmla="*/ 100 h 133"/>
                <a:gd name="T22" fmla="*/ 53 w 145"/>
                <a:gd name="T23" fmla="*/ 114 h 133"/>
                <a:gd name="T24" fmla="*/ 40 w 145"/>
                <a:gd name="T25" fmla="*/ 133 h 133"/>
                <a:gd name="T26" fmla="*/ 31 w 145"/>
                <a:gd name="T27" fmla="*/ 120 h 133"/>
                <a:gd name="T28" fmla="*/ 22 w 145"/>
                <a:gd name="T29" fmla="*/ 107 h 133"/>
                <a:gd name="T30" fmla="*/ 11 w 145"/>
                <a:gd name="T31" fmla="*/ 94 h 133"/>
                <a:gd name="T32" fmla="*/ 0 w 145"/>
                <a:gd name="T33" fmla="*/ 78 h 133"/>
                <a:gd name="T34" fmla="*/ 40 w 145"/>
                <a:gd name="T35" fmla="*/ 0 h 133"/>
                <a:gd name="T36" fmla="*/ 42 w 145"/>
                <a:gd name="T37" fmla="*/ 0 h 133"/>
                <a:gd name="T38" fmla="*/ 47 w 145"/>
                <a:gd name="T39" fmla="*/ 0 h 133"/>
                <a:gd name="T40" fmla="*/ 54 w 145"/>
                <a:gd name="T41" fmla="*/ 0 h 133"/>
                <a:gd name="T42" fmla="*/ 65 w 145"/>
                <a:gd name="T43" fmla="*/ 0 h 133"/>
                <a:gd name="T44" fmla="*/ 76 w 145"/>
                <a:gd name="T45" fmla="*/ 0 h 133"/>
                <a:gd name="T46" fmla="*/ 89 w 145"/>
                <a:gd name="T47" fmla="*/ 0 h 133"/>
                <a:gd name="T48" fmla="*/ 100 w 145"/>
                <a:gd name="T49" fmla="*/ 0 h 133"/>
                <a:gd name="T50" fmla="*/ 111 w 145"/>
                <a:gd name="T51" fmla="*/ 0 h 133"/>
                <a:gd name="T52" fmla="*/ 145 w 145"/>
                <a:gd name="T53" fmla="*/ 80 h 1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5"/>
                <a:gd name="T82" fmla="*/ 0 h 133"/>
                <a:gd name="T83" fmla="*/ 145 w 145"/>
                <a:gd name="T84" fmla="*/ 133 h 1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5" h="133">
                  <a:moveTo>
                    <a:pt x="145" y="80"/>
                  </a:moveTo>
                  <a:lnTo>
                    <a:pt x="142" y="85"/>
                  </a:lnTo>
                  <a:lnTo>
                    <a:pt x="133" y="98"/>
                  </a:lnTo>
                  <a:lnTo>
                    <a:pt x="123" y="114"/>
                  </a:lnTo>
                  <a:lnTo>
                    <a:pt x="114" y="133"/>
                  </a:lnTo>
                  <a:lnTo>
                    <a:pt x="107" y="120"/>
                  </a:lnTo>
                  <a:lnTo>
                    <a:pt x="96" y="107"/>
                  </a:lnTo>
                  <a:lnTo>
                    <a:pt x="85" y="94"/>
                  </a:lnTo>
                  <a:lnTo>
                    <a:pt x="78" y="78"/>
                  </a:lnTo>
                  <a:lnTo>
                    <a:pt x="71" y="91"/>
                  </a:lnTo>
                  <a:lnTo>
                    <a:pt x="64" y="100"/>
                  </a:lnTo>
                  <a:lnTo>
                    <a:pt x="53" y="114"/>
                  </a:lnTo>
                  <a:lnTo>
                    <a:pt x="40" y="133"/>
                  </a:lnTo>
                  <a:lnTo>
                    <a:pt x="31" y="120"/>
                  </a:lnTo>
                  <a:lnTo>
                    <a:pt x="22" y="107"/>
                  </a:lnTo>
                  <a:lnTo>
                    <a:pt x="11" y="94"/>
                  </a:lnTo>
                  <a:lnTo>
                    <a:pt x="0" y="78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11" y="0"/>
                  </a:lnTo>
                  <a:lnTo>
                    <a:pt x="14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6">
            <a:extLst>
              <a:ext uri="{FF2B5EF4-FFF2-40B4-BE49-F238E27FC236}">
                <a16:creationId xmlns:a16="http://schemas.microsoft.com/office/drawing/2014/main" xmlns="" id="{2F8135C1-1CF4-4BB9-A87B-3F9B2045410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92906" y="3534569"/>
            <a:ext cx="214313" cy="428625"/>
            <a:chOff x="2708" y="1508"/>
            <a:chExt cx="145" cy="803"/>
          </a:xfrm>
        </p:grpSpPr>
        <p:sp>
          <p:nvSpPr>
            <p:cNvPr id="32809" name="Freeform 57">
              <a:extLst>
                <a:ext uri="{FF2B5EF4-FFF2-40B4-BE49-F238E27FC236}">
                  <a16:creationId xmlns:a16="http://schemas.microsoft.com/office/drawing/2014/main" xmlns="" id="{706DDAE9-BB60-45A0-9BDD-19B97A9A1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1508"/>
              <a:ext cx="71" cy="80"/>
            </a:xfrm>
            <a:custGeom>
              <a:avLst/>
              <a:gdLst>
                <a:gd name="T0" fmla="*/ 38 w 71"/>
                <a:gd name="T1" fmla="*/ 0 h 80"/>
                <a:gd name="T2" fmla="*/ 47 w 71"/>
                <a:gd name="T3" fmla="*/ 22 h 80"/>
                <a:gd name="T4" fmla="*/ 58 w 71"/>
                <a:gd name="T5" fmla="*/ 45 h 80"/>
                <a:gd name="T6" fmla="*/ 65 w 71"/>
                <a:gd name="T7" fmla="*/ 65 h 80"/>
                <a:gd name="T8" fmla="*/ 71 w 71"/>
                <a:gd name="T9" fmla="*/ 80 h 80"/>
                <a:gd name="T10" fmla="*/ 58 w 71"/>
                <a:gd name="T11" fmla="*/ 80 h 80"/>
                <a:gd name="T12" fmla="*/ 47 w 71"/>
                <a:gd name="T13" fmla="*/ 80 h 80"/>
                <a:gd name="T14" fmla="*/ 34 w 71"/>
                <a:gd name="T15" fmla="*/ 80 h 80"/>
                <a:gd name="T16" fmla="*/ 24 w 71"/>
                <a:gd name="T17" fmla="*/ 80 h 80"/>
                <a:gd name="T18" fmla="*/ 14 w 71"/>
                <a:gd name="T19" fmla="*/ 80 h 80"/>
                <a:gd name="T20" fmla="*/ 7 w 71"/>
                <a:gd name="T21" fmla="*/ 80 h 80"/>
                <a:gd name="T22" fmla="*/ 2 w 71"/>
                <a:gd name="T23" fmla="*/ 80 h 80"/>
                <a:gd name="T24" fmla="*/ 0 w 71"/>
                <a:gd name="T25" fmla="*/ 80 h 80"/>
                <a:gd name="T26" fmla="*/ 9 w 71"/>
                <a:gd name="T27" fmla="*/ 58 h 80"/>
                <a:gd name="T28" fmla="*/ 22 w 71"/>
                <a:gd name="T29" fmla="*/ 33 h 80"/>
                <a:gd name="T30" fmla="*/ 33 w 71"/>
                <a:gd name="T31" fmla="*/ 9 h 80"/>
                <a:gd name="T32" fmla="*/ 38 w 71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80"/>
                <a:gd name="T53" fmla="*/ 71 w 71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80">
                  <a:moveTo>
                    <a:pt x="38" y="0"/>
                  </a:moveTo>
                  <a:lnTo>
                    <a:pt x="47" y="22"/>
                  </a:lnTo>
                  <a:lnTo>
                    <a:pt x="58" y="45"/>
                  </a:lnTo>
                  <a:lnTo>
                    <a:pt x="65" y="65"/>
                  </a:lnTo>
                  <a:lnTo>
                    <a:pt x="71" y="80"/>
                  </a:lnTo>
                  <a:lnTo>
                    <a:pt x="58" y="80"/>
                  </a:lnTo>
                  <a:lnTo>
                    <a:pt x="47" y="80"/>
                  </a:lnTo>
                  <a:lnTo>
                    <a:pt x="34" y="80"/>
                  </a:lnTo>
                  <a:lnTo>
                    <a:pt x="24" y="80"/>
                  </a:lnTo>
                  <a:lnTo>
                    <a:pt x="14" y="80"/>
                  </a:lnTo>
                  <a:lnTo>
                    <a:pt x="7" y="80"/>
                  </a:lnTo>
                  <a:lnTo>
                    <a:pt x="2" y="80"/>
                  </a:lnTo>
                  <a:lnTo>
                    <a:pt x="0" y="80"/>
                  </a:lnTo>
                  <a:lnTo>
                    <a:pt x="9" y="58"/>
                  </a:lnTo>
                  <a:lnTo>
                    <a:pt x="22" y="33"/>
                  </a:lnTo>
                  <a:lnTo>
                    <a:pt x="33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5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Freeform 58">
              <a:extLst>
                <a:ext uri="{FF2B5EF4-FFF2-40B4-BE49-F238E27FC236}">
                  <a16:creationId xmlns:a16="http://schemas.microsoft.com/office/drawing/2014/main" xmlns="" id="{77D3786D-1C55-4F56-A81E-498596A71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1666"/>
              <a:ext cx="145" cy="638"/>
            </a:xfrm>
            <a:custGeom>
              <a:avLst/>
              <a:gdLst>
                <a:gd name="T0" fmla="*/ 145 w 145"/>
                <a:gd name="T1" fmla="*/ 2 h 638"/>
                <a:gd name="T2" fmla="*/ 145 w 145"/>
                <a:gd name="T3" fmla="*/ 106 h 638"/>
                <a:gd name="T4" fmla="*/ 145 w 145"/>
                <a:gd name="T5" fmla="*/ 313 h 638"/>
                <a:gd name="T6" fmla="*/ 145 w 145"/>
                <a:gd name="T7" fmla="*/ 516 h 638"/>
                <a:gd name="T8" fmla="*/ 145 w 145"/>
                <a:gd name="T9" fmla="*/ 607 h 638"/>
                <a:gd name="T10" fmla="*/ 138 w 145"/>
                <a:gd name="T11" fmla="*/ 614 h 638"/>
                <a:gd name="T12" fmla="*/ 131 w 145"/>
                <a:gd name="T13" fmla="*/ 623 h 638"/>
                <a:gd name="T14" fmla="*/ 122 w 145"/>
                <a:gd name="T15" fmla="*/ 631 h 638"/>
                <a:gd name="T16" fmla="*/ 114 w 145"/>
                <a:gd name="T17" fmla="*/ 638 h 638"/>
                <a:gd name="T18" fmla="*/ 111 w 145"/>
                <a:gd name="T19" fmla="*/ 638 h 638"/>
                <a:gd name="T20" fmla="*/ 103 w 145"/>
                <a:gd name="T21" fmla="*/ 638 h 638"/>
                <a:gd name="T22" fmla="*/ 91 w 145"/>
                <a:gd name="T23" fmla="*/ 638 h 638"/>
                <a:gd name="T24" fmla="*/ 78 w 145"/>
                <a:gd name="T25" fmla="*/ 638 h 638"/>
                <a:gd name="T26" fmla="*/ 64 w 145"/>
                <a:gd name="T27" fmla="*/ 638 h 638"/>
                <a:gd name="T28" fmla="*/ 51 w 145"/>
                <a:gd name="T29" fmla="*/ 638 h 638"/>
                <a:gd name="T30" fmla="*/ 44 w 145"/>
                <a:gd name="T31" fmla="*/ 638 h 638"/>
                <a:gd name="T32" fmla="*/ 40 w 145"/>
                <a:gd name="T33" fmla="*/ 638 h 638"/>
                <a:gd name="T34" fmla="*/ 31 w 145"/>
                <a:gd name="T35" fmla="*/ 629 h 638"/>
                <a:gd name="T36" fmla="*/ 22 w 145"/>
                <a:gd name="T37" fmla="*/ 622 h 638"/>
                <a:gd name="T38" fmla="*/ 13 w 145"/>
                <a:gd name="T39" fmla="*/ 614 h 638"/>
                <a:gd name="T40" fmla="*/ 0 w 145"/>
                <a:gd name="T41" fmla="*/ 605 h 638"/>
                <a:gd name="T42" fmla="*/ 0 w 145"/>
                <a:gd name="T43" fmla="*/ 0 h 638"/>
                <a:gd name="T44" fmla="*/ 11 w 145"/>
                <a:gd name="T45" fmla="*/ 16 h 638"/>
                <a:gd name="T46" fmla="*/ 22 w 145"/>
                <a:gd name="T47" fmla="*/ 29 h 638"/>
                <a:gd name="T48" fmla="*/ 31 w 145"/>
                <a:gd name="T49" fmla="*/ 42 h 638"/>
                <a:gd name="T50" fmla="*/ 40 w 145"/>
                <a:gd name="T51" fmla="*/ 55 h 638"/>
                <a:gd name="T52" fmla="*/ 53 w 145"/>
                <a:gd name="T53" fmla="*/ 36 h 638"/>
                <a:gd name="T54" fmla="*/ 64 w 145"/>
                <a:gd name="T55" fmla="*/ 22 h 638"/>
                <a:gd name="T56" fmla="*/ 71 w 145"/>
                <a:gd name="T57" fmla="*/ 13 h 638"/>
                <a:gd name="T58" fmla="*/ 78 w 145"/>
                <a:gd name="T59" fmla="*/ 0 h 638"/>
                <a:gd name="T60" fmla="*/ 85 w 145"/>
                <a:gd name="T61" fmla="*/ 16 h 638"/>
                <a:gd name="T62" fmla="*/ 96 w 145"/>
                <a:gd name="T63" fmla="*/ 29 h 638"/>
                <a:gd name="T64" fmla="*/ 107 w 145"/>
                <a:gd name="T65" fmla="*/ 42 h 638"/>
                <a:gd name="T66" fmla="*/ 114 w 145"/>
                <a:gd name="T67" fmla="*/ 55 h 638"/>
                <a:gd name="T68" fmla="*/ 123 w 145"/>
                <a:gd name="T69" fmla="*/ 36 h 638"/>
                <a:gd name="T70" fmla="*/ 133 w 145"/>
                <a:gd name="T71" fmla="*/ 20 h 638"/>
                <a:gd name="T72" fmla="*/ 142 w 145"/>
                <a:gd name="T73" fmla="*/ 7 h 638"/>
                <a:gd name="T74" fmla="*/ 145 w 145"/>
                <a:gd name="T75" fmla="*/ 2 h 6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5"/>
                <a:gd name="T115" fmla="*/ 0 h 638"/>
                <a:gd name="T116" fmla="*/ 145 w 145"/>
                <a:gd name="T117" fmla="*/ 638 h 6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5" h="638">
                  <a:moveTo>
                    <a:pt x="145" y="2"/>
                  </a:moveTo>
                  <a:lnTo>
                    <a:pt x="145" y="106"/>
                  </a:lnTo>
                  <a:lnTo>
                    <a:pt x="145" y="313"/>
                  </a:lnTo>
                  <a:lnTo>
                    <a:pt x="145" y="516"/>
                  </a:lnTo>
                  <a:lnTo>
                    <a:pt x="145" y="607"/>
                  </a:lnTo>
                  <a:lnTo>
                    <a:pt x="138" y="614"/>
                  </a:lnTo>
                  <a:lnTo>
                    <a:pt x="131" y="623"/>
                  </a:lnTo>
                  <a:lnTo>
                    <a:pt x="122" y="631"/>
                  </a:lnTo>
                  <a:lnTo>
                    <a:pt x="114" y="638"/>
                  </a:lnTo>
                  <a:lnTo>
                    <a:pt x="111" y="638"/>
                  </a:lnTo>
                  <a:lnTo>
                    <a:pt x="103" y="638"/>
                  </a:lnTo>
                  <a:lnTo>
                    <a:pt x="91" y="638"/>
                  </a:lnTo>
                  <a:lnTo>
                    <a:pt x="78" y="638"/>
                  </a:lnTo>
                  <a:lnTo>
                    <a:pt x="64" y="638"/>
                  </a:lnTo>
                  <a:lnTo>
                    <a:pt x="51" y="638"/>
                  </a:lnTo>
                  <a:lnTo>
                    <a:pt x="44" y="638"/>
                  </a:lnTo>
                  <a:lnTo>
                    <a:pt x="40" y="638"/>
                  </a:lnTo>
                  <a:lnTo>
                    <a:pt x="31" y="629"/>
                  </a:lnTo>
                  <a:lnTo>
                    <a:pt x="22" y="622"/>
                  </a:lnTo>
                  <a:lnTo>
                    <a:pt x="13" y="614"/>
                  </a:lnTo>
                  <a:lnTo>
                    <a:pt x="0" y="605"/>
                  </a:lnTo>
                  <a:lnTo>
                    <a:pt x="0" y="0"/>
                  </a:lnTo>
                  <a:lnTo>
                    <a:pt x="11" y="16"/>
                  </a:lnTo>
                  <a:lnTo>
                    <a:pt x="22" y="29"/>
                  </a:lnTo>
                  <a:lnTo>
                    <a:pt x="31" y="42"/>
                  </a:lnTo>
                  <a:lnTo>
                    <a:pt x="40" y="55"/>
                  </a:lnTo>
                  <a:lnTo>
                    <a:pt x="53" y="36"/>
                  </a:lnTo>
                  <a:lnTo>
                    <a:pt x="64" y="22"/>
                  </a:lnTo>
                  <a:lnTo>
                    <a:pt x="71" y="13"/>
                  </a:lnTo>
                  <a:lnTo>
                    <a:pt x="78" y="0"/>
                  </a:lnTo>
                  <a:lnTo>
                    <a:pt x="85" y="16"/>
                  </a:lnTo>
                  <a:lnTo>
                    <a:pt x="96" y="29"/>
                  </a:lnTo>
                  <a:lnTo>
                    <a:pt x="107" y="42"/>
                  </a:lnTo>
                  <a:lnTo>
                    <a:pt x="114" y="55"/>
                  </a:lnTo>
                  <a:lnTo>
                    <a:pt x="123" y="36"/>
                  </a:lnTo>
                  <a:lnTo>
                    <a:pt x="133" y="20"/>
                  </a:lnTo>
                  <a:lnTo>
                    <a:pt x="142" y="7"/>
                  </a:lnTo>
                  <a:lnTo>
                    <a:pt x="145" y="2"/>
                  </a:lnTo>
                  <a:close/>
                </a:path>
              </a:pathLst>
            </a:custGeom>
            <a:solidFill>
              <a:srgbClr val="E5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Freeform 59">
              <a:extLst>
                <a:ext uri="{FF2B5EF4-FFF2-40B4-BE49-F238E27FC236}">
                  <a16:creationId xmlns:a16="http://schemas.microsoft.com/office/drawing/2014/main" xmlns="" id="{AB5F5489-13A4-4CBE-AD1E-8E695770C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1702"/>
              <a:ext cx="14" cy="8"/>
            </a:xfrm>
            <a:custGeom>
              <a:avLst/>
              <a:gdLst>
                <a:gd name="T0" fmla="*/ 14 w 14"/>
                <a:gd name="T1" fmla="*/ 8 h 8"/>
                <a:gd name="T2" fmla="*/ 12 w 14"/>
                <a:gd name="T3" fmla="*/ 2 h 8"/>
                <a:gd name="T4" fmla="*/ 7 w 14"/>
                <a:gd name="T5" fmla="*/ 0 h 8"/>
                <a:gd name="T6" fmla="*/ 1 w 14"/>
                <a:gd name="T7" fmla="*/ 2 h 8"/>
                <a:gd name="T8" fmla="*/ 0 w 14"/>
                <a:gd name="T9" fmla="*/ 8 h 8"/>
                <a:gd name="T10" fmla="*/ 14 w 14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8"/>
                <a:gd name="T20" fmla="*/ 14 w 1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8">
                  <a:moveTo>
                    <a:pt x="14" y="8"/>
                  </a:moveTo>
                  <a:lnTo>
                    <a:pt x="12" y="2"/>
                  </a:lnTo>
                  <a:lnTo>
                    <a:pt x="7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Freeform 60">
              <a:extLst>
                <a:ext uri="{FF2B5EF4-FFF2-40B4-BE49-F238E27FC236}">
                  <a16:creationId xmlns:a16="http://schemas.microsoft.com/office/drawing/2014/main" xmlns="" id="{E4E4470F-0265-47E8-A245-F162AD255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1710"/>
              <a:ext cx="14" cy="594"/>
            </a:xfrm>
            <a:custGeom>
              <a:avLst/>
              <a:gdLst>
                <a:gd name="T0" fmla="*/ 14 w 14"/>
                <a:gd name="T1" fmla="*/ 594 h 594"/>
                <a:gd name="T2" fmla="*/ 14 w 14"/>
                <a:gd name="T3" fmla="*/ 509 h 594"/>
                <a:gd name="T4" fmla="*/ 14 w 14"/>
                <a:gd name="T5" fmla="*/ 314 h 594"/>
                <a:gd name="T6" fmla="*/ 14 w 14"/>
                <a:gd name="T7" fmla="*/ 112 h 594"/>
                <a:gd name="T8" fmla="*/ 14 w 14"/>
                <a:gd name="T9" fmla="*/ 0 h 594"/>
                <a:gd name="T10" fmla="*/ 0 w 14"/>
                <a:gd name="T11" fmla="*/ 0 h 594"/>
                <a:gd name="T12" fmla="*/ 0 w 14"/>
                <a:gd name="T13" fmla="*/ 112 h 594"/>
                <a:gd name="T14" fmla="*/ 0 w 14"/>
                <a:gd name="T15" fmla="*/ 314 h 594"/>
                <a:gd name="T16" fmla="*/ 0 w 14"/>
                <a:gd name="T17" fmla="*/ 509 h 594"/>
                <a:gd name="T18" fmla="*/ 0 w 14"/>
                <a:gd name="T19" fmla="*/ 594 h 594"/>
                <a:gd name="T20" fmla="*/ 14 w 14"/>
                <a:gd name="T21" fmla="*/ 594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594"/>
                <a:gd name="T35" fmla="*/ 14 w 14"/>
                <a:gd name="T36" fmla="*/ 594 h 5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594">
                  <a:moveTo>
                    <a:pt x="14" y="594"/>
                  </a:moveTo>
                  <a:lnTo>
                    <a:pt x="14" y="509"/>
                  </a:lnTo>
                  <a:lnTo>
                    <a:pt x="14" y="314"/>
                  </a:lnTo>
                  <a:lnTo>
                    <a:pt x="14" y="11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0" y="314"/>
                  </a:lnTo>
                  <a:lnTo>
                    <a:pt x="0" y="509"/>
                  </a:lnTo>
                  <a:lnTo>
                    <a:pt x="0" y="594"/>
                  </a:lnTo>
                  <a:lnTo>
                    <a:pt x="14" y="5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Freeform 61">
              <a:extLst>
                <a:ext uri="{FF2B5EF4-FFF2-40B4-BE49-F238E27FC236}">
                  <a16:creationId xmlns:a16="http://schemas.microsoft.com/office/drawing/2014/main" xmlns="" id="{5AAA87A3-103A-4B4A-B3D8-530B502F5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2304"/>
              <a:ext cx="14" cy="7"/>
            </a:xfrm>
            <a:custGeom>
              <a:avLst/>
              <a:gdLst>
                <a:gd name="T0" fmla="*/ 0 w 14"/>
                <a:gd name="T1" fmla="*/ 0 h 7"/>
                <a:gd name="T2" fmla="*/ 1 w 14"/>
                <a:gd name="T3" fmla="*/ 5 h 7"/>
                <a:gd name="T4" fmla="*/ 7 w 14"/>
                <a:gd name="T5" fmla="*/ 7 h 7"/>
                <a:gd name="T6" fmla="*/ 12 w 14"/>
                <a:gd name="T7" fmla="*/ 5 h 7"/>
                <a:gd name="T8" fmla="*/ 14 w 14"/>
                <a:gd name="T9" fmla="*/ 0 h 7"/>
                <a:gd name="T10" fmla="*/ 0 w 14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7"/>
                <a:gd name="T20" fmla="*/ 14 w 1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7">
                  <a:moveTo>
                    <a:pt x="0" y="0"/>
                  </a:moveTo>
                  <a:lnTo>
                    <a:pt x="1" y="5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Freeform 62">
              <a:extLst>
                <a:ext uri="{FF2B5EF4-FFF2-40B4-BE49-F238E27FC236}">
                  <a16:creationId xmlns:a16="http://schemas.microsoft.com/office/drawing/2014/main" xmlns="" id="{AB7D535B-5CE4-4890-B4B0-EBD9EDCC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702"/>
              <a:ext cx="15" cy="8"/>
            </a:xfrm>
            <a:custGeom>
              <a:avLst/>
              <a:gdLst>
                <a:gd name="T0" fmla="*/ 15 w 15"/>
                <a:gd name="T1" fmla="*/ 8 h 8"/>
                <a:gd name="T2" fmla="*/ 13 w 15"/>
                <a:gd name="T3" fmla="*/ 2 h 8"/>
                <a:gd name="T4" fmla="*/ 7 w 15"/>
                <a:gd name="T5" fmla="*/ 0 h 8"/>
                <a:gd name="T6" fmla="*/ 2 w 15"/>
                <a:gd name="T7" fmla="*/ 2 h 8"/>
                <a:gd name="T8" fmla="*/ 0 w 15"/>
                <a:gd name="T9" fmla="*/ 8 h 8"/>
                <a:gd name="T10" fmla="*/ 15 w 15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15" y="8"/>
                  </a:moveTo>
                  <a:lnTo>
                    <a:pt x="13" y="2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Freeform 63">
              <a:extLst>
                <a:ext uri="{FF2B5EF4-FFF2-40B4-BE49-F238E27FC236}">
                  <a16:creationId xmlns:a16="http://schemas.microsoft.com/office/drawing/2014/main" xmlns="" id="{5BE8018C-D2B0-457B-AFB1-186156E06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710"/>
              <a:ext cx="15" cy="594"/>
            </a:xfrm>
            <a:custGeom>
              <a:avLst/>
              <a:gdLst>
                <a:gd name="T0" fmla="*/ 7 w 15"/>
                <a:gd name="T1" fmla="*/ 594 h 594"/>
                <a:gd name="T2" fmla="*/ 15 w 15"/>
                <a:gd name="T3" fmla="*/ 594 h 594"/>
                <a:gd name="T4" fmla="*/ 15 w 15"/>
                <a:gd name="T5" fmla="*/ 0 h 594"/>
                <a:gd name="T6" fmla="*/ 0 w 15"/>
                <a:gd name="T7" fmla="*/ 0 h 594"/>
                <a:gd name="T8" fmla="*/ 0 w 15"/>
                <a:gd name="T9" fmla="*/ 594 h 594"/>
                <a:gd name="T10" fmla="*/ 7 w 15"/>
                <a:gd name="T11" fmla="*/ 594 h 5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594"/>
                <a:gd name="T20" fmla="*/ 15 w 15"/>
                <a:gd name="T21" fmla="*/ 594 h 5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594">
                  <a:moveTo>
                    <a:pt x="7" y="594"/>
                  </a:moveTo>
                  <a:lnTo>
                    <a:pt x="15" y="59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594"/>
                  </a:lnTo>
                  <a:lnTo>
                    <a:pt x="7" y="5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Freeform 64">
              <a:extLst>
                <a:ext uri="{FF2B5EF4-FFF2-40B4-BE49-F238E27FC236}">
                  <a16:creationId xmlns:a16="http://schemas.microsoft.com/office/drawing/2014/main" xmlns="" id="{20A0E5E1-3145-41F0-A884-EF425027E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2304"/>
              <a:ext cx="15" cy="7"/>
            </a:xfrm>
            <a:custGeom>
              <a:avLst/>
              <a:gdLst>
                <a:gd name="T0" fmla="*/ 0 w 15"/>
                <a:gd name="T1" fmla="*/ 0 h 7"/>
                <a:gd name="T2" fmla="*/ 2 w 15"/>
                <a:gd name="T3" fmla="*/ 5 h 7"/>
                <a:gd name="T4" fmla="*/ 7 w 15"/>
                <a:gd name="T5" fmla="*/ 7 h 7"/>
                <a:gd name="T6" fmla="*/ 13 w 15"/>
                <a:gd name="T7" fmla="*/ 5 h 7"/>
                <a:gd name="T8" fmla="*/ 15 w 15"/>
                <a:gd name="T9" fmla="*/ 0 h 7"/>
                <a:gd name="T10" fmla="*/ 0 w 15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7"/>
                <a:gd name="T20" fmla="*/ 15 w 1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7">
                  <a:moveTo>
                    <a:pt x="0" y="0"/>
                  </a:moveTo>
                  <a:lnTo>
                    <a:pt x="2" y="5"/>
                  </a:lnTo>
                  <a:lnTo>
                    <a:pt x="7" y="7"/>
                  </a:lnTo>
                  <a:lnTo>
                    <a:pt x="13" y="5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Freeform 65">
              <a:extLst>
                <a:ext uri="{FF2B5EF4-FFF2-40B4-BE49-F238E27FC236}">
                  <a16:creationId xmlns:a16="http://schemas.microsoft.com/office/drawing/2014/main" xmlns="" id="{1E241163-D440-497A-B0B6-C59C4BE23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1588"/>
              <a:ext cx="145" cy="133"/>
            </a:xfrm>
            <a:custGeom>
              <a:avLst/>
              <a:gdLst>
                <a:gd name="T0" fmla="*/ 145 w 145"/>
                <a:gd name="T1" fmla="*/ 80 h 133"/>
                <a:gd name="T2" fmla="*/ 142 w 145"/>
                <a:gd name="T3" fmla="*/ 85 h 133"/>
                <a:gd name="T4" fmla="*/ 133 w 145"/>
                <a:gd name="T5" fmla="*/ 98 h 133"/>
                <a:gd name="T6" fmla="*/ 123 w 145"/>
                <a:gd name="T7" fmla="*/ 114 h 133"/>
                <a:gd name="T8" fmla="*/ 114 w 145"/>
                <a:gd name="T9" fmla="*/ 133 h 133"/>
                <a:gd name="T10" fmla="*/ 107 w 145"/>
                <a:gd name="T11" fmla="*/ 120 h 133"/>
                <a:gd name="T12" fmla="*/ 96 w 145"/>
                <a:gd name="T13" fmla="*/ 107 h 133"/>
                <a:gd name="T14" fmla="*/ 85 w 145"/>
                <a:gd name="T15" fmla="*/ 94 h 133"/>
                <a:gd name="T16" fmla="*/ 78 w 145"/>
                <a:gd name="T17" fmla="*/ 78 h 133"/>
                <a:gd name="T18" fmla="*/ 71 w 145"/>
                <a:gd name="T19" fmla="*/ 91 h 133"/>
                <a:gd name="T20" fmla="*/ 64 w 145"/>
                <a:gd name="T21" fmla="*/ 100 h 133"/>
                <a:gd name="T22" fmla="*/ 53 w 145"/>
                <a:gd name="T23" fmla="*/ 114 h 133"/>
                <a:gd name="T24" fmla="*/ 40 w 145"/>
                <a:gd name="T25" fmla="*/ 133 h 133"/>
                <a:gd name="T26" fmla="*/ 31 w 145"/>
                <a:gd name="T27" fmla="*/ 120 h 133"/>
                <a:gd name="T28" fmla="*/ 22 w 145"/>
                <a:gd name="T29" fmla="*/ 107 h 133"/>
                <a:gd name="T30" fmla="*/ 11 w 145"/>
                <a:gd name="T31" fmla="*/ 94 h 133"/>
                <a:gd name="T32" fmla="*/ 0 w 145"/>
                <a:gd name="T33" fmla="*/ 78 h 133"/>
                <a:gd name="T34" fmla="*/ 40 w 145"/>
                <a:gd name="T35" fmla="*/ 0 h 133"/>
                <a:gd name="T36" fmla="*/ 42 w 145"/>
                <a:gd name="T37" fmla="*/ 0 h 133"/>
                <a:gd name="T38" fmla="*/ 47 w 145"/>
                <a:gd name="T39" fmla="*/ 0 h 133"/>
                <a:gd name="T40" fmla="*/ 54 w 145"/>
                <a:gd name="T41" fmla="*/ 0 h 133"/>
                <a:gd name="T42" fmla="*/ 65 w 145"/>
                <a:gd name="T43" fmla="*/ 0 h 133"/>
                <a:gd name="T44" fmla="*/ 76 w 145"/>
                <a:gd name="T45" fmla="*/ 0 h 133"/>
                <a:gd name="T46" fmla="*/ 89 w 145"/>
                <a:gd name="T47" fmla="*/ 0 h 133"/>
                <a:gd name="T48" fmla="*/ 100 w 145"/>
                <a:gd name="T49" fmla="*/ 0 h 133"/>
                <a:gd name="T50" fmla="*/ 111 w 145"/>
                <a:gd name="T51" fmla="*/ 0 h 133"/>
                <a:gd name="T52" fmla="*/ 145 w 145"/>
                <a:gd name="T53" fmla="*/ 80 h 1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5"/>
                <a:gd name="T82" fmla="*/ 0 h 133"/>
                <a:gd name="T83" fmla="*/ 145 w 145"/>
                <a:gd name="T84" fmla="*/ 133 h 1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5" h="133">
                  <a:moveTo>
                    <a:pt x="145" y="80"/>
                  </a:moveTo>
                  <a:lnTo>
                    <a:pt x="142" y="85"/>
                  </a:lnTo>
                  <a:lnTo>
                    <a:pt x="133" y="98"/>
                  </a:lnTo>
                  <a:lnTo>
                    <a:pt x="123" y="114"/>
                  </a:lnTo>
                  <a:lnTo>
                    <a:pt x="114" y="133"/>
                  </a:lnTo>
                  <a:lnTo>
                    <a:pt x="107" y="120"/>
                  </a:lnTo>
                  <a:lnTo>
                    <a:pt x="96" y="107"/>
                  </a:lnTo>
                  <a:lnTo>
                    <a:pt x="85" y="94"/>
                  </a:lnTo>
                  <a:lnTo>
                    <a:pt x="78" y="78"/>
                  </a:lnTo>
                  <a:lnTo>
                    <a:pt x="71" y="91"/>
                  </a:lnTo>
                  <a:lnTo>
                    <a:pt x="64" y="100"/>
                  </a:lnTo>
                  <a:lnTo>
                    <a:pt x="53" y="114"/>
                  </a:lnTo>
                  <a:lnTo>
                    <a:pt x="40" y="133"/>
                  </a:lnTo>
                  <a:lnTo>
                    <a:pt x="31" y="120"/>
                  </a:lnTo>
                  <a:lnTo>
                    <a:pt x="22" y="107"/>
                  </a:lnTo>
                  <a:lnTo>
                    <a:pt x="11" y="94"/>
                  </a:lnTo>
                  <a:lnTo>
                    <a:pt x="0" y="78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11" y="0"/>
                  </a:lnTo>
                  <a:lnTo>
                    <a:pt x="14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6">
            <a:extLst>
              <a:ext uri="{FF2B5EF4-FFF2-40B4-BE49-F238E27FC236}">
                <a16:creationId xmlns:a16="http://schemas.microsoft.com/office/drawing/2014/main" xmlns="" id="{CD063E8E-7E77-48E4-B7A5-BF5F1D718BD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145757" y="3177381"/>
            <a:ext cx="214312" cy="428625"/>
            <a:chOff x="2708" y="1508"/>
            <a:chExt cx="145" cy="803"/>
          </a:xfrm>
        </p:grpSpPr>
        <p:sp>
          <p:nvSpPr>
            <p:cNvPr id="32800" name="Freeform 57">
              <a:extLst>
                <a:ext uri="{FF2B5EF4-FFF2-40B4-BE49-F238E27FC236}">
                  <a16:creationId xmlns:a16="http://schemas.microsoft.com/office/drawing/2014/main" xmlns="" id="{7DBBE3C9-E319-44AD-808F-CF336366E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1508"/>
              <a:ext cx="71" cy="80"/>
            </a:xfrm>
            <a:custGeom>
              <a:avLst/>
              <a:gdLst>
                <a:gd name="T0" fmla="*/ 38 w 71"/>
                <a:gd name="T1" fmla="*/ 0 h 80"/>
                <a:gd name="T2" fmla="*/ 47 w 71"/>
                <a:gd name="T3" fmla="*/ 22 h 80"/>
                <a:gd name="T4" fmla="*/ 58 w 71"/>
                <a:gd name="T5" fmla="*/ 45 h 80"/>
                <a:gd name="T6" fmla="*/ 65 w 71"/>
                <a:gd name="T7" fmla="*/ 65 h 80"/>
                <a:gd name="T8" fmla="*/ 71 w 71"/>
                <a:gd name="T9" fmla="*/ 80 h 80"/>
                <a:gd name="T10" fmla="*/ 58 w 71"/>
                <a:gd name="T11" fmla="*/ 80 h 80"/>
                <a:gd name="T12" fmla="*/ 47 w 71"/>
                <a:gd name="T13" fmla="*/ 80 h 80"/>
                <a:gd name="T14" fmla="*/ 34 w 71"/>
                <a:gd name="T15" fmla="*/ 80 h 80"/>
                <a:gd name="T16" fmla="*/ 24 w 71"/>
                <a:gd name="T17" fmla="*/ 80 h 80"/>
                <a:gd name="T18" fmla="*/ 14 w 71"/>
                <a:gd name="T19" fmla="*/ 80 h 80"/>
                <a:gd name="T20" fmla="*/ 7 w 71"/>
                <a:gd name="T21" fmla="*/ 80 h 80"/>
                <a:gd name="T22" fmla="*/ 2 w 71"/>
                <a:gd name="T23" fmla="*/ 80 h 80"/>
                <a:gd name="T24" fmla="*/ 0 w 71"/>
                <a:gd name="T25" fmla="*/ 80 h 80"/>
                <a:gd name="T26" fmla="*/ 9 w 71"/>
                <a:gd name="T27" fmla="*/ 58 h 80"/>
                <a:gd name="T28" fmla="*/ 22 w 71"/>
                <a:gd name="T29" fmla="*/ 33 h 80"/>
                <a:gd name="T30" fmla="*/ 33 w 71"/>
                <a:gd name="T31" fmla="*/ 9 h 80"/>
                <a:gd name="T32" fmla="*/ 38 w 71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80"/>
                <a:gd name="T53" fmla="*/ 71 w 71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80">
                  <a:moveTo>
                    <a:pt x="38" y="0"/>
                  </a:moveTo>
                  <a:lnTo>
                    <a:pt x="47" y="22"/>
                  </a:lnTo>
                  <a:lnTo>
                    <a:pt x="58" y="45"/>
                  </a:lnTo>
                  <a:lnTo>
                    <a:pt x="65" y="65"/>
                  </a:lnTo>
                  <a:lnTo>
                    <a:pt x="71" y="80"/>
                  </a:lnTo>
                  <a:lnTo>
                    <a:pt x="58" y="80"/>
                  </a:lnTo>
                  <a:lnTo>
                    <a:pt x="47" y="80"/>
                  </a:lnTo>
                  <a:lnTo>
                    <a:pt x="34" y="80"/>
                  </a:lnTo>
                  <a:lnTo>
                    <a:pt x="24" y="80"/>
                  </a:lnTo>
                  <a:lnTo>
                    <a:pt x="14" y="80"/>
                  </a:lnTo>
                  <a:lnTo>
                    <a:pt x="7" y="80"/>
                  </a:lnTo>
                  <a:lnTo>
                    <a:pt x="2" y="80"/>
                  </a:lnTo>
                  <a:lnTo>
                    <a:pt x="0" y="80"/>
                  </a:lnTo>
                  <a:lnTo>
                    <a:pt x="9" y="58"/>
                  </a:lnTo>
                  <a:lnTo>
                    <a:pt x="22" y="33"/>
                  </a:lnTo>
                  <a:lnTo>
                    <a:pt x="33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5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58">
              <a:extLst>
                <a:ext uri="{FF2B5EF4-FFF2-40B4-BE49-F238E27FC236}">
                  <a16:creationId xmlns:a16="http://schemas.microsoft.com/office/drawing/2014/main" xmlns="" id="{956776E5-6E14-4C9B-95E0-26B1D50E4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1666"/>
              <a:ext cx="145" cy="638"/>
            </a:xfrm>
            <a:custGeom>
              <a:avLst/>
              <a:gdLst>
                <a:gd name="T0" fmla="*/ 145 w 145"/>
                <a:gd name="T1" fmla="*/ 2 h 638"/>
                <a:gd name="T2" fmla="*/ 145 w 145"/>
                <a:gd name="T3" fmla="*/ 106 h 638"/>
                <a:gd name="T4" fmla="*/ 145 w 145"/>
                <a:gd name="T5" fmla="*/ 313 h 638"/>
                <a:gd name="T6" fmla="*/ 145 w 145"/>
                <a:gd name="T7" fmla="*/ 516 h 638"/>
                <a:gd name="T8" fmla="*/ 145 w 145"/>
                <a:gd name="T9" fmla="*/ 607 h 638"/>
                <a:gd name="T10" fmla="*/ 138 w 145"/>
                <a:gd name="T11" fmla="*/ 614 h 638"/>
                <a:gd name="T12" fmla="*/ 131 w 145"/>
                <a:gd name="T13" fmla="*/ 623 h 638"/>
                <a:gd name="T14" fmla="*/ 122 w 145"/>
                <a:gd name="T15" fmla="*/ 631 h 638"/>
                <a:gd name="T16" fmla="*/ 114 w 145"/>
                <a:gd name="T17" fmla="*/ 638 h 638"/>
                <a:gd name="T18" fmla="*/ 111 w 145"/>
                <a:gd name="T19" fmla="*/ 638 h 638"/>
                <a:gd name="T20" fmla="*/ 103 w 145"/>
                <a:gd name="T21" fmla="*/ 638 h 638"/>
                <a:gd name="T22" fmla="*/ 91 w 145"/>
                <a:gd name="T23" fmla="*/ 638 h 638"/>
                <a:gd name="T24" fmla="*/ 78 w 145"/>
                <a:gd name="T25" fmla="*/ 638 h 638"/>
                <a:gd name="T26" fmla="*/ 64 w 145"/>
                <a:gd name="T27" fmla="*/ 638 h 638"/>
                <a:gd name="T28" fmla="*/ 51 w 145"/>
                <a:gd name="T29" fmla="*/ 638 h 638"/>
                <a:gd name="T30" fmla="*/ 44 w 145"/>
                <a:gd name="T31" fmla="*/ 638 h 638"/>
                <a:gd name="T32" fmla="*/ 40 w 145"/>
                <a:gd name="T33" fmla="*/ 638 h 638"/>
                <a:gd name="T34" fmla="*/ 31 w 145"/>
                <a:gd name="T35" fmla="*/ 629 h 638"/>
                <a:gd name="T36" fmla="*/ 22 w 145"/>
                <a:gd name="T37" fmla="*/ 622 h 638"/>
                <a:gd name="T38" fmla="*/ 13 w 145"/>
                <a:gd name="T39" fmla="*/ 614 h 638"/>
                <a:gd name="T40" fmla="*/ 0 w 145"/>
                <a:gd name="T41" fmla="*/ 605 h 638"/>
                <a:gd name="T42" fmla="*/ 0 w 145"/>
                <a:gd name="T43" fmla="*/ 0 h 638"/>
                <a:gd name="T44" fmla="*/ 11 w 145"/>
                <a:gd name="T45" fmla="*/ 16 h 638"/>
                <a:gd name="T46" fmla="*/ 22 w 145"/>
                <a:gd name="T47" fmla="*/ 29 h 638"/>
                <a:gd name="T48" fmla="*/ 31 w 145"/>
                <a:gd name="T49" fmla="*/ 42 h 638"/>
                <a:gd name="T50" fmla="*/ 40 w 145"/>
                <a:gd name="T51" fmla="*/ 55 h 638"/>
                <a:gd name="T52" fmla="*/ 53 w 145"/>
                <a:gd name="T53" fmla="*/ 36 h 638"/>
                <a:gd name="T54" fmla="*/ 64 w 145"/>
                <a:gd name="T55" fmla="*/ 22 h 638"/>
                <a:gd name="T56" fmla="*/ 71 w 145"/>
                <a:gd name="T57" fmla="*/ 13 h 638"/>
                <a:gd name="T58" fmla="*/ 78 w 145"/>
                <a:gd name="T59" fmla="*/ 0 h 638"/>
                <a:gd name="T60" fmla="*/ 85 w 145"/>
                <a:gd name="T61" fmla="*/ 16 h 638"/>
                <a:gd name="T62" fmla="*/ 96 w 145"/>
                <a:gd name="T63" fmla="*/ 29 h 638"/>
                <a:gd name="T64" fmla="*/ 107 w 145"/>
                <a:gd name="T65" fmla="*/ 42 h 638"/>
                <a:gd name="T66" fmla="*/ 114 w 145"/>
                <a:gd name="T67" fmla="*/ 55 h 638"/>
                <a:gd name="T68" fmla="*/ 123 w 145"/>
                <a:gd name="T69" fmla="*/ 36 h 638"/>
                <a:gd name="T70" fmla="*/ 133 w 145"/>
                <a:gd name="T71" fmla="*/ 20 h 638"/>
                <a:gd name="T72" fmla="*/ 142 w 145"/>
                <a:gd name="T73" fmla="*/ 7 h 638"/>
                <a:gd name="T74" fmla="*/ 145 w 145"/>
                <a:gd name="T75" fmla="*/ 2 h 6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5"/>
                <a:gd name="T115" fmla="*/ 0 h 638"/>
                <a:gd name="T116" fmla="*/ 145 w 145"/>
                <a:gd name="T117" fmla="*/ 638 h 6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5" h="638">
                  <a:moveTo>
                    <a:pt x="145" y="2"/>
                  </a:moveTo>
                  <a:lnTo>
                    <a:pt x="145" y="106"/>
                  </a:lnTo>
                  <a:lnTo>
                    <a:pt x="145" y="313"/>
                  </a:lnTo>
                  <a:lnTo>
                    <a:pt x="145" y="516"/>
                  </a:lnTo>
                  <a:lnTo>
                    <a:pt x="145" y="607"/>
                  </a:lnTo>
                  <a:lnTo>
                    <a:pt x="138" y="614"/>
                  </a:lnTo>
                  <a:lnTo>
                    <a:pt x="131" y="623"/>
                  </a:lnTo>
                  <a:lnTo>
                    <a:pt x="122" y="631"/>
                  </a:lnTo>
                  <a:lnTo>
                    <a:pt x="114" y="638"/>
                  </a:lnTo>
                  <a:lnTo>
                    <a:pt x="111" y="638"/>
                  </a:lnTo>
                  <a:lnTo>
                    <a:pt x="103" y="638"/>
                  </a:lnTo>
                  <a:lnTo>
                    <a:pt x="91" y="638"/>
                  </a:lnTo>
                  <a:lnTo>
                    <a:pt x="78" y="638"/>
                  </a:lnTo>
                  <a:lnTo>
                    <a:pt x="64" y="638"/>
                  </a:lnTo>
                  <a:lnTo>
                    <a:pt x="51" y="638"/>
                  </a:lnTo>
                  <a:lnTo>
                    <a:pt x="44" y="638"/>
                  </a:lnTo>
                  <a:lnTo>
                    <a:pt x="40" y="638"/>
                  </a:lnTo>
                  <a:lnTo>
                    <a:pt x="31" y="629"/>
                  </a:lnTo>
                  <a:lnTo>
                    <a:pt x="22" y="622"/>
                  </a:lnTo>
                  <a:lnTo>
                    <a:pt x="13" y="614"/>
                  </a:lnTo>
                  <a:lnTo>
                    <a:pt x="0" y="605"/>
                  </a:lnTo>
                  <a:lnTo>
                    <a:pt x="0" y="0"/>
                  </a:lnTo>
                  <a:lnTo>
                    <a:pt x="11" y="16"/>
                  </a:lnTo>
                  <a:lnTo>
                    <a:pt x="22" y="29"/>
                  </a:lnTo>
                  <a:lnTo>
                    <a:pt x="31" y="42"/>
                  </a:lnTo>
                  <a:lnTo>
                    <a:pt x="40" y="55"/>
                  </a:lnTo>
                  <a:lnTo>
                    <a:pt x="53" y="36"/>
                  </a:lnTo>
                  <a:lnTo>
                    <a:pt x="64" y="22"/>
                  </a:lnTo>
                  <a:lnTo>
                    <a:pt x="71" y="13"/>
                  </a:lnTo>
                  <a:lnTo>
                    <a:pt x="78" y="0"/>
                  </a:lnTo>
                  <a:lnTo>
                    <a:pt x="85" y="16"/>
                  </a:lnTo>
                  <a:lnTo>
                    <a:pt x="96" y="29"/>
                  </a:lnTo>
                  <a:lnTo>
                    <a:pt x="107" y="42"/>
                  </a:lnTo>
                  <a:lnTo>
                    <a:pt x="114" y="55"/>
                  </a:lnTo>
                  <a:lnTo>
                    <a:pt x="123" y="36"/>
                  </a:lnTo>
                  <a:lnTo>
                    <a:pt x="133" y="20"/>
                  </a:lnTo>
                  <a:lnTo>
                    <a:pt x="142" y="7"/>
                  </a:lnTo>
                  <a:lnTo>
                    <a:pt x="145" y="2"/>
                  </a:lnTo>
                  <a:close/>
                </a:path>
              </a:pathLst>
            </a:custGeom>
            <a:solidFill>
              <a:srgbClr val="E5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Freeform 59">
              <a:extLst>
                <a:ext uri="{FF2B5EF4-FFF2-40B4-BE49-F238E27FC236}">
                  <a16:creationId xmlns:a16="http://schemas.microsoft.com/office/drawing/2014/main" xmlns="" id="{EAA8A913-ABCC-42A0-82D8-EAB76D02C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1702"/>
              <a:ext cx="14" cy="8"/>
            </a:xfrm>
            <a:custGeom>
              <a:avLst/>
              <a:gdLst>
                <a:gd name="T0" fmla="*/ 14 w 14"/>
                <a:gd name="T1" fmla="*/ 8 h 8"/>
                <a:gd name="T2" fmla="*/ 12 w 14"/>
                <a:gd name="T3" fmla="*/ 2 h 8"/>
                <a:gd name="T4" fmla="*/ 7 w 14"/>
                <a:gd name="T5" fmla="*/ 0 h 8"/>
                <a:gd name="T6" fmla="*/ 1 w 14"/>
                <a:gd name="T7" fmla="*/ 2 h 8"/>
                <a:gd name="T8" fmla="*/ 0 w 14"/>
                <a:gd name="T9" fmla="*/ 8 h 8"/>
                <a:gd name="T10" fmla="*/ 14 w 14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8"/>
                <a:gd name="T20" fmla="*/ 14 w 1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8">
                  <a:moveTo>
                    <a:pt x="14" y="8"/>
                  </a:moveTo>
                  <a:lnTo>
                    <a:pt x="12" y="2"/>
                  </a:lnTo>
                  <a:lnTo>
                    <a:pt x="7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Freeform 60">
              <a:extLst>
                <a:ext uri="{FF2B5EF4-FFF2-40B4-BE49-F238E27FC236}">
                  <a16:creationId xmlns:a16="http://schemas.microsoft.com/office/drawing/2014/main" xmlns="" id="{9D001D29-9617-4A47-B091-EA3D49474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1710"/>
              <a:ext cx="14" cy="594"/>
            </a:xfrm>
            <a:custGeom>
              <a:avLst/>
              <a:gdLst>
                <a:gd name="T0" fmla="*/ 14 w 14"/>
                <a:gd name="T1" fmla="*/ 594 h 594"/>
                <a:gd name="T2" fmla="*/ 14 w 14"/>
                <a:gd name="T3" fmla="*/ 509 h 594"/>
                <a:gd name="T4" fmla="*/ 14 w 14"/>
                <a:gd name="T5" fmla="*/ 314 h 594"/>
                <a:gd name="T6" fmla="*/ 14 w 14"/>
                <a:gd name="T7" fmla="*/ 112 h 594"/>
                <a:gd name="T8" fmla="*/ 14 w 14"/>
                <a:gd name="T9" fmla="*/ 0 h 594"/>
                <a:gd name="T10" fmla="*/ 0 w 14"/>
                <a:gd name="T11" fmla="*/ 0 h 594"/>
                <a:gd name="T12" fmla="*/ 0 w 14"/>
                <a:gd name="T13" fmla="*/ 112 h 594"/>
                <a:gd name="T14" fmla="*/ 0 w 14"/>
                <a:gd name="T15" fmla="*/ 314 h 594"/>
                <a:gd name="T16" fmla="*/ 0 w 14"/>
                <a:gd name="T17" fmla="*/ 509 h 594"/>
                <a:gd name="T18" fmla="*/ 0 w 14"/>
                <a:gd name="T19" fmla="*/ 594 h 594"/>
                <a:gd name="T20" fmla="*/ 14 w 14"/>
                <a:gd name="T21" fmla="*/ 594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594"/>
                <a:gd name="T35" fmla="*/ 14 w 14"/>
                <a:gd name="T36" fmla="*/ 594 h 5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594">
                  <a:moveTo>
                    <a:pt x="14" y="594"/>
                  </a:moveTo>
                  <a:lnTo>
                    <a:pt x="14" y="509"/>
                  </a:lnTo>
                  <a:lnTo>
                    <a:pt x="14" y="314"/>
                  </a:lnTo>
                  <a:lnTo>
                    <a:pt x="14" y="11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0" y="314"/>
                  </a:lnTo>
                  <a:lnTo>
                    <a:pt x="0" y="509"/>
                  </a:lnTo>
                  <a:lnTo>
                    <a:pt x="0" y="594"/>
                  </a:lnTo>
                  <a:lnTo>
                    <a:pt x="14" y="5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Freeform 61">
              <a:extLst>
                <a:ext uri="{FF2B5EF4-FFF2-40B4-BE49-F238E27FC236}">
                  <a16:creationId xmlns:a16="http://schemas.microsoft.com/office/drawing/2014/main" xmlns="" id="{4526850C-C5BF-49B8-982F-70CEC431D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2304"/>
              <a:ext cx="14" cy="7"/>
            </a:xfrm>
            <a:custGeom>
              <a:avLst/>
              <a:gdLst>
                <a:gd name="T0" fmla="*/ 0 w 14"/>
                <a:gd name="T1" fmla="*/ 0 h 7"/>
                <a:gd name="T2" fmla="*/ 1 w 14"/>
                <a:gd name="T3" fmla="*/ 5 h 7"/>
                <a:gd name="T4" fmla="*/ 7 w 14"/>
                <a:gd name="T5" fmla="*/ 7 h 7"/>
                <a:gd name="T6" fmla="*/ 12 w 14"/>
                <a:gd name="T7" fmla="*/ 5 h 7"/>
                <a:gd name="T8" fmla="*/ 14 w 14"/>
                <a:gd name="T9" fmla="*/ 0 h 7"/>
                <a:gd name="T10" fmla="*/ 0 w 14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7"/>
                <a:gd name="T20" fmla="*/ 14 w 1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7">
                  <a:moveTo>
                    <a:pt x="0" y="0"/>
                  </a:moveTo>
                  <a:lnTo>
                    <a:pt x="1" y="5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Freeform 62">
              <a:extLst>
                <a:ext uri="{FF2B5EF4-FFF2-40B4-BE49-F238E27FC236}">
                  <a16:creationId xmlns:a16="http://schemas.microsoft.com/office/drawing/2014/main" xmlns="" id="{0232D917-82B9-44B0-8B00-27FECC73F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702"/>
              <a:ext cx="15" cy="8"/>
            </a:xfrm>
            <a:custGeom>
              <a:avLst/>
              <a:gdLst>
                <a:gd name="T0" fmla="*/ 15 w 15"/>
                <a:gd name="T1" fmla="*/ 8 h 8"/>
                <a:gd name="T2" fmla="*/ 13 w 15"/>
                <a:gd name="T3" fmla="*/ 2 h 8"/>
                <a:gd name="T4" fmla="*/ 7 w 15"/>
                <a:gd name="T5" fmla="*/ 0 h 8"/>
                <a:gd name="T6" fmla="*/ 2 w 15"/>
                <a:gd name="T7" fmla="*/ 2 h 8"/>
                <a:gd name="T8" fmla="*/ 0 w 15"/>
                <a:gd name="T9" fmla="*/ 8 h 8"/>
                <a:gd name="T10" fmla="*/ 15 w 15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15" y="8"/>
                  </a:moveTo>
                  <a:lnTo>
                    <a:pt x="13" y="2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Freeform 63">
              <a:extLst>
                <a:ext uri="{FF2B5EF4-FFF2-40B4-BE49-F238E27FC236}">
                  <a16:creationId xmlns:a16="http://schemas.microsoft.com/office/drawing/2014/main" xmlns="" id="{54106657-FCE9-4305-B21E-1B712A5F3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710"/>
              <a:ext cx="15" cy="594"/>
            </a:xfrm>
            <a:custGeom>
              <a:avLst/>
              <a:gdLst>
                <a:gd name="T0" fmla="*/ 7 w 15"/>
                <a:gd name="T1" fmla="*/ 594 h 594"/>
                <a:gd name="T2" fmla="*/ 15 w 15"/>
                <a:gd name="T3" fmla="*/ 594 h 594"/>
                <a:gd name="T4" fmla="*/ 15 w 15"/>
                <a:gd name="T5" fmla="*/ 0 h 594"/>
                <a:gd name="T6" fmla="*/ 0 w 15"/>
                <a:gd name="T7" fmla="*/ 0 h 594"/>
                <a:gd name="T8" fmla="*/ 0 w 15"/>
                <a:gd name="T9" fmla="*/ 594 h 594"/>
                <a:gd name="T10" fmla="*/ 7 w 15"/>
                <a:gd name="T11" fmla="*/ 594 h 5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594"/>
                <a:gd name="T20" fmla="*/ 15 w 15"/>
                <a:gd name="T21" fmla="*/ 594 h 5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594">
                  <a:moveTo>
                    <a:pt x="7" y="594"/>
                  </a:moveTo>
                  <a:lnTo>
                    <a:pt x="15" y="59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594"/>
                  </a:lnTo>
                  <a:lnTo>
                    <a:pt x="7" y="5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Freeform 64">
              <a:extLst>
                <a:ext uri="{FF2B5EF4-FFF2-40B4-BE49-F238E27FC236}">
                  <a16:creationId xmlns:a16="http://schemas.microsoft.com/office/drawing/2014/main" xmlns="" id="{BBCF2751-9BD4-465B-BF26-56D5B2E0F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2304"/>
              <a:ext cx="15" cy="7"/>
            </a:xfrm>
            <a:custGeom>
              <a:avLst/>
              <a:gdLst>
                <a:gd name="T0" fmla="*/ 0 w 15"/>
                <a:gd name="T1" fmla="*/ 0 h 7"/>
                <a:gd name="T2" fmla="*/ 2 w 15"/>
                <a:gd name="T3" fmla="*/ 5 h 7"/>
                <a:gd name="T4" fmla="*/ 7 w 15"/>
                <a:gd name="T5" fmla="*/ 7 h 7"/>
                <a:gd name="T6" fmla="*/ 13 w 15"/>
                <a:gd name="T7" fmla="*/ 5 h 7"/>
                <a:gd name="T8" fmla="*/ 15 w 15"/>
                <a:gd name="T9" fmla="*/ 0 h 7"/>
                <a:gd name="T10" fmla="*/ 0 w 15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7"/>
                <a:gd name="T20" fmla="*/ 15 w 1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7">
                  <a:moveTo>
                    <a:pt x="0" y="0"/>
                  </a:moveTo>
                  <a:lnTo>
                    <a:pt x="2" y="5"/>
                  </a:lnTo>
                  <a:lnTo>
                    <a:pt x="7" y="7"/>
                  </a:lnTo>
                  <a:lnTo>
                    <a:pt x="13" y="5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Freeform 65">
              <a:extLst>
                <a:ext uri="{FF2B5EF4-FFF2-40B4-BE49-F238E27FC236}">
                  <a16:creationId xmlns:a16="http://schemas.microsoft.com/office/drawing/2014/main" xmlns="" id="{1BC5A690-A6F8-4A9B-AE7C-C6D960E8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1588"/>
              <a:ext cx="145" cy="133"/>
            </a:xfrm>
            <a:custGeom>
              <a:avLst/>
              <a:gdLst>
                <a:gd name="T0" fmla="*/ 145 w 145"/>
                <a:gd name="T1" fmla="*/ 80 h 133"/>
                <a:gd name="T2" fmla="*/ 142 w 145"/>
                <a:gd name="T3" fmla="*/ 85 h 133"/>
                <a:gd name="T4" fmla="*/ 133 w 145"/>
                <a:gd name="T5" fmla="*/ 98 h 133"/>
                <a:gd name="T6" fmla="*/ 123 w 145"/>
                <a:gd name="T7" fmla="*/ 114 h 133"/>
                <a:gd name="T8" fmla="*/ 114 w 145"/>
                <a:gd name="T9" fmla="*/ 133 h 133"/>
                <a:gd name="T10" fmla="*/ 107 w 145"/>
                <a:gd name="T11" fmla="*/ 120 h 133"/>
                <a:gd name="T12" fmla="*/ 96 w 145"/>
                <a:gd name="T13" fmla="*/ 107 h 133"/>
                <a:gd name="T14" fmla="*/ 85 w 145"/>
                <a:gd name="T15" fmla="*/ 94 h 133"/>
                <a:gd name="T16" fmla="*/ 78 w 145"/>
                <a:gd name="T17" fmla="*/ 78 h 133"/>
                <a:gd name="T18" fmla="*/ 71 w 145"/>
                <a:gd name="T19" fmla="*/ 91 h 133"/>
                <a:gd name="T20" fmla="*/ 64 w 145"/>
                <a:gd name="T21" fmla="*/ 100 h 133"/>
                <a:gd name="T22" fmla="*/ 53 w 145"/>
                <a:gd name="T23" fmla="*/ 114 h 133"/>
                <a:gd name="T24" fmla="*/ 40 w 145"/>
                <a:gd name="T25" fmla="*/ 133 h 133"/>
                <a:gd name="T26" fmla="*/ 31 w 145"/>
                <a:gd name="T27" fmla="*/ 120 h 133"/>
                <a:gd name="T28" fmla="*/ 22 w 145"/>
                <a:gd name="T29" fmla="*/ 107 h 133"/>
                <a:gd name="T30" fmla="*/ 11 w 145"/>
                <a:gd name="T31" fmla="*/ 94 h 133"/>
                <a:gd name="T32" fmla="*/ 0 w 145"/>
                <a:gd name="T33" fmla="*/ 78 h 133"/>
                <a:gd name="T34" fmla="*/ 40 w 145"/>
                <a:gd name="T35" fmla="*/ 0 h 133"/>
                <a:gd name="T36" fmla="*/ 42 w 145"/>
                <a:gd name="T37" fmla="*/ 0 h 133"/>
                <a:gd name="T38" fmla="*/ 47 w 145"/>
                <a:gd name="T39" fmla="*/ 0 h 133"/>
                <a:gd name="T40" fmla="*/ 54 w 145"/>
                <a:gd name="T41" fmla="*/ 0 h 133"/>
                <a:gd name="T42" fmla="*/ 65 w 145"/>
                <a:gd name="T43" fmla="*/ 0 h 133"/>
                <a:gd name="T44" fmla="*/ 76 w 145"/>
                <a:gd name="T45" fmla="*/ 0 h 133"/>
                <a:gd name="T46" fmla="*/ 89 w 145"/>
                <a:gd name="T47" fmla="*/ 0 h 133"/>
                <a:gd name="T48" fmla="*/ 100 w 145"/>
                <a:gd name="T49" fmla="*/ 0 h 133"/>
                <a:gd name="T50" fmla="*/ 111 w 145"/>
                <a:gd name="T51" fmla="*/ 0 h 133"/>
                <a:gd name="T52" fmla="*/ 145 w 145"/>
                <a:gd name="T53" fmla="*/ 80 h 1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5"/>
                <a:gd name="T82" fmla="*/ 0 h 133"/>
                <a:gd name="T83" fmla="*/ 145 w 145"/>
                <a:gd name="T84" fmla="*/ 133 h 1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5" h="133">
                  <a:moveTo>
                    <a:pt x="145" y="80"/>
                  </a:moveTo>
                  <a:lnTo>
                    <a:pt x="142" y="85"/>
                  </a:lnTo>
                  <a:lnTo>
                    <a:pt x="133" y="98"/>
                  </a:lnTo>
                  <a:lnTo>
                    <a:pt x="123" y="114"/>
                  </a:lnTo>
                  <a:lnTo>
                    <a:pt x="114" y="133"/>
                  </a:lnTo>
                  <a:lnTo>
                    <a:pt x="107" y="120"/>
                  </a:lnTo>
                  <a:lnTo>
                    <a:pt x="96" y="107"/>
                  </a:lnTo>
                  <a:lnTo>
                    <a:pt x="85" y="94"/>
                  </a:lnTo>
                  <a:lnTo>
                    <a:pt x="78" y="78"/>
                  </a:lnTo>
                  <a:lnTo>
                    <a:pt x="71" y="91"/>
                  </a:lnTo>
                  <a:lnTo>
                    <a:pt x="64" y="100"/>
                  </a:lnTo>
                  <a:lnTo>
                    <a:pt x="53" y="114"/>
                  </a:lnTo>
                  <a:lnTo>
                    <a:pt x="40" y="133"/>
                  </a:lnTo>
                  <a:lnTo>
                    <a:pt x="31" y="120"/>
                  </a:lnTo>
                  <a:lnTo>
                    <a:pt x="22" y="107"/>
                  </a:lnTo>
                  <a:lnTo>
                    <a:pt x="11" y="94"/>
                  </a:lnTo>
                  <a:lnTo>
                    <a:pt x="0" y="78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11" y="0"/>
                  </a:lnTo>
                  <a:lnTo>
                    <a:pt x="14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6">
            <a:extLst>
              <a:ext uri="{FF2B5EF4-FFF2-40B4-BE49-F238E27FC236}">
                <a16:creationId xmlns:a16="http://schemas.microsoft.com/office/drawing/2014/main" xmlns="" id="{213DC08B-BE4E-4F72-AF11-57B77BA32E9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221957" y="4701381"/>
            <a:ext cx="214312" cy="428625"/>
            <a:chOff x="2708" y="1508"/>
            <a:chExt cx="145" cy="803"/>
          </a:xfrm>
        </p:grpSpPr>
        <p:sp>
          <p:nvSpPr>
            <p:cNvPr id="32791" name="Freeform 57">
              <a:extLst>
                <a:ext uri="{FF2B5EF4-FFF2-40B4-BE49-F238E27FC236}">
                  <a16:creationId xmlns:a16="http://schemas.microsoft.com/office/drawing/2014/main" xmlns="" id="{A8D777A4-13B4-4796-A0CA-7AEAB21CC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1508"/>
              <a:ext cx="71" cy="80"/>
            </a:xfrm>
            <a:custGeom>
              <a:avLst/>
              <a:gdLst>
                <a:gd name="T0" fmla="*/ 38 w 71"/>
                <a:gd name="T1" fmla="*/ 0 h 80"/>
                <a:gd name="T2" fmla="*/ 47 w 71"/>
                <a:gd name="T3" fmla="*/ 22 h 80"/>
                <a:gd name="T4" fmla="*/ 58 w 71"/>
                <a:gd name="T5" fmla="*/ 45 h 80"/>
                <a:gd name="T6" fmla="*/ 65 w 71"/>
                <a:gd name="T7" fmla="*/ 65 h 80"/>
                <a:gd name="T8" fmla="*/ 71 w 71"/>
                <a:gd name="T9" fmla="*/ 80 h 80"/>
                <a:gd name="T10" fmla="*/ 58 w 71"/>
                <a:gd name="T11" fmla="*/ 80 h 80"/>
                <a:gd name="T12" fmla="*/ 47 w 71"/>
                <a:gd name="T13" fmla="*/ 80 h 80"/>
                <a:gd name="T14" fmla="*/ 34 w 71"/>
                <a:gd name="T15" fmla="*/ 80 h 80"/>
                <a:gd name="T16" fmla="*/ 24 w 71"/>
                <a:gd name="T17" fmla="*/ 80 h 80"/>
                <a:gd name="T18" fmla="*/ 14 w 71"/>
                <a:gd name="T19" fmla="*/ 80 h 80"/>
                <a:gd name="T20" fmla="*/ 7 w 71"/>
                <a:gd name="T21" fmla="*/ 80 h 80"/>
                <a:gd name="T22" fmla="*/ 2 w 71"/>
                <a:gd name="T23" fmla="*/ 80 h 80"/>
                <a:gd name="T24" fmla="*/ 0 w 71"/>
                <a:gd name="T25" fmla="*/ 80 h 80"/>
                <a:gd name="T26" fmla="*/ 9 w 71"/>
                <a:gd name="T27" fmla="*/ 58 h 80"/>
                <a:gd name="T28" fmla="*/ 22 w 71"/>
                <a:gd name="T29" fmla="*/ 33 h 80"/>
                <a:gd name="T30" fmla="*/ 33 w 71"/>
                <a:gd name="T31" fmla="*/ 9 h 80"/>
                <a:gd name="T32" fmla="*/ 38 w 71"/>
                <a:gd name="T33" fmla="*/ 0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80"/>
                <a:gd name="T53" fmla="*/ 71 w 71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80">
                  <a:moveTo>
                    <a:pt x="38" y="0"/>
                  </a:moveTo>
                  <a:lnTo>
                    <a:pt x="47" y="22"/>
                  </a:lnTo>
                  <a:lnTo>
                    <a:pt x="58" y="45"/>
                  </a:lnTo>
                  <a:lnTo>
                    <a:pt x="65" y="65"/>
                  </a:lnTo>
                  <a:lnTo>
                    <a:pt x="71" y="80"/>
                  </a:lnTo>
                  <a:lnTo>
                    <a:pt x="58" y="80"/>
                  </a:lnTo>
                  <a:lnTo>
                    <a:pt x="47" y="80"/>
                  </a:lnTo>
                  <a:lnTo>
                    <a:pt x="34" y="80"/>
                  </a:lnTo>
                  <a:lnTo>
                    <a:pt x="24" y="80"/>
                  </a:lnTo>
                  <a:lnTo>
                    <a:pt x="14" y="80"/>
                  </a:lnTo>
                  <a:lnTo>
                    <a:pt x="7" y="80"/>
                  </a:lnTo>
                  <a:lnTo>
                    <a:pt x="2" y="80"/>
                  </a:lnTo>
                  <a:lnTo>
                    <a:pt x="0" y="80"/>
                  </a:lnTo>
                  <a:lnTo>
                    <a:pt x="9" y="58"/>
                  </a:lnTo>
                  <a:lnTo>
                    <a:pt x="22" y="33"/>
                  </a:lnTo>
                  <a:lnTo>
                    <a:pt x="33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5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58">
              <a:extLst>
                <a:ext uri="{FF2B5EF4-FFF2-40B4-BE49-F238E27FC236}">
                  <a16:creationId xmlns:a16="http://schemas.microsoft.com/office/drawing/2014/main" xmlns="" id="{F037D044-B2BD-4F05-92A0-47281EA2E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1666"/>
              <a:ext cx="145" cy="638"/>
            </a:xfrm>
            <a:custGeom>
              <a:avLst/>
              <a:gdLst>
                <a:gd name="T0" fmla="*/ 145 w 145"/>
                <a:gd name="T1" fmla="*/ 2 h 638"/>
                <a:gd name="T2" fmla="*/ 145 w 145"/>
                <a:gd name="T3" fmla="*/ 106 h 638"/>
                <a:gd name="T4" fmla="*/ 145 w 145"/>
                <a:gd name="T5" fmla="*/ 313 h 638"/>
                <a:gd name="T6" fmla="*/ 145 w 145"/>
                <a:gd name="T7" fmla="*/ 516 h 638"/>
                <a:gd name="T8" fmla="*/ 145 w 145"/>
                <a:gd name="T9" fmla="*/ 607 h 638"/>
                <a:gd name="T10" fmla="*/ 138 w 145"/>
                <a:gd name="T11" fmla="*/ 614 h 638"/>
                <a:gd name="T12" fmla="*/ 131 w 145"/>
                <a:gd name="T13" fmla="*/ 623 h 638"/>
                <a:gd name="T14" fmla="*/ 122 w 145"/>
                <a:gd name="T15" fmla="*/ 631 h 638"/>
                <a:gd name="T16" fmla="*/ 114 w 145"/>
                <a:gd name="T17" fmla="*/ 638 h 638"/>
                <a:gd name="T18" fmla="*/ 111 w 145"/>
                <a:gd name="T19" fmla="*/ 638 h 638"/>
                <a:gd name="T20" fmla="*/ 103 w 145"/>
                <a:gd name="T21" fmla="*/ 638 h 638"/>
                <a:gd name="T22" fmla="*/ 91 w 145"/>
                <a:gd name="T23" fmla="*/ 638 h 638"/>
                <a:gd name="T24" fmla="*/ 78 w 145"/>
                <a:gd name="T25" fmla="*/ 638 h 638"/>
                <a:gd name="T26" fmla="*/ 64 w 145"/>
                <a:gd name="T27" fmla="*/ 638 h 638"/>
                <a:gd name="T28" fmla="*/ 51 w 145"/>
                <a:gd name="T29" fmla="*/ 638 h 638"/>
                <a:gd name="T30" fmla="*/ 44 w 145"/>
                <a:gd name="T31" fmla="*/ 638 h 638"/>
                <a:gd name="T32" fmla="*/ 40 w 145"/>
                <a:gd name="T33" fmla="*/ 638 h 638"/>
                <a:gd name="T34" fmla="*/ 31 w 145"/>
                <a:gd name="T35" fmla="*/ 629 h 638"/>
                <a:gd name="T36" fmla="*/ 22 w 145"/>
                <a:gd name="T37" fmla="*/ 622 h 638"/>
                <a:gd name="T38" fmla="*/ 13 w 145"/>
                <a:gd name="T39" fmla="*/ 614 h 638"/>
                <a:gd name="T40" fmla="*/ 0 w 145"/>
                <a:gd name="T41" fmla="*/ 605 h 638"/>
                <a:gd name="T42" fmla="*/ 0 w 145"/>
                <a:gd name="T43" fmla="*/ 0 h 638"/>
                <a:gd name="T44" fmla="*/ 11 w 145"/>
                <a:gd name="T45" fmla="*/ 16 h 638"/>
                <a:gd name="T46" fmla="*/ 22 w 145"/>
                <a:gd name="T47" fmla="*/ 29 h 638"/>
                <a:gd name="T48" fmla="*/ 31 w 145"/>
                <a:gd name="T49" fmla="*/ 42 h 638"/>
                <a:gd name="T50" fmla="*/ 40 w 145"/>
                <a:gd name="T51" fmla="*/ 55 h 638"/>
                <a:gd name="T52" fmla="*/ 53 w 145"/>
                <a:gd name="T53" fmla="*/ 36 h 638"/>
                <a:gd name="T54" fmla="*/ 64 w 145"/>
                <a:gd name="T55" fmla="*/ 22 h 638"/>
                <a:gd name="T56" fmla="*/ 71 w 145"/>
                <a:gd name="T57" fmla="*/ 13 h 638"/>
                <a:gd name="T58" fmla="*/ 78 w 145"/>
                <a:gd name="T59" fmla="*/ 0 h 638"/>
                <a:gd name="T60" fmla="*/ 85 w 145"/>
                <a:gd name="T61" fmla="*/ 16 h 638"/>
                <a:gd name="T62" fmla="*/ 96 w 145"/>
                <a:gd name="T63" fmla="*/ 29 h 638"/>
                <a:gd name="T64" fmla="*/ 107 w 145"/>
                <a:gd name="T65" fmla="*/ 42 h 638"/>
                <a:gd name="T66" fmla="*/ 114 w 145"/>
                <a:gd name="T67" fmla="*/ 55 h 638"/>
                <a:gd name="T68" fmla="*/ 123 w 145"/>
                <a:gd name="T69" fmla="*/ 36 h 638"/>
                <a:gd name="T70" fmla="*/ 133 w 145"/>
                <a:gd name="T71" fmla="*/ 20 h 638"/>
                <a:gd name="T72" fmla="*/ 142 w 145"/>
                <a:gd name="T73" fmla="*/ 7 h 638"/>
                <a:gd name="T74" fmla="*/ 145 w 145"/>
                <a:gd name="T75" fmla="*/ 2 h 6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5"/>
                <a:gd name="T115" fmla="*/ 0 h 638"/>
                <a:gd name="T116" fmla="*/ 145 w 145"/>
                <a:gd name="T117" fmla="*/ 638 h 6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5" h="638">
                  <a:moveTo>
                    <a:pt x="145" y="2"/>
                  </a:moveTo>
                  <a:lnTo>
                    <a:pt x="145" y="106"/>
                  </a:lnTo>
                  <a:lnTo>
                    <a:pt x="145" y="313"/>
                  </a:lnTo>
                  <a:lnTo>
                    <a:pt x="145" y="516"/>
                  </a:lnTo>
                  <a:lnTo>
                    <a:pt x="145" y="607"/>
                  </a:lnTo>
                  <a:lnTo>
                    <a:pt x="138" y="614"/>
                  </a:lnTo>
                  <a:lnTo>
                    <a:pt x="131" y="623"/>
                  </a:lnTo>
                  <a:lnTo>
                    <a:pt x="122" y="631"/>
                  </a:lnTo>
                  <a:lnTo>
                    <a:pt x="114" y="638"/>
                  </a:lnTo>
                  <a:lnTo>
                    <a:pt x="111" y="638"/>
                  </a:lnTo>
                  <a:lnTo>
                    <a:pt x="103" y="638"/>
                  </a:lnTo>
                  <a:lnTo>
                    <a:pt x="91" y="638"/>
                  </a:lnTo>
                  <a:lnTo>
                    <a:pt x="78" y="638"/>
                  </a:lnTo>
                  <a:lnTo>
                    <a:pt x="64" y="638"/>
                  </a:lnTo>
                  <a:lnTo>
                    <a:pt x="51" y="638"/>
                  </a:lnTo>
                  <a:lnTo>
                    <a:pt x="44" y="638"/>
                  </a:lnTo>
                  <a:lnTo>
                    <a:pt x="40" y="638"/>
                  </a:lnTo>
                  <a:lnTo>
                    <a:pt x="31" y="629"/>
                  </a:lnTo>
                  <a:lnTo>
                    <a:pt x="22" y="622"/>
                  </a:lnTo>
                  <a:lnTo>
                    <a:pt x="13" y="614"/>
                  </a:lnTo>
                  <a:lnTo>
                    <a:pt x="0" y="605"/>
                  </a:lnTo>
                  <a:lnTo>
                    <a:pt x="0" y="0"/>
                  </a:lnTo>
                  <a:lnTo>
                    <a:pt x="11" y="16"/>
                  </a:lnTo>
                  <a:lnTo>
                    <a:pt x="22" y="29"/>
                  </a:lnTo>
                  <a:lnTo>
                    <a:pt x="31" y="42"/>
                  </a:lnTo>
                  <a:lnTo>
                    <a:pt x="40" y="55"/>
                  </a:lnTo>
                  <a:lnTo>
                    <a:pt x="53" y="36"/>
                  </a:lnTo>
                  <a:lnTo>
                    <a:pt x="64" y="22"/>
                  </a:lnTo>
                  <a:lnTo>
                    <a:pt x="71" y="13"/>
                  </a:lnTo>
                  <a:lnTo>
                    <a:pt x="78" y="0"/>
                  </a:lnTo>
                  <a:lnTo>
                    <a:pt x="85" y="16"/>
                  </a:lnTo>
                  <a:lnTo>
                    <a:pt x="96" y="29"/>
                  </a:lnTo>
                  <a:lnTo>
                    <a:pt x="107" y="42"/>
                  </a:lnTo>
                  <a:lnTo>
                    <a:pt x="114" y="55"/>
                  </a:lnTo>
                  <a:lnTo>
                    <a:pt x="123" y="36"/>
                  </a:lnTo>
                  <a:lnTo>
                    <a:pt x="133" y="20"/>
                  </a:lnTo>
                  <a:lnTo>
                    <a:pt x="142" y="7"/>
                  </a:lnTo>
                  <a:lnTo>
                    <a:pt x="145" y="2"/>
                  </a:lnTo>
                  <a:close/>
                </a:path>
              </a:pathLst>
            </a:custGeom>
            <a:solidFill>
              <a:srgbClr val="E5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Freeform 59">
              <a:extLst>
                <a:ext uri="{FF2B5EF4-FFF2-40B4-BE49-F238E27FC236}">
                  <a16:creationId xmlns:a16="http://schemas.microsoft.com/office/drawing/2014/main" xmlns="" id="{D270CBCA-DCEB-473C-AA5E-4BB1872E8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1702"/>
              <a:ext cx="14" cy="8"/>
            </a:xfrm>
            <a:custGeom>
              <a:avLst/>
              <a:gdLst>
                <a:gd name="T0" fmla="*/ 14 w 14"/>
                <a:gd name="T1" fmla="*/ 8 h 8"/>
                <a:gd name="T2" fmla="*/ 12 w 14"/>
                <a:gd name="T3" fmla="*/ 2 h 8"/>
                <a:gd name="T4" fmla="*/ 7 w 14"/>
                <a:gd name="T5" fmla="*/ 0 h 8"/>
                <a:gd name="T6" fmla="*/ 1 w 14"/>
                <a:gd name="T7" fmla="*/ 2 h 8"/>
                <a:gd name="T8" fmla="*/ 0 w 14"/>
                <a:gd name="T9" fmla="*/ 8 h 8"/>
                <a:gd name="T10" fmla="*/ 14 w 14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8"/>
                <a:gd name="T20" fmla="*/ 14 w 1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8">
                  <a:moveTo>
                    <a:pt x="14" y="8"/>
                  </a:moveTo>
                  <a:lnTo>
                    <a:pt x="12" y="2"/>
                  </a:lnTo>
                  <a:lnTo>
                    <a:pt x="7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Freeform 60">
              <a:extLst>
                <a:ext uri="{FF2B5EF4-FFF2-40B4-BE49-F238E27FC236}">
                  <a16:creationId xmlns:a16="http://schemas.microsoft.com/office/drawing/2014/main" xmlns="" id="{C026E1FC-EFD5-43BF-9549-63F24B18F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1710"/>
              <a:ext cx="14" cy="594"/>
            </a:xfrm>
            <a:custGeom>
              <a:avLst/>
              <a:gdLst>
                <a:gd name="T0" fmla="*/ 14 w 14"/>
                <a:gd name="T1" fmla="*/ 594 h 594"/>
                <a:gd name="T2" fmla="*/ 14 w 14"/>
                <a:gd name="T3" fmla="*/ 509 h 594"/>
                <a:gd name="T4" fmla="*/ 14 w 14"/>
                <a:gd name="T5" fmla="*/ 314 h 594"/>
                <a:gd name="T6" fmla="*/ 14 w 14"/>
                <a:gd name="T7" fmla="*/ 112 h 594"/>
                <a:gd name="T8" fmla="*/ 14 w 14"/>
                <a:gd name="T9" fmla="*/ 0 h 594"/>
                <a:gd name="T10" fmla="*/ 0 w 14"/>
                <a:gd name="T11" fmla="*/ 0 h 594"/>
                <a:gd name="T12" fmla="*/ 0 w 14"/>
                <a:gd name="T13" fmla="*/ 112 h 594"/>
                <a:gd name="T14" fmla="*/ 0 w 14"/>
                <a:gd name="T15" fmla="*/ 314 h 594"/>
                <a:gd name="T16" fmla="*/ 0 w 14"/>
                <a:gd name="T17" fmla="*/ 509 h 594"/>
                <a:gd name="T18" fmla="*/ 0 w 14"/>
                <a:gd name="T19" fmla="*/ 594 h 594"/>
                <a:gd name="T20" fmla="*/ 14 w 14"/>
                <a:gd name="T21" fmla="*/ 594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594"/>
                <a:gd name="T35" fmla="*/ 14 w 14"/>
                <a:gd name="T36" fmla="*/ 594 h 5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594">
                  <a:moveTo>
                    <a:pt x="14" y="594"/>
                  </a:moveTo>
                  <a:lnTo>
                    <a:pt x="14" y="509"/>
                  </a:lnTo>
                  <a:lnTo>
                    <a:pt x="14" y="314"/>
                  </a:lnTo>
                  <a:lnTo>
                    <a:pt x="14" y="11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0" y="314"/>
                  </a:lnTo>
                  <a:lnTo>
                    <a:pt x="0" y="509"/>
                  </a:lnTo>
                  <a:lnTo>
                    <a:pt x="0" y="594"/>
                  </a:lnTo>
                  <a:lnTo>
                    <a:pt x="14" y="5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61">
              <a:extLst>
                <a:ext uri="{FF2B5EF4-FFF2-40B4-BE49-F238E27FC236}">
                  <a16:creationId xmlns:a16="http://schemas.microsoft.com/office/drawing/2014/main" xmlns="" id="{1326B92E-A789-48E3-AAA9-FF2BBF358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2304"/>
              <a:ext cx="14" cy="7"/>
            </a:xfrm>
            <a:custGeom>
              <a:avLst/>
              <a:gdLst>
                <a:gd name="T0" fmla="*/ 0 w 14"/>
                <a:gd name="T1" fmla="*/ 0 h 7"/>
                <a:gd name="T2" fmla="*/ 1 w 14"/>
                <a:gd name="T3" fmla="*/ 5 h 7"/>
                <a:gd name="T4" fmla="*/ 7 w 14"/>
                <a:gd name="T5" fmla="*/ 7 h 7"/>
                <a:gd name="T6" fmla="*/ 12 w 14"/>
                <a:gd name="T7" fmla="*/ 5 h 7"/>
                <a:gd name="T8" fmla="*/ 14 w 14"/>
                <a:gd name="T9" fmla="*/ 0 h 7"/>
                <a:gd name="T10" fmla="*/ 0 w 14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7"/>
                <a:gd name="T20" fmla="*/ 14 w 1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7">
                  <a:moveTo>
                    <a:pt x="0" y="0"/>
                  </a:moveTo>
                  <a:lnTo>
                    <a:pt x="1" y="5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Freeform 62">
              <a:extLst>
                <a:ext uri="{FF2B5EF4-FFF2-40B4-BE49-F238E27FC236}">
                  <a16:creationId xmlns:a16="http://schemas.microsoft.com/office/drawing/2014/main" xmlns="" id="{E1A58136-BB1D-4F1D-94A5-88FAC611A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702"/>
              <a:ext cx="15" cy="8"/>
            </a:xfrm>
            <a:custGeom>
              <a:avLst/>
              <a:gdLst>
                <a:gd name="T0" fmla="*/ 15 w 15"/>
                <a:gd name="T1" fmla="*/ 8 h 8"/>
                <a:gd name="T2" fmla="*/ 13 w 15"/>
                <a:gd name="T3" fmla="*/ 2 h 8"/>
                <a:gd name="T4" fmla="*/ 7 w 15"/>
                <a:gd name="T5" fmla="*/ 0 h 8"/>
                <a:gd name="T6" fmla="*/ 2 w 15"/>
                <a:gd name="T7" fmla="*/ 2 h 8"/>
                <a:gd name="T8" fmla="*/ 0 w 15"/>
                <a:gd name="T9" fmla="*/ 8 h 8"/>
                <a:gd name="T10" fmla="*/ 15 w 15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15" y="8"/>
                  </a:moveTo>
                  <a:lnTo>
                    <a:pt x="13" y="2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Freeform 63">
              <a:extLst>
                <a:ext uri="{FF2B5EF4-FFF2-40B4-BE49-F238E27FC236}">
                  <a16:creationId xmlns:a16="http://schemas.microsoft.com/office/drawing/2014/main" xmlns="" id="{F774F32D-9B85-49DB-97E3-DE6473B5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710"/>
              <a:ext cx="15" cy="594"/>
            </a:xfrm>
            <a:custGeom>
              <a:avLst/>
              <a:gdLst>
                <a:gd name="T0" fmla="*/ 7 w 15"/>
                <a:gd name="T1" fmla="*/ 594 h 594"/>
                <a:gd name="T2" fmla="*/ 15 w 15"/>
                <a:gd name="T3" fmla="*/ 594 h 594"/>
                <a:gd name="T4" fmla="*/ 15 w 15"/>
                <a:gd name="T5" fmla="*/ 0 h 594"/>
                <a:gd name="T6" fmla="*/ 0 w 15"/>
                <a:gd name="T7" fmla="*/ 0 h 594"/>
                <a:gd name="T8" fmla="*/ 0 w 15"/>
                <a:gd name="T9" fmla="*/ 594 h 594"/>
                <a:gd name="T10" fmla="*/ 7 w 15"/>
                <a:gd name="T11" fmla="*/ 594 h 5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594"/>
                <a:gd name="T20" fmla="*/ 15 w 15"/>
                <a:gd name="T21" fmla="*/ 594 h 5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594">
                  <a:moveTo>
                    <a:pt x="7" y="594"/>
                  </a:moveTo>
                  <a:lnTo>
                    <a:pt x="15" y="59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594"/>
                  </a:lnTo>
                  <a:lnTo>
                    <a:pt x="7" y="5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Freeform 64">
              <a:extLst>
                <a:ext uri="{FF2B5EF4-FFF2-40B4-BE49-F238E27FC236}">
                  <a16:creationId xmlns:a16="http://schemas.microsoft.com/office/drawing/2014/main" xmlns="" id="{2FB7D13A-2248-49CF-B5FF-B40CE68AE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2304"/>
              <a:ext cx="15" cy="7"/>
            </a:xfrm>
            <a:custGeom>
              <a:avLst/>
              <a:gdLst>
                <a:gd name="T0" fmla="*/ 0 w 15"/>
                <a:gd name="T1" fmla="*/ 0 h 7"/>
                <a:gd name="T2" fmla="*/ 2 w 15"/>
                <a:gd name="T3" fmla="*/ 5 h 7"/>
                <a:gd name="T4" fmla="*/ 7 w 15"/>
                <a:gd name="T5" fmla="*/ 7 h 7"/>
                <a:gd name="T6" fmla="*/ 13 w 15"/>
                <a:gd name="T7" fmla="*/ 5 h 7"/>
                <a:gd name="T8" fmla="*/ 15 w 15"/>
                <a:gd name="T9" fmla="*/ 0 h 7"/>
                <a:gd name="T10" fmla="*/ 0 w 15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7"/>
                <a:gd name="T20" fmla="*/ 15 w 1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7">
                  <a:moveTo>
                    <a:pt x="0" y="0"/>
                  </a:moveTo>
                  <a:lnTo>
                    <a:pt x="2" y="5"/>
                  </a:lnTo>
                  <a:lnTo>
                    <a:pt x="7" y="7"/>
                  </a:lnTo>
                  <a:lnTo>
                    <a:pt x="13" y="5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65">
              <a:extLst>
                <a:ext uri="{FF2B5EF4-FFF2-40B4-BE49-F238E27FC236}">
                  <a16:creationId xmlns:a16="http://schemas.microsoft.com/office/drawing/2014/main" xmlns="" id="{EF4A5F4D-8ADB-408F-9FDB-CC10EFE3A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1588"/>
              <a:ext cx="145" cy="133"/>
            </a:xfrm>
            <a:custGeom>
              <a:avLst/>
              <a:gdLst>
                <a:gd name="T0" fmla="*/ 145 w 145"/>
                <a:gd name="T1" fmla="*/ 80 h 133"/>
                <a:gd name="T2" fmla="*/ 142 w 145"/>
                <a:gd name="T3" fmla="*/ 85 h 133"/>
                <a:gd name="T4" fmla="*/ 133 w 145"/>
                <a:gd name="T5" fmla="*/ 98 h 133"/>
                <a:gd name="T6" fmla="*/ 123 w 145"/>
                <a:gd name="T7" fmla="*/ 114 h 133"/>
                <a:gd name="T8" fmla="*/ 114 w 145"/>
                <a:gd name="T9" fmla="*/ 133 h 133"/>
                <a:gd name="T10" fmla="*/ 107 w 145"/>
                <a:gd name="T11" fmla="*/ 120 h 133"/>
                <a:gd name="T12" fmla="*/ 96 w 145"/>
                <a:gd name="T13" fmla="*/ 107 h 133"/>
                <a:gd name="T14" fmla="*/ 85 w 145"/>
                <a:gd name="T15" fmla="*/ 94 h 133"/>
                <a:gd name="T16" fmla="*/ 78 w 145"/>
                <a:gd name="T17" fmla="*/ 78 h 133"/>
                <a:gd name="T18" fmla="*/ 71 w 145"/>
                <a:gd name="T19" fmla="*/ 91 h 133"/>
                <a:gd name="T20" fmla="*/ 64 w 145"/>
                <a:gd name="T21" fmla="*/ 100 h 133"/>
                <a:gd name="T22" fmla="*/ 53 w 145"/>
                <a:gd name="T23" fmla="*/ 114 h 133"/>
                <a:gd name="T24" fmla="*/ 40 w 145"/>
                <a:gd name="T25" fmla="*/ 133 h 133"/>
                <a:gd name="T26" fmla="*/ 31 w 145"/>
                <a:gd name="T27" fmla="*/ 120 h 133"/>
                <a:gd name="T28" fmla="*/ 22 w 145"/>
                <a:gd name="T29" fmla="*/ 107 h 133"/>
                <a:gd name="T30" fmla="*/ 11 w 145"/>
                <a:gd name="T31" fmla="*/ 94 h 133"/>
                <a:gd name="T32" fmla="*/ 0 w 145"/>
                <a:gd name="T33" fmla="*/ 78 h 133"/>
                <a:gd name="T34" fmla="*/ 40 w 145"/>
                <a:gd name="T35" fmla="*/ 0 h 133"/>
                <a:gd name="T36" fmla="*/ 42 w 145"/>
                <a:gd name="T37" fmla="*/ 0 h 133"/>
                <a:gd name="T38" fmla="*/ 47 w 145"/>
                <a:gd name="T39" fmla="*/ 0 h 133"/>
                <a:gd name="T40" fmla="*/ 54 w 145"/>
                <a:gd name="T41" fmla="*/ 0 h 133"/>
                <a:gd name="T42" fmla="*/ 65 w 145"/>
                <a:gd name="T43" fmla="*/ 0 h 133"/>
                <a:gd name="T44" fmla="*/ 76 w 145"/>
                <a:gd name="T45" fmla="*/ 0 h 133"/>
                <a:gd name="T46" fmla="*/ 89 w 145"/>
                <a:gd name="T47" fmla="*/ 0 h 133"/>
                <a:gd name="T48" fmla="*/ 100 w 145"/>
                <a:gd name="T49" fmla="*/ 0 h 133"/>
                <a:gd name="T50" fmla="*/ 111 w 145"/>
                <a:gd name="T51" fmla="*/ 0 h 133"/>
                <a:gd name="T52" fmla="*/ 145 w 145"/>
                <a:gd name="T53" fmla="*/ 80 h 13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5"/>
                <a:gd name="T82" fmla="*/ 0 h 133"/>
                <a:gd name="T83" fmla="*/ 145 w 145"/>
                <a:gd name="T84" fmla="*/ 133 h 13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5" h="133">
                  <a:moveTo>
                    <a:pt x="145" y="80"/>
                  </a:moveTo>
                  <a:lnTo>
                    <a:pt x="142" y="85"/>
                  </a:lnTo>
                  <a:lnTo>
                    <a:pt x="133" y="98"/>
                  </a:lnTo>
                  <a:lnTo>
                    <a:pt x="123" y="114"/>
                  </a:lnTo>
                  <a:lnTo>
                    <a:pt x="114" y="133"/>
                  </a:lnTo>
                  <a:lnTo>
                    <a:pt x="107" y="120"/>
                  </a:lnTo>
                  <a:lnTo>
                    <a:pt x="96" y="107"/>
                  </a:lnTo>
                  <a:lnTo>
                    <a:pt x="85" y="94"/>
                  </a:lnTo>
                  <a:lnTo>
                    <a:pt x="78" y="78"/>
                  </a:lnTo>
                  <a:lnTo>
                    <a:pt x="71" y="91"/>
                  </a:lnTo>
                  <a:lnTo>
                    <a:pt x="64" y="100"/>
                  </a:lnTo>
                  <a:lnTo>
                    <a:pt x="53" y="114"/>
                  </a:lnTo>
                  <a:lnTo>
                    <a:pt x="40" y="133"/>
                  </a:lnTo>
                  <a:lnTo>
                    <a:pt x="31" y="120"/>
                  </a:lnTo>
                  <a:lnTo>
                    <a:pt x="22" y="107"/>
                  </a:lnTo>
                  <a:lnTo>
                    <a:pt x="11" y="94"/>
                  </a:lnTo>
                  <a:lnTo>
                    <a:pt x="0" y="78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11" y="0"/>
                  </a:lnTo>
                  <a:lnTo>
                    <a:pt x="14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90" name="ตัวยึดหมายเลขภาพนิ่ง 46">
            <a:extLst>
              <a:ext uri="{FF2B5EF4-FFF2-40B4-BE49-F238E27FC236}">
                <a16:creationId xmlns:a16="http://schemas.microsoft.com/office/drawing/2014/main" xmlns="" id="{326D6402-7FC2-4FB2-8B41-213F94DD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048375"/>
            <a:ext cx="682625" cy="52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C7B140BF-4E61-4773-8855-CACD7B9A13C5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30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9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9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7" grpId="0" animBg="1"/>
      <p:bldP spid="589828" grpId="0" animBg="1"/>
      <p:bldP spid="589829" grpId="0"/>
      <p:bldP spid="589830" grpId="0"/>
      <p:bldP spid="589831" grpId="0"/>
      <p:bldP spid="589832" grpId="0"/>
      <p:bldP spid="5898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Oval 2">
            <a:extLst>
              <a:ext uri="{FF2B5EF4-FFF2-40B4-BE49-F238E27FC236}">
                <a16:creationId xmlns:a16="http://schemas.microsoft.com/office/drawing/2014/main" xmlns="" id="{6A6CB033-FEE7-4B48-83F3-C414D0A72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57188"/>
            <a:ext cx="2762250" cy="5032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alt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</a:p>
        </p:txBody>
      </p:sp>
      <p:sp>
        <p:nvSpPr>
          <p:cNvPr id="309251" name="Text Box 3">
            <a:extLst>
              <a:ext uri="{FF2B5EF4-FFF2-40B4-BE49-F238E27FC236}">
                <a16:creationId xmlns:a16="http://schemas.microsoft.com/office/drawing/2014/main" xmlns="" id="{4B41B8D4-88A9-47DC-B8DD-209B5D276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836613"/>
            <a:ext cx="1795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ม.ค.</a:t>
            </a:r>
            <a:r>
              <a:rPr lang="en-US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61</a:t>
            </a:r>
            <a:endParaRPr lang="th-TH" altLang="en-US" sz="3200" b="1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9252" name="Text Box 4">
            <a:extLst>
              <a:ext uri="{FF2B5EF4-FFF2-40B4-BE49-F238E27FC236}">
                <a16:creationId xmlns:a16="http://schemas.microsoft.com/office/drawing/2014/main" xmlns="" id="{DFEC709A-4067-41E0-8232-FAE209130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866775"/>
            <a:ext cx="6881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ซื้อปุ๋ย 20 กระสอบ ๆ ละ  </a:t>
            </a:r>
            <a:r>
              <a:rPr lang="en-US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70</a:t>
            </a:r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 บาท  </a:t>
            </a:r>
            <a:r>
              <a:rPr lang="en-US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	14</a:t>
            </a:r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00.-</a:t>
            </a:r>
          </a:p>
        </p:txBody>
      </p:sp>
      <p:sp>
        <p:nvSpPr>
          <p:cNvPr id="309253" name="Text Box 5">
            <a:extLst>
              <a:ext uri="{FF2B5EF4-FFF2-40B4-BE49-F238E27FC236}">
                <a16:creationId xmlns:a16="http://schemas.microsoft.com/office/drawing/2014/main" xmlns="" id="{5332CD81-228E-4E84-A41F-35805AD32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1484313"/>
            <a:ext cx="1627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ม.ค.</a:t>
            </a:r>
            <a:r>
              <a:rPr lang="en-US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61</a:t>
            </a:r>
            <a:endParaRPr lang="th-TH" altLang="en-US" sz="3200" b="1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9254" name="Text Box 6">
            <a:extLst>
              <a:ext uri="{FF2B5EF4-FFF2-40B4-BE49-F238E27FC236}">
                <a16:creationId xmlns:a16="http://schemas.microsoft.com/office/drawing/2014/main" xmlns="" id="{74EA4B92-5B16-49B9-AFD3-B04FD67EF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225" y="1498600"/>
            <a:ext cx="696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ซื้อปุ๋ย 30 กระสอบ ๆ ละ  </a:t>
            </a:r>
            <a:r>
              <a:rPr lang="en-US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800</a:t>
            </a:r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   </a:t>
            </a:r>
            <a:r>
              <a:rPr lang="en-US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</a:t>
            </a:r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00.-</a:t>
            </a:r>
          </a:p>
        </p:txBody>
      </p:sp>
      <p:sp>
        <p:nvSpPr>
          <p:cNvPr id="309255" name="Text Box 7">
            <a:extLst>
              <a:ext uri="{FF2B5EF4-FFF2-40B4-BE49-F238E27FC236}">
                <a16:creationId xmlns:a16="http://schemas.microsoft.com/office/drawing/2014/main" xmlns="" id="{403541E2-8C9C-44BF-A3E4-E9FA05068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2103438"/>
            <a:ext cx="696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รวมซื้อปุ๋ย 50  กระสอบ	       </a:t>
            </a:r>
            <a:r>
              <a:rPr lang="en-US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38</a:t>
            </a:r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00.- </a:t>
            </a:r>
          </a:p>
        </p:txBody>
      </p:sp>
      <p:sp>
        <p:nvSpPr>
          <p:cNvPr id="309256" name="Text Box 8">
            <a:extLst>
              <a:ext uri="{FF2B5EF4-FFF2-40B4-BE49-F238E27FC236}">
                <a16:creationId xmlns:a16="http://schemas.microsoft.com/office/drawing/2014/main" xmlns="" id="{A5C96D2F-63EE-408C-8592-06705836D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2635250"/>
            <a:ext cx="4586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en-US" sz="3200" b="1" u="sng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หัก</a:t>
            </a:r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ขาย          15  กระสอบ  </a:t>
            </a:r>
          </a:p>
        </p:txBody>
      </p:sp>
      <p:sp>
        <p:nvSpPr>
          <p:cNvPr id="309257" name="Text Box 9">
            <a:extLst>
              <a:ext uri="{FF2B5EF4-FFF2-40B4-BE49-F238E27FC236}">
                <a16:creationId xmlns:a16="http://schemas.microsoft.com/office/drawing/2014/main" xmlns="" id="{D6069860-0372-4075-91EE-C5CE2D18F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3211513"/>
            <a:ext cx="4586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เหลือ               35  กระสอบ</a:t>
            </a:r>
          </a:p>
        </p:txBody>
      </p:sp>
      <p:sp>
        <p:nvSpPr>
          <p:cNvPr id="309258" name="Text Box 10">
            <a:extLst>
              <a:ext uri="{FF2B5EF4-FFF2-40B4-BE49-F238E27FC236}">
                <a16:creationId xmlns:a16="http://schemas.microsoft.com/office/drawing/2014/main" xmlns="" id="{9BCB1660-F02B-4CAA-95CE-416F300E0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979863"/>
            <a:ext cx="7272337" cy="584200"/>
          </a:xfrm>
          <a:prstGeom prst="rect">
            <a:avLst/>
          </a:prstGeom>
          <a:noFill/>
          <a:ln w="76200" cap="rnd">
            <a:solidFill>
              <a:srgbClr val="00B0F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en-US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ปุ๋ยคงเหลือ  35  กระสอบ คำนวณราคาทุนดังนี้</a:t>
            </a:r>
          </a:p>
        </p:txBody>
      </p:sp>
      <p:sp>
        <p:nvSpPr>
          <p:cNvPr id="309259" name="Text Box 11">
            <a:extLst>
              <a:ext uri="{FF2B5EF4-FFF2-40B4-BE49-F238E27FC236}">
                <a16:creationId xmlns:a16="http://schemas.microsoft.com/office/drawing/2014/main" xmlns="" id="{03084E65-2955-4A21-90E8-D991EC825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472113"/>
            <a:ext cx="7516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ปุ๋ย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5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กระสอบ ๆ ละ 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70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0  บาท 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=	             3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00.-</a:t>
            </a:r>
          </a:p>
        </p:txBody>
      </p:sp>
      <p:sp>
        <p:nvSpPr>
          <p:cNvPr id="309260" name="Text Box 12">
            <a:extLst>
              <a:ext uri="{FF2B5EF4-FFF2-40B4-BE49-F238E27FC236}">
                <a16:creationId xmlns:a16="http://schemas.microsoft.com/office/drawing/2014/main" xmlns="" id="{253912F6-A2D6-40CB-8FCE-7763D0918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824413"/>
            <a:ext cx="737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ปุ๋ย 30 กระสอบ ๆ ละ 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800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บาท  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= 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     24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00.-</a:t>
            </a:r>
          </a:p>
        </p:txBody>
      </p:sp>
      <p:sp>
        <p:nvSpPr>
          <p:cNvPr id="309261" name="Text Box 13">
            <a:extLst>
              <a:ext uri="{FF2B5EF4-FFF2-40B4-BE49-F238E27FC236}">
                <a16:creationId xmlns:a16="http://schemas.microsoft.com/office/drawing/2014/main" xmlns="" id="{0A8E174A-ED35-4FE0-B49C-FC7068746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6084888"/>
            <a:ext cx="712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รวม           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=               27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00.-    </a:t>
            </a:r>
          </a:p>
        </p:txBody>
      </p:sp>
      <p:sp>
        <p:nvSpPr>
          <p:cNvPr id="74766" name="Line 14">
            <a:extLst>
              <a:ext uri="{FF2B5EF4-FFF2-40B4-BE49-F238E27FC236}">
                <a16:creationId xmlns:a16="http://schemas.microsoft.com/office/drawing/2014/main" xmlns="" id="{DE76EACD-40A5-46E3-95E9-C8CE4697E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050" y="6048375"/>
            <a:ext cx="11287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7" name="Line 15">
            <a:extLst>
              <a:ext uri="{FF2B5EF4-FFF2-40B4-BE49-F238E27FC236}">
                <a16:creationId xmlns:a16="http://schemas.microsoft.com/office/drawing/2014/main" xmlns="" id="{B8538EBE-D17F-47E8-95BE-B9E2B0ECA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9275" y="6597650"/>
            <a:ext cx="11287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8" name="Line 16">
            <a:extLst>
              <a:ext uri="{FF2B5EF4-FFF2-40B4-BE49-F238E27FC236}">
                <a16:creationId xmlns:a16="http://schemas.microsoft.com/office/drawing/2014/main" xmlns="" id="{8B11EC01-3DD2-4E18-9E84-F74090BD50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1175" y="3141663"/>
            <a:ext cx="466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9" name="Line 17">
            <a:extLst>
              <a:ext uri="{FF2B5EF4-FFF2-40B4-BE49-F238E27FC236}">
                <a16:creationId xmlns:a16="http://schemas.microsoft.com/office/drawing/2014/main" xmlns="" id="{EF1CD840-4FD9-4585-AE52-177EA479F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1175" y="3733800"/>
            <a:ext cx="466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ตัวยึดหมายเลขภาพนิ่ง 46">
            <a:extLst>
              <a:ext uri="{FF2B5EF4-FFF2-40B4-BE49-F238E27FC236}">
                <a16:creationId xmlns:a16="http://schemas.microsoft.com/office/drawing/2014/main" xmlns="" id="{6FAC6757-5C87-47FE-9BCA-EB39933B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192838"/>
            <a:ext cx="682625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599CC7C0-BFA8-4620-9620-F1A0A1FB20E4}" type="slidenum">
              <a:rPr lang="en-US" altLang="en-US" sz="2400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31</a:t>
            </a:fld>
            <a:endParaRPr lang="th-TH" altLang="en-US" sz="24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0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0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9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9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 animBg="1"/>
      <p:bldP spid="309251" grpId="0" build="p" autoUpdateAnimBg="0"/>
      <p:bldP spid="309252" grpId="0" build="p" autoUpdateAnimBg="0"/>
      <p:bldP spid="309253" grpId="0" build="p" autoUpdateAnimBg="0"/>
      <p:bldP spid="309254" grpId="0" build="p" autoUpdateAnimBg="0"/>
      <p:bldP spid="309255" grpId="0" build="p" autoUpdateAnimBg="0"/>
      <p:bldP spid="309256" grpId="0"/>
      <p:bldP spid="309257" grpId="0"/>
      <p:bldP spid="309258" grpId="0" animBg="1"/>
      <p:bldP spid="309259" grpId="0"/>
      <p:bldP spid="309260" grpId="0"/>
      <p:bldP spid="3092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Oval 2">
            <a:extLst>
              <a:ext uri="{FF2B5EF4-FFF2-40B4-BE49-F238E27FC236}">
                <a16:creationId xmlns:a16="http://schemas.microsoft.com/office/drawing/2014/main" xmlns="" id="{0D91F655-BCAF-4A07-8467-5A5F79783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492125"/>
            <a:ext cx="2725737" cy="7937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9900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endParaRPr lang="en-US" altLang="en-US" sz="320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5971" name="Text Box 3">
            <a:extLst>
              <a:ext uri="{FF2B5EF4-FFF2-40B4-BE49-F238E27FC236}">
                <a16:creationId xmlns:a16="http://schemas.microsoft.com/office/drawing/2014/main" xmlns="" id="{F0536361-0720-403D-B254-705EC22B4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49275"/>
            <a:ext cx="3143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น้ำมันเชื้อเพลิง</a:t>
            </a:r>
          </a:p>
        </p:txBody>
      </p:sp>
      <p:sp>
        <p:nvSpPr>
          <p:cNvPr id="595972" name="Text Box 4">
            <a:extLst>
              <a:ext uri="{FF2B5EF4-FFF2-40B4-BE49-F238E27FC236}">
                <a16:creationId xmlns:a16="http://schemas.microsoft.com/office/drawing/2014/main" xmlns="" id="{22A03B55-B514-4EF5-8D98-395AB7C19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357313"/>
            <a:ext cx="8786812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ซื้อมา		 100</a:t>
            </a:r>
            <a:r>
              <a:rPr lang="th-TH" altLang="en-US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000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ลิตร 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@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 บาท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70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0,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000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.- บาท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h-TH" altLang="en-US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หัก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ขาย	   </a:t>
            </a:r>
            <a:r>
              <a:rPr lang="en-US" altLang="en-US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altLang="en-US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0,</a:t>
            </a:r>
            <a:r>
              <a:rPr lang="en-US" altLang="en-US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000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ลิตร 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@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39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บาท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510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00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0.- บาท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คงเหลือ	  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th-TH" altLang="en-US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000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ลิตร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ตรวจนับได้  	   </a:t>
            </a:r>
            <a:r>
              <a:rPr lang="th-TH" altLang="en-US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altLang="en-US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altLang="en-US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500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ลิตร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น้ำมันขาดหาย	       </a:t>
            </a:r>
            <a:r>
              <a:rPr lang="en-US" altLang="en-US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500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ลิตร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h-TH" altLang="en-US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หัก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0.5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0,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000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ลิตร 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4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 ลิตร(ราคาขาย </a:t>
            </a:r>
            <a:r>
              <a:rPr lang="en-US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 VAT </a:t>
            </a:r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0A4C1698-0CB7-4285-8C4C-DC957924E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3387725"/>
            <a:ext cx="4500563" cy="911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Dr </a:t>
            </a:r>
            <a:r>
              <a:rPr lang="th-TH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ค่าลดหย่อนน้ำมันเชื้อเพลิง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17</a:t>
            </a:r>
            <a:r>
              <a:rPr lang="th-TH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550</a:t>
            </a:r>
            <a:r>
              <a:rPr lang="th-TH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.-</a:t>
            </a:r>
          </a:p>
          <a:p>
            <a:pPr>
              <a:lnSpc>
                <a:spcPct val="95000"/>
              </a:lnSpc>
            </a:pPr>
            <a:r>
              <a:rPr lang="th-TH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</a:t>
            </a:r>
            <a:r>
              <a:rPr lang="th-TH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ขายน้ำมัน                   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r>
            <a:r>
              <a:rPr lang="th-TH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550</a:t>
            </a:r>
            <a:r>
              <a:rPr lang="th-TH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.-            </a:t>
            </a:r>
          </a:p>
        </p:txBody>
      </p:sp>
      <p:sp>
        <p:nvSpPr>
          <p:cNvPr id="51206" name="AutoShape 4">
            <a:extLst>
              <a:ext uri="{FF2B5EF4-FFF2-40B4-BE49-F238E27FC236}">
                <a16:creationId xmlns:a16="http://schemas.microsoft.com/office/drawing/2014/main" xmlns="" id="{2F7B11FC-894B-464C-A571-02DDE6801B3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500813" y="4429125"/>
            <a:ext cx="714375" cy="487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en-US" alt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9832E390-4954-4185-BDC3-3F92D8A63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5732463"/>
            <a:ext cx="7643813" cy="5506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h-TH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  น้ำมันขาดบัญชี  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lang="th-TH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ลิตร ๆ ละ  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39</a:t>
            </a:r>
            <a:r>
              <a:rPr lang="th-TH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 (ราคาขาย)</a:t>
            </a:r>
          </a:p>
        </p:txBody>
      </p:sp>
      <p:sp>
        <p:nvSpPr>
          <p:cNvPr id="34827" name="ตัวยึดหมายเลขภาพนิ่ง 46">
            <a:extLst>
              <a:ext uri="{FF2B5EF4-FFF2-40B4-BE49-F238E27FC236}">
                <a16:creationId xmlns:a16="http://schemas.microsoft.com/office/drawing/2014/main" xmlns="" id="{5C6BF338-3262-4F1C-9B8B-EDF386DA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192838"/>
            <a:ext cx="682625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6A2CFBE3-302C-4197-BC5F-CC99915E9B62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32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5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5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5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5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5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5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5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95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0" grpId="0" animBg="1"/>
      <p:bldP spid="595971" grpId="0"/>
      <p:bldP spid="595972" grpId="0" build="p" autoUpdateAnimBg="0"/>
      <p:bldP spid="5" grpId="0" animBg="1"/>
      <p:bldP spid="51206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5" name="Text Box 3">
            <a:extLst>
              <a:ext uri="{FF2B5EF4-FFF2-40B4-BE49-F238E27FC236}">
                <a16:creationId xmlns:a16="http://schemas.microsoft.com/office/drawing/2014/main" xmlns="" id="{C7776B99-C8A8-4230-8BD3-5E1E51E3D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092325"/>
            <a:ext cx="1603375" cy="12160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1">
              <a:lnSpc>
                <a:spcPct val="45000"/>
              </a:lnSpc>
              <a:spcBef>
                <a:spcPct val="50000"/>
              </a:spcBef>
              <a:buFontTx/>
              <a:buChar char="•"/>
            </a:pPr>
            <a:endParaRPr lang="th-TH" altLang="en-US" sz="3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กรณีมี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</a:t>
            </a:r>
          </a:p>
          <a:p>
            <a:pPr lvl="1">
              <a:lnSpc>
                <a:spcPct val="45000"/>
              </a:lnSpc>
              <a:spcBef>
                <a:spcPct val="50000"/>
              </a:spcBef>
              <a:buFontTx/>
              <a:buChar char="•"/>
            </a:pPr>
            <a:endParaRPr lang="th-TH" altLang="en-US" sz="1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6996" name="Text Box 4">
            <a:extLst>
              <a:ext uri="{FF2B5EF4-FFF2-40B4-BE49-F238E27FC236}">
                <a16:creationId xmlns:a16="http://schemas.microsoft.com/office/drawing/2014/main" xmlns="" id="{084F27C0-2B06-40E7-A4ED-6AF8D0F31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225" y="1809750"/>
            <a:ext cx="60737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Dr 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ลูกหนี้สินค้าขาดบัญชี     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086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endParaRPr lang="th-TH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Cr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ขายน้ำมัน                         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950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00</a:t>
            </a:r>
            <a:endParaRPr lang="th-TH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ภาษีขาย                           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136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endParaRPr lang="th-TH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6997" name="Text Box 5">
            <a:extLst>
              <a:ext uri="{FF2B5EF4-FFF2-40B4-BE49-F238E27FC236}">
                <a16:creationId xmlns:a16="http://schemas.microsoft.com/office/drawing/2014/main" xmlns="" id="{25821A88-193E-48DE-BAE0-22353DE51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3876675"/>
            <a:ext cx="67151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Dr 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สินค้าขาดบัญชี             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   2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086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endParaRPr lang="th-TH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Cr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ขายน้ำมัน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1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950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00</a:t>
            </a:r>
            <a:endParaRPr lang="th-TH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ภาษีขาย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136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endParaRPr lang="th-TH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Dr ค่าเสียหายจากสินค้าขาดบัญชี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2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086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endParaRPr lang="th-TH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Cr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ค่าเผื่อสินค้าขาดบัญชี              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 2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086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</a:p>
        </p:txBody>
      </p:sp>
      <p:sp>
        <p:nvSpPr>
          <p:cNvPr id="596998" name="Text Box 6">
            <a:extLst>
              <a:ext uri="{FF2B5EF4-FFF2-40B4-BE49-F238E27FC236}">
                <a16:creationId xmlns:a16="http://schemas.microsoft.com/office/drawing/2014/main" xmlns="" id="{0FEF6550-2750-4B6C-A2D8-4322DEE0C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510088"/>
            <a:ext cx="1673225" cy="10668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lnSpc>
                <a:spcPct val="45000"/>
              </a:lnSpc>
              <a:spcBef>
                <a:spcPct val="35000"/>
              </a:spcBef>
            </a:pPr>
            <a:endParaRPr lang="th-TH" altLang="en-US" sz="6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45000"/>
              </a:lnSpc>
              <a:spcBef>
                <a:spcPct val="35000"/>
              </a:spcBef>
            </a:pP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กรณีไม่มี</a:t>
            </a:r>
          </a:p>
          <a:p>
            <a:pPr>
              <a:lnSpc>
                <a:spcPct val="45000"/>
              </a:lnSpc>
              <a:spcBef>
                <a:spcPct val="35000"/>
              </a:spcBef>
            </a:pP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</a:t>
            </a:r>
          </a:p>
          <a:p>
            <a:pPr>
              <a:lnSpc>
                <a:spcPct val="45000"/>
              </a:lnSpc>
              <a:spcBef>
                <a:spcPct val="35000"/>
              </a:spcBef>
            </a:pPr>
            <a:endParaRPr lang="th-TH" altLang="en-US" sz="1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849" name="Picture 36" descr="love_001[1]">
            <a:extLst>
              <a:ext uri="{FF2B5EF4-FFF2-40B4-BE49-F238E27FC236}">
                <a16:creationId xmlns:a16="http://schemas.microsoft.com/office/drawing/2014/main" xmlns="" id="{3404F089-C4B5-48EA-9F2F-01E170F6C5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3938"/>
            <a:ext cx="91440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สี่เหลี่ยมผืนผ้า 14">
            <a:extLst>
              <a:ext uri="{FF2B5EF4-FFF2-40B4-BE49-F238E27FC236}">
                <a16:creationId xmlns:a16="http://schemas.microsoft.com/office/drawing/2014/main" xmlns="" id="{2114D987-5246-4B91-9F5D-D672FA847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85750"/>
            <a:ext cx="8643938" cy="5842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คำแนะนำนายทะเบียนสหกรณ์  วิธีปฏิบัติเกี่ยวกับสินค้าคงเหลือ พ.ศ. 2546</a:t>
            </a:r>
            <a:r>
              <a:rPr lang="th-TH" alt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35851" name="สี่เหลี่ยมผืนผ้า 10">
            <a:extLst>
              <a:ext uri="{FF2B5EF4-FFF2-40B4-BE49-F238E27FC236}">
                <a16:creationId xmlns:a16="http://schemas.microsoft.com/office/drawing/2014/main" xmlns="" id="{C7A41FB0-FB0F-4998-8BC7-2EABE41E8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16000"/>
            <a:ext cx="8151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การบันทึกบัญชี 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น้ำมันขาดบัญชี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50 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ลิตรๆ ละ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39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บาท (ราคาขาย)</a:t>
            </a:r>
          </a:p>
        </p:txBody>
      </p:sp>
      <p:sp>
        <p:nvSpPr>
          <p:cNvPr id="35852" name="ตัวยึดหมายเลขภาพนิ่ง 46">
            <a:extLst>
              <a:ext uri="{FF2B5EF4-FFF2-40B4-BE49-F238E27FC236}">
                <a16:creationId xmlns:a16="http://schemas.microsoft.com/office/drawing/2014/main" xmlns="" id="{AB442E3A-46C6-44DC-BCB1-AF216904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76457" y="6381328"/>
            <a:ext cx="435678" cy="4766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6B6016C1-4F39-4FA5-A7D1-5B53E9304536}" type="slidenum">
              <a:rPr lang="en-US" altLang="en-US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33</a:t>
            </a:fld>
            <a:endParaRPr lang="th-TH" altLang="en-US" sz="2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6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6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5" grpId="0" animBg="1"/>
      <p:bldP spid="596996" grpId="0"/>
      <p:bldP spid="596997" grpId="0"/>
      <p:bldP spid="59699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3">
            <a:extLst>
              <a:ext uri="{FF2B5EF4-FFF2-40B4-BE49-F238E27FC236}">
                <a16:creationId xmlns:a16="http://schemas.microsoft.com/office/drawing/2014/main" xmlns="" id="{41D2EC4E-A71C-40DC-9A3B-48B7554691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00100" y="214291"/>
            <a:ext cx="6696100" cy="85251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>
              <a:defRPr/>
            </a:pPr>
            <a:r>
              <a:rPr lang="th-TH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/>
                  </a:outerShdw>
                </a:effectLst>
                <a:latin typeface="TH SarabunPSK" pitchFamily="34" charset="-34"/>
                <a:cs typeface="TH SarabunPSK" pitchFamily="34" charset="-34"/>
              </a:rPr>
              <a:t>กรณีเบิกน้ำมันเชื้อเพลิงใช้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/>
                  </a:outerShdw>
                </a:effectLst>
                <a:latin typeface="TH SarabunPSK" pitchFamily="34" charset="-34"/>
                <a:cs typeface="TH SarabunPSK" pitchFamily="34" charset="-34"/>
              </a:rPr>
              <a:t>?</a:t>
            </a:r>
            <a:endParaRPr lang="th-TH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xmlns="" id="{3DA1A3E0-72E7-4485-849C-D599C7192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1595438"/>
            <a:ext cx="7239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เพื่อใช้ประกอบกิจการที่อยู่ในระบบภาษีมูลค่าเพิ่ม</a:t>
            </a:r>
          </a:p>
          <a:p>
            <a:r>
              <a:rPr lang="th-TH" altLang="en-US" sz="3200" b="1" u="sng">
                <a:latin typeface="TH SarabunPSK" panose="020B0500040200020003" pitchFamily="34" charset="-34"/>
                <a:cs typeface="TH SarabunPSK" panose="020B0500040200020003" pitchFamily="34" charset="-34"/>
              </a:rPr>
              <a:t>ไม่ถือเป็นการขาย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บันทึกบัญชี</a:t>
            </a:r>
          </a:p>
          <a:p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Dr 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บัญชีค่าใช้จ่าย............  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XXX </a:t>
            </a:r>
            <a:endParaRPr lang="th-TH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Cr 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บัญชีน้ำมันเบิกใช้เพื่อการดำเนินงาน  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XXX</a:t>
            </a:r>
            <a:endParaRPr lang="th-TH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 Box 35">
            <a:extLst>
              <a:ext uri="{FF2B5EF4-FFF2-40B4-BE49-F238E27FC236}">
                <a16:creationId xmlns:a16="http://schemas.microsoft.com/office/drawing/2014/main" xmlns="" id="{B20AF99A-6868-42B7-9810-A8F142AF1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075113"/>
            <a:ext cx="7239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เพื่อใช้ประกอบกิจการที่ไม่อยู่ในระบบภาษีมูลค่าเพิ่ม</a:t>
            </a:r>
          </a:p>
          <a:p>
            <a:r>
              <a:rPr lang="th-TH" altLang="en-US" sz="3200" b="1" u="sng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ต้องรับภาระภาษีขาย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บันทึกบัญชี</a:t>
            </a:r>
          </a:p>
          <a:p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Dr 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บัญชีค่าใช้จ่าย............  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XXX </a:t>
            </a:r>
            <a:endParaRPr lang="th-TH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   Cr 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บัญชีขายสินค้า                  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XXX </a:t>
            </a:r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บัญชีภาษีขาย                    </a:t>
            </a:r>
            <a:r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XXX </a:t>
            </a:r>
            <a:endParaRPr lang="th-TH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3256" name="Picture 36" descr="love_001[1]">
            <a:extLst>
              <a:ext uri="{FF2B5EF4-FFF2-40B4-BE49-F238E27FC236}">
                <a16:creationId xmlns:a16="http://schemas.microsoft.com/office/drawing/2014/main" xmlns="" id="{421EC053-872C-4370-96F6-AB304FEA8E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3163"/>
            <a:ext cx="91440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28">
            <a:extLst>
              <a:ext uri="{FF2B5EF4-FFF2-40B4-BE49-F238E27FC236}">
                <a16:creationId xmlns:a16="http://schemas.microsoft.com/office/drawing/2014/main" xmlns="" id="{2566DDD4-BEC0-487B-A961-C52A26FA2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514475"/>
            <a:ext cx="576262" cy="54927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rgbClr val="00FFFF"/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rgbClr val="0000FF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58522" tIns="29261" rIns="58522" bIns="29261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en-US" altLang="en-US" sz="360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endParaRPr lang="en-US" altLang="en-US" sz="360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9" name="Oval 28">
            <a:extLst>
              <a:ext uri="{FF2B5EF4-FFF2-40B4-BE49-F238E27FC236}">
                <a16:creationId xmlns:a16="http://schemas.microsoft.com/office/drawing/2014/main" xmlns="" id="{877C8860-8A75-4BA8-A2BC-1C1164625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3954463"/>
            <a:ext cx="576263" cy="549275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rgbClr val="00FFFF"/>
              </a:gs>
              <a:gs pos="100000">
                <a:srgbClr val="0000FF"/>
              </a:gs>
            </a:gsLst>
            <a:lin ang="0" scaled="1"/>
          </a:gradFill>
          <a:ln w="28575">
            <a:solidFill>
              <a:srgbClr val="0000FF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58522" tIns="29261" rIns="58522" bIns="29261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en-US" altLang="en-US" sz="360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endParaRPr lang="en-US" altLang="en-US" sz="360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11" name="Picture 98" descr="gman09">
            <a:extLst>
              <a:ext uri="{FF2B5EF4-FFF2-40B4-BE49-F238E27FC236}">
                <a16:creationId xmlns:a16="http://schemas.microsoft.com/office/drawing/2014/main" xmlns="" id="{B13445A3-AD31-4AC3-8AAB-F4DDE5914A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928813"/>
            <a:ext cx="13811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ตัวยึดหมายเลขภาพนิ่ง 46">
            <a:extLst>
              <a:ext uri="{FF2B5EF4-FFF2-40B4-BE49-F238E27FC236}">
                <a16:creationId xmlns:a16="http://schemas.microsoft.com/office/drawing/2014/main" xmlns="" id="{31611DF0-395E-4C0A-B9E2-DE1BC287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192838"/>
            <a:ext cx="682625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194428B8-D27F-425E-8AE8-B33308981B07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34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xmlns="" id="{8DA8A43F-1053-485F-B64F-1782B86E5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82575"/>
            <a:ext cx="1066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เล่มที่...…                                                                                                                                                                       เลขที่…...</a:t>
            </a:r>
          </a:p>
          <a:p>
            <a:endParaRPr lang="en-US" altLang="en-US" sz="2000" b="1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xmlns="" id="{6F57C3EC-2097-4966-8288-3199352CA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01663"/>
            <a:ext cx="51816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สหกรณ์</a:t>
            </a:r>
            <a:r>
              <a:rPr lang="th-TH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.................................</a:t>
            </a:r>
            <a:r>
              <a:rPr lang="en-US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จำกัด</a:t>
            </a:r>
          </a:p>
          <a:p>
            <a:r>
              <a:rPr lang="en-US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เลขที่ ….... ตำบล </a:t>
            </a:r>
            <a:r>
              <a:rPr lang="th-TH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..…</a:t>
            </a:r>
            <a:r>
              <a:rPr lang="en-US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..…อำเภอ……..……… จังหวัด………….…</a:t>
            </a:r>
          </a:p>
        </p:txBody>
      </p:sp>
      <p:sp>
        <p:nvSpPr>
          <p:cNvPr id="37892" name="Rectangle 5">
            <a:extLst>
              <a:ext uri="{FF2B5EF4-FFF2-40B4-BE49-F238E27FC236}">
                <a16:creationId xmlns:a16="http://schemas.microsoft.com/office/drawing/2014/main" xmlns="" id="{5E632A46-CA0F-485A-B10C-A6120A3B7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0"/>
            <a:ext cx="807243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b="1">
                <a:solidFill>
                  <a:srgbClr val="0000CC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ใบรับเงิน</a:t>
            </a:r>
            <a:r>
              <a:rPr lang="th-TH" altLang="en-US" b="1">
                <a:solidFill>
                  <a:srgbClr val="0000CC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ขายสินค้า</a:t>
            </a:r>
            <a:endParaRPr lang="en-US" altLang="en-US" b="1">
              <a:solidFill>
                <a:srgbClr val="0000CC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                       	  วันที่</a:t>
            </a:r>
            <a:r>
              <a:rPr lang="en-US" altLang="en-US" sz="2200" b="1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…1</a:t>
            </a:r>
            <a:r>
              <a:rPr lang="en-US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</a:t>
            </a:r>
            <a:r>
              <a:rPr lang="en-US" altLang="en-US" sz="2200" b="1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…</a:t>
            </a:r>
            <a:r>
              <a:rPr lang="en-US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เดือน…มกราคม  ….พ.ศ.2559</a:t>
            </a:r>
          </a:p>
          <a:p>
            <a:r>
              <a:rPr lang="en-US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ได้รับเงินจาก…นายเกิด  เด่นดวง…….</a:t>
            </a:r>
            <a:r>
              <a:rPr lang="en-US" altLang="en-US" sz="2200" b="1" u="sng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สมาชิก</a:t>
            </a:r>
            <a:r>
              <a:rPr lang="en-US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/ผู้มิใช่สมาชิก  เลขทะเบียนที่  1156 กลุ่มที่..</a:t>
            </a:r>
            <a:r>
              <a:rPr lang="th-TH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1...</a:t>
            </a:r>
            <a:r>
              <a:rPr lang="en-US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en-US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บ้านเลขที่….. </a:t>
            </a:r>
            <a:r>
              <a:rPr lang="th-TH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หมู่..... </a:t>
            </a:r>
            <a:r>
              <a:rPr lang="en-US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ตำบล</a:t>
            </a:r>
            <a:r>
              <a:rPr lang="th-TH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.......</a:t>
            </a:r>
            <a:r>
              <a:rPr lang="en-US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อำเภอ</a:t>
            </a:r>
            <a:r>
              <a:rPr lang="th-TH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.......</a:t>
            </a:r>
            <a:r>
              <a:rPr lang="en-US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จังหวัด……..… </a:t>
            </a:r>
            <a:r>
              <a:rPr lang="th-TH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เป็นค่าสินค้า</a:t>
            </a:r>
            <a:r>
              <a:rPr lang="en-US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ตามรายการดังต่อไปนี้ </a:t>
            </a:r>
          </a:p>
        </p:txBody>
      </p:sp>
      <p:sp>
        <p:nvSpPr>
          <p:cNvPr id="37893" name="Rectangle 43">
            <a:extLst>
              <a:ext uri="{FF2B5EF4-FFF2-40B4-BE49-F238E27FC236}">
                <a16:creationId xmlns:a16="http://schemas.microsoft.com/office/drawing/2014/main" xmlns="" id="{2233B268-594B-47CB-979F-BE66DB783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8138"/>
            <a:ext cx="1747838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ตัวอย่าง</a:t>
            </a:r>
          </a:p>
        </p:txBody>
      </p:sp>
      <p:graphicFrame>
        <p:nvGraphicFramePr>
          <p:cNvPr id="37894" name="วัตถุ 4">
            <a:extLst>
              <a:ext uri="{FF2B5EF4-FFF2-40B4-BE49-F238E27FC236}">
                <a16:creationId xmlns:a16="http://schemas.microsoft.com/office/drawing/2014/main" xmlns="" id="{58BA8B6E-8A05-4869-B997-1A285ED133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3200400"/>
          <a:ext cx="8610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เอกสาร" r:id="rId3" imgW="5909758" imgH="2108546" progId="Word.Document.12">
                  <p:embed/>
                </p:oleObj>
              </mc:Choice>
              <mc:Fallback>
                <p:oleObj name="เอกสาร" r:id="rId3" imgW="5909758" imgH="2108546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00400"/>
                        <a:ext cx="86106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Rectangle 42">
            <a:extLst>
              <a:ext uri="{FF2B5EF4-FFF2-40B4-BE49-F238E27FC236}">
                <a16:creationId xmlns:a16="http://schemas.microsoft.com/office/drawing/2014/main" xmlns="" id="{FD74FD5C-1D24-4EE3-B2B3-293EDA996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638" y="5905500"/>
            <a:ext cx="5160962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...................................                   .......................................</a:t>
            </a:r>
            <a:endParaRPr lang="en-US" altLang="en-US" sz="2200" b="1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en-US" altLang="en-US" sz="22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ผู้รับเงิน                                   ผู้จัดการ</a:t>
            </a:r>
          </a:p>
        </p:txBody>
      </p:sp>
      <p:sp>
        <p:nvSpPr>
          <p:cNvPr id="37896" name="ตัวยึดหมายเลขภาพนิ่ง 46">
            <a:extLst>
              <a:ext uri="{FF2B5EF4-FFF2-40B4-BE49-F238E27FC236}">
                <a16:creationId xmlns:a16="http://schemas.microsoft.com/office/drawing/2014/main" xmlns="" id="{F5215CEC-23F0-4800-8540-D1C2BB76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70ECE6FA-D0E4-4D4A-889A-C96046E264AC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35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xmlns="" id="{17B219AD-9130-43D6-ABFF-C0B37CBBA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49238"/>
            <a:ext cx="1066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เล่มที่...8…                                                                                                                                                                       เลขที่…1...</a:t>
            </a:r>
          </a:p>
          <a:p>
            <a:endParaRPr lang="en-US" altLang="en-US" sz="2000" b="1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xmlns="" id="{80FA1553-EFC6-4A2E-9AC3-38C68FA09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60350"/>
            <a:ext cx="51816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สหกรณ์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.................................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จำกัด</a:t>
            </a:r>
          </a:p>
          <a:p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เลขที่ ….... ตำบล 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..…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..…อำเภอ……..……… จังหวัด………….…</a:t>
            </a:r>
          </a:p>
        </p:txBody>
      </p:sp>
      <p:sp>
        <p:nvSpPr>
          <p:cNvPr id="38916" name="Rectangle 5">
            <a:extLst>
              <a:ext uri="{FF2B5EF4-FFF2-40B4-BE49-F238E27FC236}">
                <a16:creationId xmlns:a16="http://schemas.microsoft.com/office/drawing/2014/main" xmlns="" id="{6DE61081-2F71-4663-94FF-606B4E12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557338"/>
            <a:ext cx="73914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ใบเสร็จรับเงิน/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ใบกำกับภาษี</a:t>
            </a:r>
            <a:endParaRPr lang="en-US" altLang="en-US" sz="2000" b="1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                       	  วันที่</a:t>
            </a:r>
            <a:r>
              <a:rPr lang="en-US" altLang="en-US" sz="2000" b="1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…1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</a:t>
            </a:r>
            <a:r>
              <a:rPr lang="en-US" altLang="en-US" sz="2000" b="1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…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เดือน…มกราคม  ….พ.ศ.2559</a:t>
            </a:r>
          </a:p>
          <a:p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จ่ายสินค้าให้ น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ายเกิด  เด่นดวง…….</a:t>
            </a:r>
            <a:r>
              <a:rPr lang="en-US" altLang="en-US" sz="2000" b="1" u="sng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สมาชิก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/ผู้มิใช่สมาชิก  เลขทะเบียนที่  1156 กลุ่มที่..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1...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บ้านเลขที่  55 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หมู่ 7 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ตำบล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หมื่นล้าน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อำเภอ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ได้ใจ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จังหวัด……..…   ตามรายการดังต่อไปนี้ </a:t>
            </a:r>
          </a:p>
        </p:txBody>
      </p:sp>
      <p:sp>
        <p:nvSpPr>
          <p:cNvPr id="38917" name="Rectangle 42">
            <a:extLst>
              <a:ext uri="{FF2B5EF4-FFF2-40B4-BE49-F238E27FC236}">
                <a16:creationId xmlns:a16="http://schemas.microsoft.com/office/drawing/2014/main" xmlns="" id="{4E8DD136-54B3-4E21-AC2C-F9B35FD46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019800"/>
            <a:ext cx="5616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ลายมือชื่อ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ใส่ใจ  ซื่อสัตย์            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ลายมือชื่อ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สด  สุข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ว่าง</a:t>
            </a:r>
          </a:p>
          <a:p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ผู้รับเงิน                                ผู้จัดการ</a:t>
            </a:r>
          </a:p>
        </p:txBody>
      </p:sp>
      <p:sp>
        <p:nvSpPr>
          <p:cNvPr id="38918" name="Rectangle 3">
            <a:extLst>
              <a:ext uri="{FF2B5EF4-FFF2-40B4-BE49-F238E27FC236}">
                <a16:creationId xmlns:a16="http://schemas.microsoft.com/office/drawing/2014/main" xmlns="" id="{4F3EFAE4-75ED-40E0-A640-5F16D134B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09663"/>
            <a:ext cx="22098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เลข</a:t>
            </a:r>
            <a:r>
              <a:rPr lang="th-TH" altLang="en-US" sz="2000" b="1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ประจำตัวผู้เสียภาษีอากร</a:t>
            </a:r>
            <a:endParaRPr lang="en-US" altLang="en-US" sz="2000" b="1">
              <a:solidFill>
                <a:srgbClr val="FF000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xmlns="" id="{C6DD1D3C-2BEA-43B2-AABB-397D9CB43FEB}"/>
              </a:ext>
            </a:extLst>
          </p:cNvPr>
          <p:cNvGraphicFramePr>
            <a:graphicFrameLocks noGrp="1"/>
          </p:cNvGraphicFramePr>
          <p:nvPr/>
        </p:nvGraphicFramePr>
        <p:xfrm>
          <a:off x="5791200" y="1109663"/>
          <a:ext cx="2819400" cy="341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30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08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41312"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8943" name="วัตถุ 4">
            <a:extLst>
              <a:ext uri="{FF2B5EF4-FFF2-40B4-BE49-F238E27FC236}">
                <a16:creationId xmlns:a16="http://schemas.microsoft.com/office/drawing/2014/main" xmlns="" id="{F985DB4B-4039-4BAE-A040-2394D4AA9E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971800"/>
          <a:ext cx="86106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เอกสาร" r:id="rId3" imgW="5909758" imgH="2320625" progId="Word.Document.12">
                  <p:embed/>
                </p:oleObj>
              </mc:Choice>
              <mc:Fallback>
                <p:oleObj name="เอกสาร" r:id="rId3" imgW="5909758" imgH="2320625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8610600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4" name="Rectangle 43">
            <a:extLst>
              <a:ext uri="{FF2B5EF4-FFF2-40B4-BE49-F238E27FC236}">
                <a16:creationId xmlns:a16="http://schemas.microsoft.com/office/drawing/2014/main" xmlns="" id="{0D9ECAA1-0BCB-43C7-B0D4-66CED77D9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319088"/>
            <a:ext cx="1747837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ตัวอย่าง</a:t>
            </a:r>
          </a:p>
        </p:txBody>
      </p:sp>
      <p:sp>
        <p:nvSpPr>
          <p:cNvPr id="38945" name="ตัวยึดหมายเลขภาพนิ่ง 46">
            <a:extLst>
              <a:ext uri="{FF2B5EF4-FFF2-40B4-BE49-F238E27FC236}">
                <a16:creationId xmlns:a16="http://schemas.microsoft.com/office/drawing/2014/main" xmlns="" id="{FECECF09-961D-40CC-8BD0-E38AEF11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AE7BD5A8-4AAB-4D80-8C8B-50BC13EDBE33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36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xmlns="" id="{3158362A-0930-41FC-ACB6-EC19D12CA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49238"/>
            <a:ext cx="1066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เล่มที่....…                                                                                                                                                                       เลขที่…....</a:t>
            </a:r>
          </a:p>
          <a:p>
            <a:endParaRPr lang="en-US" altLang="en-US" sz="2000" b="1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xmlns="" id="{08C93AE6-63DE-40BA-AD37-506206517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60350"/>
            <a:ext cx="51816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สหกรณ์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.................................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จำกัด</a:t>
            </a:r>
          </a:p>
          <a:p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เลขที่ ….... ตำบล 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..…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..…อำเภอ……..……… จังหวัด………….…</a:t>
            </a:r>
          </a:p>
        </p:txBody>
      </p:sp>
      <p:sp>
        <p:nvSpPr>
          <p:cNvPr id="39940" name="Rectangle 5">
            <a:extLst>
              <a:ext uri="{FF2B5EF4-FFF2-40B4-BE49-F238E27FC236}">
                <a16:creationId xmlns:a16="http://schemas.microsoft.com/office/drawing/2014/main" xmlns="" id="{0C834FD5-B56E-44C9-9A89-46D37EECB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557338"/>
            <a:ext cx="73914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ใบเสร็จรับเงิน/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ใบกำกับภาษี</a:t>
            </a:r>
            <a:r>
              <a:rPr lang="th-TH" altLang="en-US" sz="2000" b="1">
                <a:solidFill>
                  <a:srgbClr val="C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อย่างย่อ</a:t>
            </a:r>
            <a:endParaRPr lang="en-US" altLang="en-US" sz="2000" b="1">
              <a:solidFill>
                <a:srgbClr val="C0000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                       	  วันที่</a:t>
            </a:r>
            <a:r>
              <a:rPr lang="en-US" altLang="en-US" sz="2000" b="1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…1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</a:t>
            </a:r>
            <a:r>
              <a:rPr lang="en-US" altLang="en-US" sz="2000" b="1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…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เดือน…มกราคม  ….พ.ศ.2559</a:t>
            </a:r>
          </a:p>
          <a:p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จ่ายสินค้าให้ น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ายเกิด  เด่นดวง…….</a:t>
            </a:r>
            <a:r>
              <a:rPr lang="en-US" altLang="en-US" sz="2000" b="1" u="sng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สมาชิก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/ผู้มิใช่สมาชิก  เลขทะเบียนที่  1156 กลุ่มที่..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1...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บ้านเลขที่  55 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หมู่ 7 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ตำบล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หมื่นล้าน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อำเภอ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ได้ใจ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จังหวัด……..…   ตามรายการดังต่อไปนี้ </a:t>
            </a:r>
          </a:p>
        </p:txBody>
      </p:sp>
      <p:sp>
        <p:nvSpPr>
          <p:cNvPr id="39941" name="Rectangle 42">
            <a:extLst>
              <a:ext uri="{FF2B5EF4-FFF2-40B4-BE49-F238E27FC236}">
                <a16:creationId xmlns:a16="http://schemas.microsoft.com/office/drawing/2014/main" xmlns="" id="{905DD55D-24EF-4E4A-9068-0851CB5C6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5653088"/>
            <a:ext cx="21431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ลายมือชื่อ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ใส่ใจ  ซื่อสัตย์</a:t>
            </a:r>
          </a:p>
          <a:p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ผู้รับเงิน</a:t>
            </a:r>
          </a:p>
        </p:txBody>
      </p:sp>
      <p:sp>
        <p:nvSpPr>
          <p:cNvPr id="39942" name="Rectangle 3">
            <a:extLst>
              <a:ext uri="{FF2B5EF4-FFF2-40B4-BE49-F238E27FC236}">
                <a16:creationId xmlns:a16="http://schemas.microsoft.com/office/drawing/2014/main" xmlns="" id="{7315BFB2-252B-4593-B724-4FFC6C47C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09663"/>
            <a:ext cx="22098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เลข</a:t>
            </a:r>
            <a:r>
              <a:rPr lang="th-TH" altLang="en-US" sz="2000" b="1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ประจำตัวผู้เสียภาษีอากร</a:t>
            </a:r>
            <a:endParaRPr lang="en-US" altLang="en-US" sz="2000" b="1">
              <a:solidFill>
                <a:srgbClr val="FF000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xmlns="" id="{D29CFF8B-89D4-4242-B41A-0A641FC94AB1}"/>
              </a:ext>
            </a:extLst>
          </p:cNvPr>
          <p:cNvGraphicFramePr>
            <a:graphicFrameLocks noGrp="1"/>
          </p:cNvGraphicFramePr>
          <p:nvPr/>
        </p:nvGraphicFramePr>
        <p:xfrm>
          <a:off x="5791200" y="1109663"/>
          <a:ext cx="2819400" cy="341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30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08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41312"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9967" name="Rectangle 42">
            <a:extLst>
              <a:ext uri="{FF2B5EF4-FFF2-40B4-BE49-F238E27FC236}">
                <a16:creationId xmlns:a16="http://schemas.microsoft.com/office/drawing/2014/main" xmlns="" id="{304AB525-242B-42C5-9C48-330DF42CC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097588"/>
            <a:ext cx="2143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2000" b="1">
                <a:solidFill>
                  <a:srgbClr val="C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หมายถึง มูลค่าทั้งสิ้น</a:t>
            </a:r>
            <a:endParaRPr lang="en-US" altLang="en-US" sz="2000" b="1">
              <a:solidFill>
                <a:srgbClr val="C0000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9968" name="Picture 2">
            <a:extLst>
              <a:ext uri="{FF2B5EF4-FFF2-40B4-BE49-F238E27FC236}">
                <a16:creationId xmlns:a16="http://schemas.microsoft.com/office/drawing/2014/main" xmlns="" id="{63F58949-CA46-48B3-BC8E-CA3FB476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8305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9969" name="Rectangle 43">
            <a:extLst>
              <a:ext uri="{FF2B5EF4-FFF2-40B4-BE49-F238E27FC236}">
                <a16:creationId xmlns:a16="http://schemas.microsoft.com/office/drawing/2014/main" xmlns="" id="{2ADBAEB2-3796-4321-A599-7A7815732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290513"/>
            <a:ext cx="1747837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ตัวอย่าง</a:t>
            </a:r>
          </a:p>
        </p:txBody>
      </p:sp>
      <p:sp>
        <p:nvSpPr>
          <p:cNvPr id="39970" name="ตัวยึดหมายเลขภาพนิ่ง 46">
            <a:extLst>
              <a:ext uri="{FF2B5EF4-FFF2-40B4-BE49-F238E27FC236}">
                <a16:creationId xmlns:a16="http://schemas.microsoft.com/office/drawing/2014/main" xmlns="" id="{BFA58B26-03BF-4644-B268-FAE429EC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C6444C7B-417B-43E0-8385-4C0E58693C57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37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xmlns="" id="{F3194158-0549-43CE-9EBC-ED0354F88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49238"/>
            <a:ext cx="1066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เล่มที่...8…                                                                                                                                                                       เลขที่…1...</a:t>
            </a:r>
          </a:p>
          <a:p>
            <a:endParaRPr lang="en-US" altLang="en-US" sz="2000" b="1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xmlns="" id="{3A98B794-72C0-4739-98F1-391C43B9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60350"/>
            <a:ext cx="51816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สหกรณ์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.................................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จำกัด</a:t>
            </a:r>
          </a:p>
          <a:p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เลขที่ ….... ตำบล 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..…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..…อำเภอ……..……… จังหวัด………….…</a:t>
            </a:r>
          </a:p>
        </p:txBody>
      </p:sp>
      <p:sp>
        <p:nvSpPr>
          <p:cNvPr id="40964" name="Rectangle 5">
            <a:extLst>
              <a:ext uri="{FF2B5EF4-FFF2-40B4-BE49-F238E27FC236}">
                <a16:creationId xmlns:a16="http://schemas.microsoft.com/office/drawing/2014/main" xmlns="" id="{D7CA8696-2B42-4529-8680-3A236491C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5842000"/>
            <a:ext cx="73914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เหตุผลในการลดหนี้...........................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 </a:t>
            </a:r>
          </a:p>
          <a:p>
            <a:pPr algn="r"/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   …………………… ผู้จัดการ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xmlns="" id="{F0118869-2CB4-4077-951A-8A0F698D8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600200"/>
            <a:ext cx="73914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CC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ใบ</a:t>
            </a:r>
            <a:r>
              <a:rPr lang="th-TH" altLang="en-US" sz="2400" b="1">
                <a:solidFill>
                  <a:srgbClr val="0000CC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ลดหนี้</a:t>
            </a:r>
            <a:r>
              <a:rPr lang="en-US" altLang="en-US" sz="2400" b="1">
                <a:solidFill>
                  <a:srgbClr val="0000CC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/</a:t>
            </a:r>
            <a:r>
              <a:rPr lang="th-TH" altLang="en-US" sz="2400" b="1">
                <a:solidFill>
                  <a:srgbClr val="0000CC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ใบกำกับภาษี</a:t>
            </a:r>
            <a:endParaRPr lang="en-US" altLang="en-US" sz="2400" b="1">
              <a:solidFill>
                <a:srgbClr val="0000CC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                       	  วันที่</a:t>
            </a:r>
            <a:r>
              <a:rPr lang="en-US" altLang="en-US" sz="2000" b="1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…1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</a:t>
            </a:r>
            <a:r>
              <a:rPr lang="en-US" altLang="en-US" sz="2000" b="1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…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เดือน…มกราคม  ….พ.ศ.2559</a:t>
            </a:r>
          </a:p>
          <a:p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ผู้ซื้อ..........................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………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....................บ้านเลขที่ …….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หมู่ ....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 ตำบล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..........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อำเภอ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.........จัง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หวัด….…..…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อ้างถึงใบกำกับภาษีเลขที่...........................ลงวันที่......................สหกรณ์ได้ลดหนี้ของท่านตามรายการสินค้า ที่ท่านส่งคืนไว้ ดังต่อไปนี้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40966" name="Rectangle 3">
            <a:extLst>
              <a:ext uri="{FF2B5EF4-FFF2-40B4-BE49-F238E27FC236}">
                <a16:creationId xmlns:a16="http://schemas.microsoft.com/office/drawing/2014/main" xmlns="" id="{68E48142-0900-40D4-912F-9FC0BD3B6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09663"/>
            <a:ext cx="22098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เลข</a:t>
            </a:r>
            <a:r>
              <a:rPr lang="th-TH" altLang="en-US" sz="2000" b="1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ประจำตัวผู้เสียภาษีอากร</a:t>
            </a:r>
            <a:endParaRPr lang="en-US" altLang="en-US" sz="2000" b="1">
              <a:solidFill>
                <a:srgbClr val="FF000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5" name="ตาราง 14">
            <a:extLst>
              <a:ext uri="{FF2B5EF4-FFF2-40B4-BE49-F238E27FC236}">
                <a16:creationId xmlns:a16="http://schemas.microsoft.com/office/drawing/2014/main" xmlns="" id="{A78D9520-9873-4084-97FF-5DC65E517727}"/>
              </a:ext>
            </a:extLst>
          </p:cNvPr>
          <p:cNvGraphicFramePr>
            <a:graphicFrameLocks noGrp="1"/>
          </p:cNvGraphicFramePr>
          <p:nvPr/>
        </p:nvGraphicFramePr>
        <p:xfrm>
          <a:off x="5791200" y="1109663"/>
          <a:ext cx="2819400" cy="341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30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08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41312"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0991" name="Picture 3">
            <a:extLst>
              <a:ext uri="{FF2B5EF4-FFF2-40B4-BE49-F238E27FC236}">
                <a16:creationId xmlns:a16="http://schemas.microsoft.com/office/drawing/2014/main" xmlns="" id="{4467D0BD-4744-4BA2-81E7-144D915C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8001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40992" name="Rectangle 43">
            <a:extLst>
              <a:ext uri="{FF2B5EF4-FFF2-40B4-BE49-F238E27FC236}">
                <a16:creationId xmlns:a16="http://schemas.microsoft.com/office/drawing/2014/main" xmlns="" id="{6D204277-56A3-4966-8AF0-C453D2011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406400"/>
            <a:ext cx="1749425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ตัวอย่าง</a:t>
            </a:r>
          </a:p>
        </p:txBody>
      </p:sp>
      <p:sp>
        <p:nvSpPr>
          <p:cNvPr id="40993" name="ตัวยึดหมายเลขภาพนิ่ง 46">
            <a:extLst>
              <a:ext uri="{FF2B5EF4-FFF2-40B4-BE49-F238E27FC236}">
                <a16:creationId xmlns:a16="http://schemas.microsoft.com/office/drawing/2014/main" xmlns="" id="{3CA39315-DAFB-4912-AAD6-EBDD8CC7F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96300" y="6021388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582AE85C-0B29-4766-AD09-71E91C4CD8F4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38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xmlns="" id="{C245DB83-1B30-4C52-884B-98A603CCF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49238"/>
            <a:ext cx="1066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เล่มที่...8…                                                                                                                                                                       เลขที่…1...</a:t>
            </a:r>
          </a:p>
          <a:p>
            <a:endParaRPr lang="en-US" altLang="en-US" sz="2000" b="1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xmlns="" id="{363D5CF3-67EA-4771-A54B-46BCA7E6E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60350"/>
            <a:ext cx="51816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สหกรณ์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.................................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จำกัด</a:t>
            </a:r>
          </a:p>
          <a:p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เลขที่ ….... ตำบล 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..…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..…อำเภอ……..……… จังหวัด………….…</a:t>
            </a: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xmlns="" id="{893F6B4B-8981-495A-913C-5C215BDAC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5902325"/>
            <a:ext cx="7391400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เหตุผลในการเพิ่มหนี้...........................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 </a:t>
            </a:r>
          </a:p>
          <a:p>
            <a:pPr algn="r"/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   …………………… ผู้จัดการ</a:t>
            </a: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xmlns="" id="{D6B401EF-23A8-4E08-B5BC-BE936F3E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600200"/>
            <a:ext cx="73914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CC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ใบ</a:t>
            </a:r>
            <a:r>
              <a:rPr lang="th-TH" altLang="en-US" sz="2400" b="1">
                <a:solidFill>
                  <a:srgbClr val="0000CC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เพิ่มหนี้</a:t>
            </a:r>
            <a:r>
              <a:rPr lang="en-US" altLang="en-US" sz="2400" b="1">
                <a:solidFill>
                  <a:srgbClr val="0000CC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/</a:t>
            </a:r>
            <a:r>
              <a:rPr lang="th-TH" altLang="en-US" sz="2400" b="1">
                <a:solidFill>
                  <a:srgbClr val="0000CC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ใบกำกับภาษี</a:t>
            </a:r>
            <a:endParaRPr lang="en-US" altLang="en-US" sz="2400" b="1">
              <a:solidFill>
                <a:srgbClr val="0000CC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                       	  วันที่</a:t>
            </a:r>
            <a:r>
              <a:rPr lang="en-US" altLang="en-US" sz="2000" b="1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…1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</a:t>
            </a:r>
            <a:r>
              <a:rPr lang="en-US" altLang="en-US" sz="2000" b="1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…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เดือน…มกราคม  ….พ.ศ.2559</a:t>
            </a:r>
          </a:p>
          <a:p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ผู้ซื้อ..........................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………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....................บ้านเลขที่ …….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หมู่ ....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 ตำบล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..........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อำเภอ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.........จัง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หวัด….…..…</a:t>
            </a:r>
            <a:r>
              <a:rPr lang="th-TH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อ้างถึงใบกำกับภาษีเลขที่...........................ลงวันที่........................สหกรณ์ได้เพิ่มหนี้ของท่านตามรายการ ดังต่อไปนี้</a:t>
            </a:r>
            <a:r>
              <a:rPr lang="en-US" altLang="en-US" sz="2000" b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41990" name="Rectangle 3">
            <a:extLst>
              <a:ext uri="{FF2B5EF4-FFF2-40B4-BE49-F238E27FC236}">
                <a16:creationId xmlns:a16="http://schemas.microsoft.com/office/drawing/2014/main" xmlns="" id="{D1CA5A66-FC5C-4A07-98E5-F1E6CCF1C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09663"/>
            <a:ext cx="22098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เลข</a:t>
            </a:r>
            <a:r>
              <a:rPr lang="th-TH" altLang="en-US" sz="2000" b="1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ประจำตัวผู้เสียภาษีอากร</a:t>
            </a:r>
            <a:endParaRPr lang="en-US" altLang="en-US" sz="2000" b="1">
              <a:solidFill>
                <a:srgbClr val="FF000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5" name="ตาราง 14">
            <a:extLst>
              <a:ext uri="{FF2B5EF4-FFF2-40B4-BE49-F238E27FC236}">
                <a16:creationId xmlns:a16="http://schemas.microsoft.com/office/drawing/2014/main" xmlns="" id="{C4614CCE-4498-4009-8F8C-C1DFD6008B13}"/>
              </a:ext>
            </a:extLst>
          </p:cNvPr>
          <p:cNvGraphicFramePr>
            <a:graphicFrameLocks noGrp="1"/>
          </p:cNvGraphicFramePr>
          <p:nvPr/>
        </p:nvGraphicFramePr>
        <p:xfrm>
          <a:off x="5791200" y="1109663"/>
          <a:ext cx="2819400" cy="341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30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08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41312"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2015" name="Picture 3">
            <a:extLst>
              <a:ext uri="{FF2B5EF4-FFF2-40B4-BE49-F238E27FC236}">
                <a16:creationId xmlns:a16="http://schemas.microsoft.com/office/drawing/2014/main" xmlns="" id="{080A9CF1-1500-4E2B-8029-3AA30880A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8001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42016" name="Rectangle 43">
            <a:extLst>
              <a:ext uri="{FF2B5EF4-FFF2-40B4-BE49-F238E27FC236}">
                <a16:creationId xmlns:a16="http://schemas.microsoft.com/office/drawing/2014/main" xmlns="" id="{EDC7A4AF-3532-453E-8C83-E6F36F9F3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409575"/>
            <a:ext cx="1747837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ตัวอย่าง</a:t>
            </a:r>
          </a:p>
        </p:txBody>
      </p:sp>
      <p:sp>
        <p:nvSpPr>
          <p:cNvPr id="42017" name="ตัวยึดหมายเลขภาพนิ่ง 46">
            <a:extLst>
              <a:ext uri="{FF2B5EF4-FFF2-40B4-BE49-F238E27FC236}">
                <a16:creationId xmlns:a16="http://schemas.microsoft.com/office/drawing/2014/main" xmlns="" id="{10C68059-23B4-4E4F-A000-E94F4A54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24863" y="6021388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68031D61-49D1-4DCA-A556-E839161CDE0B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39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33">
            <a:extLst>
              <a:ext uri="{FF2B5EF4-FFF2-40B4-BE49-F238E27FC236}">
                <a16:creationId xmlns:a16="http://schemas.microsoft.com/office/drawing/2014/main" xmlns="" id="{456DEDC5-F029-409F-9706-225414A085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08575" y="436563"/>
            <a:ext cx="3495675" cy="91598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th-TH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สินค้าคงเหลือ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chemeClr val="accent4">
                  <a:lumMod val="50000"/>
                </a:schemeClr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20" name="รูปภาพ 230">
            <a:extLst>
              <a:ext uri="{FF2B5EF4-FFF2-40B4-BE49-F238E27FC236}">
                <a16:creationId xmlns:a16="http://schemas.microsoft.com/office/drawing/2014/main" xmlns="" id="{90746F4C-F1DC-49BE-9279-541198B77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12954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2" descr="ad106">
            <a:extLst>
              <a:ext uri="{FF2B5EF4-FFF2-40B4-BE49-F238E27FC236}">
                <a16:creationId xmlns:a16="http://schemas.microsoft.com/office/drawing/2014/main" xmlns="" id="{EC745B2B-99E6-4F0C-96E5-DE8EBEEB0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r="4414" b="4445"/>
          <a:stretch>
            <a:fillRect/>
          </a:stretch>
        </p:blipFill>
        <p:spPr bwMode="auto">
          <a:xfrm>
            <a:off x="447675" y="1916113"/>
            <a:ext cx="247491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คำบรรยายภาพแบบเมฆ 23">
            <a:extLst>
              <a:ext uri="{FF2B5EF4-FFF2-40B4-BE49-F238E27FC236}">
                <a16:creationId xmlns:a16="http://schemas.microsoft.com/office/drawing/2014/main" xmlns="" id="{C3E1B062-34C3-4AE2-927F-9735090D3C48}"/>
              </a:ext>
            </a:extLst>
          </p:cNvPr>
          <p:cNvSpPr/>
          <p:nvPr/>
        </p:nvSpPr>
        <p:spPr>
          <a:xfrm>
            <a:off x="2051050" y="450850"/>
            <a:ext cx="2220913" cy="15462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200" dirty="0"/>
          </a:p>
        </p:txBody>
      </p:sp>
      <p:sp>
        <p:nvSpPr>
          <p:cNvPr id="25" name="สี่เหลี่ยมผืนผ้า 14">
            <a:extLst>
              <a:ext uri="{FF2B5EF4-FFF2-40B4-BE49-F238E27FC236}">
                <a16:creationId xmlns:a16="http://schemas.microsoft.com/office/drawing/2014/main" xmlns="" id="{DCF5928D-81E4-4A7A-B9FC-ADFC6C5AE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88" y="563563"/>
            <a:ext cx="188912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Risk</a:t>
            </a:r>
            <a:r>
              <a:rPr lang="th-TH" alt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งานสอบบัญชี</a:t>
            </a:r>
            <a:endParaRPr lang="th-TH" altLang="en-US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51" name="Picture 20" descr="DSC01165">
            <a:extLst>
              <a:ext uri="{FF2B5EF4-FFF2-40B4-BE49-F238E27FC236}">
                <a16:creationId xmlns:a16="http://schemas.microsoft.com/office/drawing/2014/main" xmlns="" id="{DFF91F9B-3469-4B19-A6A4-DBEE470A87A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lum bright="3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763713"/>
            <a:ext cx="3259138" cy="2354262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xmlns="" id="{522E1CE6-8883-4509-BAEA-DDBDD98B6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943225"/>
            <a:ext cx="2074863" cy="175418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การวัดปริมาณ</a:t>
            </a:r>
          </a:p>
          <a:p>
            <a:pPr algn="ctr" eaLnBrk="1" hangingPunct="1"/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การด้อยค่า</a:t>
            </a:r>
          </a:p>
          <a:p>
            <a:pPr algn="ctr" eaLnBrk="1" hangingPunct="1"/>
            <a:r>
              <a:rPr lang="th-TH" alt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การตีราคา</a:t>
            </a:r>
            <a:endParaRPr lang="en-US" alt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ตัวยึดเนื้อหา 16" descr="DSC07444.JPG">
            <a:extLst>
              <a:ext uri="{FF2B5EF4-FFF2-40B4-BE49-F238E27FC236}">
                <a16:creationId xmlns:a16="http://schemas.microsoft.com/office/drawing/2014/main" xmlns="" id="{C75FCEF6-362C-4238-8FA8-5E716F549E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365625"/>
            <a:ext cx="3217863" cy="222408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5" name="ตัวยึดหมายเลขภาพนิ่ง 46">
            <a:extLst>
              <a:ext uri="{FF2B5EF4-FFF2-40B4-BE49-F238E27FC236}">
                <a16:creationId xmlns:a16="http://schemas.microsoft.com/office/drawing/2014/main" xmlns="" id="{0ED3BD31-071F-4CE4-9B78-E769085FEF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316913" y="6021388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C8AF6577-F4E0-4073-958F-DFC41CC05F77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4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ลูกศรโค้งขวา 2">
            <a:extLst>
              <a:ext uri="{FF2B5EF4-FFF2-40B4-BE49-F238E27FC236}">
                <a16:creationId xmlns:a16="http://schemas.microsoft.com/office/drawing/2014/main" xmlns="" id="{853F49FE-4D52-477D-93A6-B3BCDAE2B1EA}"/>
              </a:ext>
            </a:extLst>
          </p:cNvPr>
          <p:cNvSpPr/>
          <p:nvPr/>
        </p:nvSpPr>
        <p:spPr>
          <a:xfrm rot="17530869">
            <a:off x="2944813" y="3836988"/>
            <a:ext cx="1050925" cy="1978025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C00000"/>
              </a:solidFill>
            </a:endParaRPr>
          </a:p>
        </p:txBody>
      </p:sp>
      <p:pic>
        <p:nvPicPr>
          <p:cNvPr id="16" name="Picture 10" descr="Baby_walking[1]">
            <a:extLst>
              <a:ext uri="{FF2B5EF4-FFF2-40B4-BE49-F238E27FC236}">
                <a16:creationId xmlns:a16="http://schemas.microsoft.com/office/drawing/2014/main" xmlns="" id="{B8634EAE-B926-4D77-AB9D-DE79BA9137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5661025"/>
            <a:ext cx="81121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Baby_walking[1]">
            <a:extLst>
              <a:ext uri="{FF2B5EF4-FFF2-40B4-BE49-F238E27FC236}">
                <a16:creationId xmlns:a16="http://schemas.microsoft.com/office/drawing/2014/main" xmlns="" id="{FBE51A1F-3E5E-41B6-A118-AE72A20F3F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5661025"/>
            <a:ext cx="81121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Baby_walking[1]">
            <a:extLst>
              <a:ext uri="{FF2B5EF4-FFF2-40B4-BE49-F238E27FC236}">
                <a16:creationId xmlns:a16="http://schemas.microsoft.com/office/drawing/2014/main" xmlns="" id="{433F6F19-4FF4-4784-A7EE-667CB626AC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661025"/>
            <a:ext cx="81121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22">
            <a:extLst>
              <a:ext uri="{FF2B5EF4-FFF2-40B4-BE49-F238E27FC236}">
                <a16:creationId xmlns:a16="http://schemas.microsoft.com/office/drawing/2014/main" xmlns="" id="{D98112AD-DABC-4CFD-AC37-30477D7DF8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00788" y="3133725"/>
            <a:ext cx="1214437" cy="860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th-TH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</a:rPr>
              <a:t>ปุ๋ย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</a:endParaRPr>
          </a:p>
        </p:txBody>
      </p:sp>
      <p:sp>
        <p:nvSpPr>
          <p:cNvPr id="23" name="WordArt 22">
            <a:extLst>
              <a:ext uri="{FF2B5EF4-FFF2-40B4-BE49-F238E27FC236}">
                <a16:creationId xmlns:a16="http://schemas.microsoft.com/office/drawing/2014/main" xmlns="" id="{89617143-5084-4D51-99FF-6BF198F3CD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27763" y="5580063"/>
            <a:ext cx="1638300" cy="7953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th-TH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</a:rPr>
              <a:t>ข้าวเปลือก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19251" y="2060575"/>
            <a:ext cx="6481763" cy="1754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การตรวจสอบ</a:t>
            </a:r>
          </a:p>
          <a:p>
            <a:pPr algn="ctr" eaLnBrk="1" hangingPunct="1">
              <a:defRPr/>
            </a:pPr>
            <a:r>
              <a:rPr lang="th-TH" altLang="th-TH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ธุรกิจรวบรวมผลิตผล</a:t>
            </a:r>
          </a:p>
        </p:txBody>
      </p:sp>
    </p:spTree>
    <p:extLst>
      <p:ext uri="{BB962C8B-B14F-4D97-AF65-F5344CB8AC3E}">
        <p14:creationId xmlns:p14="http://schemas.microsoft.com/office/powerpoint/2010/main" val="103811798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8">
            <a:extLst>
              <a:ext uri="{FF2B5EF4-FFF2-40B4-BE49-F238E27FC236}">
                <a16:creationId xmlns:a16="http://schemas.microsoft.com/office/drawing/2014/main" xmlns="" id="{B71F6324-F039-4064-B96C-7219B381243C}"/>
              </a:ext>
            </a:extLst>
          </p:cNvPr>
          <p:cNvSpPr>
            <a:spLocks noChangeArrowheads="1"/>
          </p:cNvSpPr>
          <p:nvPr/>
        </p:nvSpPr>
        <p:spPr bwMode="gray">
          <a:xfrm>
            <a:off x="971600" y="332656"/>
            <a:ext cx="7200800" cy="792088"/>
          </a:xfrm>
          <a:prstGeom prst="roundRect">
            <a:avLst>
              <a:gd name="adj" fmla="val 25065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5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ธุรกิจ</a:t>
            </a:r>
            <a:r>
              <a:rPr lang="th-TH" sz="5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รวบรวมผลิตผล</a:t>
            </a:r>
          </a:p>
        </p:txBody>
      </p:sp>
      <p:sp>
        <p:nvSpPr>
          <p:cNvPr id="43013" name="ตัวยึดหมายเลขภาพนิ่ง 46">
            <a:extLst>
              <a:ext uri="{FF2B5EF4-FFF2-40B4-BE49-F238E27FC236}">
                <a16:creationId xmlns:a16="http://schemas.microsoft.com/office/drawing/2014/main" xmlns="" id="{EC80A2F8-C717-4056-844B-1A6D8B97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213475"/>
            <a:ext cx="539750" cy="52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D7B6EB2F-785F-4165-88C6-20C0DC028B25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41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3014" name="Picture 4">
            <a:extLst>
              <a:ext uri="{FF2B5EF4-FFF2-40B4-BE49-F238E27FC236}">
                <a16:creationId xmlns:a16="http://schemas.microsoft.com/office/drawing/2014/main" xmlns="" id="{4E1B78F3-8784-4C14-B306-3D454ECB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433513"/>
            <a:ext cx="8016875" cy="2859087"/>
          </a:xfrm>
          <a:prstGeom prst="rect">
            <a:avLst/>
          </a:prstGeom>
          <a:noFill/>
          <a:ln w="57150" cmpd="thickThin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WordArt 6">
            <a:extLst>
              <a:ext uri="{FF2B5EF4-FFF2-40B4-BE49-F238E27FC236}">
                <a16:creationId xmlns:a16="http://schemas.microsoft.com/office/drawing/2014/main" xmlns="" id="{FD704717-7D11-4C84-8261-3A2F093607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49863" y="3119438"/>
            <a:ext cx="2274887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th-TH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ข้าวเปลือก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33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3016" name="Picture 42">
            <a:extLst>
              <a:ext uri="{FF2B5EF4-FFF2-40B4-BE49-F238E27FC236}">
                <a16:creationId xmlns:a16="http://schemas.microsoft.com/office/drawing/2014/main" xmlns="" id="{FD5F2219-43BC-4ECB-AE2F-0F4326B58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4437063"/>
            <a:ext cx="8012113" cy="1728787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7" name="WordArt 27">
            <a:extLst>
              <a:ext uri="{FF2B5EF4-FFF2-40B4-BE49-F238E27FC236}">
                <a16:creationId xmlns:a16="http://schemas.microsoft.com/office/drawing/2014/main" xmlns="" id="{95569191-CC89-4649-B2B8-93978CA6F2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8538" y="5202238"/>
            <a:ext cx="1943100" cy="7477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th-TH" sz="3600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ข้าวโพด</a:t>
            </a:r>
            <a:endParaRPr lang="en-US" sz="3600" kern="10" dirty="0">
              <a:ln w="9525">
                <a:solidFill>
                  <a:srgbClr val="9900CC"/>
                </a:solidFill>
                <a:round/>
                <a:headEnd/>
                <a:tailEnd/>
              </a:ln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7">
            <a:extLst>
              <a:ext uri="{FF2B5EF4-FFF2-40B4-BE49-F238E27FC236}">
                <a16:creationId xmlns:a16="http://schemas.microsoft.com/office/drawing/2014/main" xmlns="" id="{892E8FFA-EAB4-43AD-AB49-A2588F3E9EAB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93675"/>
            <a:ext cx="4833938" cy="731838"/>
            <a:chOff x="816" y="2304"/>
            <a:chExt cx="1440" cy="448"/>
          </a:xfrm>
          <a:solidFill>
            <a:schemeClr val="bg1"/>
          </a:solidFill>
        </p:grpSpPr>
        <p:sp>
          <p:nvSpPr>
            <p:cNvPr id="44052" name="Freeform 18">
              <a:extLst>
                <a:ext uri="{FF2B5EF4-FFF2-40B4-BE49-F238E27FC236}">
                  <a16:creationId xmlns:a16="http://schemas.microsoft.com/office/drawing/2014/main" xmlns="" id="{2B2133E0-CDDD-47A8-A9E7-7EBC34BC79E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5088179 w 1120"/>
                <a:gd name="T1" fmla="*/ 2 h 252"/>
                <a:gd name="T2" fmla="*/ 5065608 w 1120"/>
                <a:gd name="T3" fmla="*/ 2 h 252"/>
                <a:gd name="T4" fmla="*/ 4992140 w 1120"/>
                <a:gd name="T5" fmla="*/ 2 h 252"/>
                <a:gd name="T6" fmla="*/ 4879304 w 1120"/>
                <a:gd name="T7" fmla="*/ 2 h 252"/>
                <a:gd name="T8" fmla="*/ 4717070 w 1120"/>
                <a:gd name="T9" fmla="*/ 2 h 252"/>
                <a:gd name="T10" fmla="*/ 4508074 w 1120"/>
                <a:gd name="T11" fmla="*/ 2 h 252"/>
                <a:gd name="T12" fmla="*/ 4264102 w 1120"/>
                <a:gd name="T13" fmla="*/ 2 h 252"/>
                <a:gd name="T14" fmla="*/ 3979094 w 1120"/>
                <a:gd name="T15" fmla="*/ 2 h 252"/>
                <a:gd name="T16" fmla="*/ 3658032 w 1120"/>
                <a:gd name="T17" fmla="*/ 2 h 252"/>
                <a:gd name="T18" fmla="*/ 3317985 w 1120"/>
                <a:gd name="T19" fmla="*/ 2 h 252"/>
                <a:gd name="T20" fmla="*/ 2934269 w 1120"/>
                <a:gd name="T21" fmla="*/ 2 h 252"/>
                <a:gd name="T22" fmla="*/ 2520501 w 1120"/>
                <a:gd name="T23" fmla="*/ 2 h 252"/>
                <a:gd name="T24" fmla="*/ 2114100 w 1120"/>
                <a:gd name="T25" fmla="*/ 2 h 252"/>
                <a:gd name="T26" fmla="*/ 1740320 w 1120"/>
                <a:gd name="T27" fmla="*/ 2 h 252"/>
                <a:gd name="T28" fmla="*/ 1397347 w 1120"/>
                <a:gd name="T29" fmla="*/ 2 h 252"/>
                <a:gd name="T30" fmla="*/ 1080853 w 1120"/>
                <a:gd name="T31" fmla="*/ 2 h 252"/>
                <a:gd name="T32" fmla="*/ 811844 w 1120"/>
                <a:gd name="T33" fmla="*/ 2 h 252"/>
                <a:gd name="T34" fmla="*/ 572645 w 1120"/>
                <a:gd name="T35" fmla="*/ 2 h 252"/>
                <a:gd name="T36" fmla="*/ 368513 w 1120"/>
                <a:gd name="T37" fmla="*/ 2 h 252"/>
                <a:gd name="T38" fmla="*/ 209508 w 1120"/>
                <a:gd name="T39" fmla="*/ 2 h 252"/>
                <a:gd name="T40" fmla="*/ 87779 w 1120"/>
                <a:gd name="T41" fmla="*/ 2 h 252"/>
                <a:gd name="T42" fmla="*/ 2497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541572 w 1120"/>
                <a:gd name="T49" fmla="*/ 0 h 252"/>
                <a:gd name="T50" fmla="*/ 5088179 w 1120"/>
                <a:gd name="T51" fmla="*/ 2 h 252"/>
                <a:gd name="T52" fmla="*/ 5088179 w 1120"/>
                <a:gd name="T53" fmla="*/ 2 h 252"/>
                <a:gd name="T54" fmla="*/ 5088179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Rectangle 19">
              <a:extLst>
                <a:ext uri="{FF2B5EF4-FFF2-40B4-BE49-F238E27FC236}">
                  <a16:creationId xmlns:a16="http://schemas.microsoft.com/office/drawing/2014/main" xmlns="" id="{3292275D-4131-4150-9448-475D766DDE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/>
              <a:r>
                <a:rPr lang="th-TH" altLang="en-US" sz="35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การกำหนดระเบียบของสหกรณ์</a:t>
              </a:r>
              <a:endParaRPr lang="en-US" altLang="en-US" sz="3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4035" name="Text Box 20">
            <a:extLst>
              <a:ext uri="{FF2B5EF4-FFF2-40B4-BE49-F238E27FC236}">
                <a16:creationId xmlns:a16="http://schemas.microsoft.com/office/drawing/2014/main" xmlns="" id="{AB7001C0-22A0-421B-A033-0A940CCCA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8" y="2373313"/>
            <a:ext cx="780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กำหนดแผนงาน หรือเป้าหมายการดำเนินธุรกิจรวบรวมผลิตผล</a:t>
            </a:r>
          </a:p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อย่างชัดเจนและมีความเป็นไปได้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4036" name="Group 17">
            <a:extLst>
              <a:ext uri="{FF2B5EF4-FFF2-40B4-BE49-F238E27FC236}">
                <a16:creationId xmlns:a16="http://schemas.microsoft.com/office/drawing/2014/main" xmlns="" id="{2C50D90B-521E-42A9-9E92-4BF3EEB3F8DD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1638300"/>
            <a:ext cx="4848225" cy="731838"/>
            <a:chOff x="816" y="2304"/>
            <a:chExt cx="1440" cy="448"/>
          </a:xfrm>
        </p:grpSpPr>
        <p:sp>
          <p:nvSpPr>
            <p:cNvPr id="44050" name="Freeform 18">
              <a:extLst>
                <a:ext uri="{FF2B5EF4-FFF2-40B4-BE49-F238E27FC236}">
                  <a16:creationId xmlns:a16="http://schemas.microsoft.com/office/drawing/2014/main" xmlns="" id="{C1C60BFA-FFDA-4132-A54D-F68476FFE2E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5088179 w 1120"/>
                <a:gd name="T1" fmla="*/ 2 h 252"/>
                <a:gd name="T2" fmla="*/ 5065608 w 1120"/>
                <a:gd name="T3" fmla="*/ 2 h 252"/>
                <a:gd name="T4" fmla="*/ 4992140 w 1120"/>
                <a:gd name="T5" fmla="*/ 2 h 252"/>
                <a:gd name="T6" fmla="*/ 4879304 w 1120"/>
                <a:gd name="T7" fmla="*/ 2 h 252"/>
                <a:gd name="T8" fmla="*/ 4717070 w 1120"/>
                <a:gd name="T9" fmla="*/ 2 h 252"/>
                <a:gd name="T10" fmla="*/ 4508074 w 1120"/>
                <a:gd name="T11" fmla="*/ 2 h 252"/>
                <a:gd name="T12" fmla="*/ 4264102 w 1120"/>
                <a:gd name="T13" fmla="*/ 2 h 252"/>
                <a:gd name="T14" fmla="*/ 3979094 w 1120"/>
                <a:gd name="T15" fmla="*/ 2 h 252"/>
                <a:gd name="T16" fmla="*/ 3658032 w 1120"/>
                <a:gd name="T17" fmla="*/ 2 h 252"/>
                <a:gd name="T18" fmla="*/ 3317985 w 1120"/>
                <a:gd name="T19" fmla="*/ 2 h 252"/>
                <a:gd name="T20" fmla="*/ 2934269 w 1120"/>
                <a:gd name="T21" fmla="*/ 2 h 252"/>
                <a:gd name="T22" fmla="*/ 2520501 w 1120"/>
                <a:gd name="T23" fmla="*/ 2 h 252"/>
                <a:gd name="T24" fmla="*/ 2114100 w 1120"/>
                <a:gd name="T25" fmla="*/ 2 h 252"/>
                <a:gd name="T26" fmla="*/ 1740320 w 1120"/>
                <a:gd name="T27" fmla="*/ 2 h 252"/>
                <a:gd name="T28" fmla="*/ 1397347 w 1120"/>
                <a:gd name="T29" fmla="*/ 2 h 252"/>
                <a:gd name="T30" fmla="*/ 1080853 w 1120"/>
                <a:gd name="T31" fmla="*/ 2 h 252"/>
                <a:gd name="T32" fmla="*/ 811844 w 1120"/>
                <a:gd name="T33" fmla="*/ 2 h 252"/>
                <a:gd name="T34" fmla="*/ 572645 w 1120"/>
                <a:gd name="T35" fmla="*/ 2 h 252"/>
                <a:gd name="T36" fmla="*/ 368513 w 1120"/>
                <a:gd name="T37" fmla="*/ 2 h 252"/>
                <a:gd name="T38" fmla="*/ 209508 w 1120"/>
                <a:gd name="T39" fmla="*/ 2 h 252"/>
                <a:gd name="T40" fmla="*/ 87779 w 1120"/>
                <a:gd name="T41" fmla="*/ 2 h 252"/>
                <a:gd name="T42" fmla="*/ 2497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541572 w 1120"/>
                <a:gd name="T49" fmla="*/ 0 h 252"/>
                <a:gd name="T50" fmla="*/ 5088179 w 1120"/>
                <a:gd name="T51" fmla="*/ 2 h 252"/>
                <a:gd name="T52" fmla="*/ 5088179 w 1120"/>
                <a:gd name="T53" fmla="*/ 2 h 252"/>
                <a:gd name="T54" fmla="*/ 5088179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Rectangle 19">
              <a:extLst>
                <a:ext uri="{FF2B5EF4-FFF2-40B4-BE49-F238E27FC236}">
                  <a16:creationId xmlns:a16="http://schemas.microsoft.com/office/drawing/2014/main" xmlns="" id="{3AD0E642-D26B-47B9-A26D-FD4A1ED3A92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/>
              <a:r>
                <a:rPr lang="th-TH" altLang="en-US" sz="35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การกำหนดแผนงาน หรือเป้าหมาย</a:t>
              </a:r>
              <a:endParaRPr lang="en-US" altLang="en-US" sz="3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4037" name="Text Box 27">
            <a:extLst>
              <a:ext uri="{FF2B5EF4-FFF2-40B4-BE49-F238E27FC236}">
                <a16:creationId xmlns:a16="http://schemas.microsoft.com/office/drawing/2014/main" xmlns="" id="{B742D4DD-C3B5-4DF3-9A89-463FAFF48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084263"/>
            <a:ext cx="82851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กำหนดระเบียบ ว่าด้วยการรวบรวมผลิตผล หรือผลิตภัณฑ์ของสมาชิก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038" name="ตัวยึดหมายเลขภาพนิ่ง 46">
            <a:extLst>
              <a:ext uri="{FF2B5EF4-FFF2-40B4-BE49-F238E27FC236}">
                <a16:creationId xmlns:a16="http://schemas.microsoft.com/office/drawing/2014/main" xmlns="" id="{AE51FB4A-11DF-4945-A8AC-C9683085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2A07EA59-3B1C-431D-98A6-D21949354D8D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42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4042" name="Picture 24" descr="1131590887">
            <a:extLst>
              <a:ext uri="{FF2B5EF4-FFF2-40B4-BE49-F238E27FC236}">
                <a16:creationId xmlns:a16="http://schemas.microsoft.com/office/drawing/2014/main" xmlns="" id="{0F6F9472-20E5-4284-AC99-B364527164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25775"/>
            <a:ext cx="251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Line 13">
            <a:extLst>
              <a:ext uri="{FF2B5EF4-FFF2-40B4-BE49-F238E27FC236}">
                <a16:creationId xmlns:a16="http://schemas.microsoft.com/office/drawing/2014/main" xmlns="" id="{B10E22B7-4F5D-4E81-BE45-9A7D93F10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763" y="5348288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Text Box 20">
            <a:extLst>
              <a:ext uri="{FF2B5EF4-FFF2-40B4-BE49-F238E27FC236}">
                <a16:creationId xmlns:a16="http://schemas.microsoft.com/office/drawing/2014/main" xmlns="" id="{432448D7-1B08-4740-9D7B-A805E9CF1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4319588"/>
            <a:ext cx="84947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แบ่งแยกหน้าที่ความรับผิดชอบของเจ้าหน้าที่รวบรวมผลิตผล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เจ้าหน้าที่ตลาด เจ้าหน้าที่การเงินและเจ้าหน้าที่บัญชีอย่างชัดเจน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045" name="Line 12">
            <a:extLst>
              <a:ext uri="{FF2B5EF4-FFF2-40B4-BE49-F238E27FC236}">
                <a16:creationId xmlns:a16="http://schemas.microsoft.com/office/drawing/2014/main" xmlns="" id="{60859ADA-CB46-4450-9A11-1A7444EC2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363" y="6408738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Text Box 28">
            <a:extLst>
              <a:ext uri="{FF2B5EF4-FFF2-40B4-BE49-F238E27FC236}">
                <a16:creationId xmlns:a16="http://schemas.microsoft.com/office/drawing/2014/main" xmlns="" id="{E86C66D7-C83B-4BF1-AAF5-A69C1F7D8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5375275"/>
            <a:ext cx="8191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การเก็บรักษาผลิตผลกระทำโดยผู้ที่มิได้ทำหน้าที่รวบรวมผลิตผล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และผู้ที่มิได้ทำหน้าที่บันทึกบัญชี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4047" name="Group 17">
            <a:extLst>
              <a:ext uri="{FF2B5EF4-FFF2-40B4-BE49-F238E27FC236}">
                <a16:creationId xmlns:a16="http://schemas.microsoft.com/office/drawing/2014/main" xmlns="" id="{BA21AC21-547A-4A82-90E9-3A33B9864451}"/>
              </a:ext>
            </a:extLst>
          </p:cNvPr>
          <p:cNvGrpSpPr>
            <a:grpSpLocks/>
          </p:cNvGrpSpPr>
          <p:nvPr/>
        </p:nvGrpSpPr>
        <p:grpSpPr bwMode="auto">
          <a:xfrm>
            <a:off x="155575" y="3503613"/>
            <a:ext cx="4816475" cy="731837"/>
            <a:chOff x="816" y="2304"/>
            <a:chExt cx="1440" cy="448"/>
          </a:xfrm>
        </p:grpSpPr>
        <p:sp>
          <p:nvSpPr>
            <p:cNvPr id="44048" name="Freeform 18">
              <a:extLst>
                <a:ext uri="{FF2B5EF4-FFF2-40B4-BE49-F238E27FC236}">
                  <a16:creationId xmlns:a16="http://schemas.microsoft.com/office/drawing/2014/main" xmlns="" id="{FAB6E32D-E387-4871-AD0B-4D8A277C1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5088179 w 1120"/>
                <a:gd name="T1" fmla="*/ 2 h 252"/>
                <a:gd name="T2" fmla="*/ 5065608 w 1120"/>
                <a:gd name="T3" fmla="*/ 2 h 252"/>
                <a:gd name="T4" fmla="*/ 4992140 w 1120"/>
                <a:gd name="T5" fmla="*/ 2 h 252"/>
                <a:gd name="T6" fmla="*/ 4879304 w 1120"/>
                <a:gd name="T7" fmla="*/ 2 h 252"/>
                <a:gd name="T8" fmla="*/ 4717070 w 1120"/>
                <a:gd name="T9" fmla="*/ 2 h 252"/>
                <a:gd name="T10" fmla="*/ 4508074 w 1120"/>
                <a:gd name="T11" fmla="*/ 2 h 252"/>
                <a:gd name="T12" fmla="*/ 4264102 w 1120"/>
                <a:gd name="T13" fmla="*/ 2 h 252"/>
                <a:gd name="T14" fmla="*/ 3979094 w 1120"/>
                <a:gd name="T15" fmla="*/ 2 h 252"/>
                <a:gd name="T16" fmla="*/ 3658032 w 1120"/>
                <a:gd name="T17" fmla="*/ 2 h 252"/>
                <a:gd name="T18" fmla="*/ 3317985 w 1120"/>
                <a:gd name="T19" fmla="*/ 2 h 252"/>
                <a:gd name="T20" fmla="*/ 2934269 w 1120"/>
                <a:gd name="T21" fmla="*/ 2 h 252"/>
                <a:gd name="T22" fmla="*/ 2520501 w 1120"/>
                <a:gd name="T23" fmla="*/ 2 h 252"/>
                <a:gd name="T24" fmla="*/ 2114100 w 1120"/>
                <a:gd name="T25" fmla="*/ 2 h 252"/>
                <a:gd name="T26" fmla="*/ 1740320 w 1120"/>
                <a:gd name="T27" fmla="*/ 2 h 252"/>
                <a:gd name="T28" fmla="*/ 1397347 w 1120"/>
                <a:gd name="T29" fmla="*/ 2 h 252"/>
                <a:gd name="T30" fmla="*/ 1080853 w 1120"/>
                <a:gd name="T31" fmla="*/ 2 h 252"/>
                <a:gd name="T32" fmla="*/ 811844 w 1120"/>
                <a:gd name="T33" fmla="*/ 2 h 252"/>
                <a:gd name="T34" fmla="*/ 572645 w 1120"/>
                <a:gd name="T35" fmla="*/ 2 h 252"/>
                <a:gd name="T36" fmla="*/ 368513 w 1120"/>
                <a:gd name="T37" fmla="*/ 2 h 252"/>
                <a:gd name="T38" fmla="*/ 209508 w 1120"/>
                <a:gd name="T39" fmla="*/ 2 h 252"/>
                <a:gd name="T40" fmla="*/ 87779 w 1120"/>
                <a:gd name="T41" fmla="*/ 2 h 252"/>
                <a:gd name="T42" fmla="*/ 2497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541572 w 1120"/>
                <a:gd name="T49" fmla="*/ 0 h 252"/>
                <a:gd name="T50" fmla="*/ 5088179 w 1120"/>
                <a:gd name="T51" fmla="*/ 2 h 252"/>
                <a:gd name="T52" fmla="*/ 5088179 w 1120"/>
                <a:gd name="T53" fmla="*/ 2 h 252"/>
                <a:gd name="T54" fmla="*/ 5088179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Rectangle 19">
              <a:extLst>
                <a:ext uri="{FF2B5EF4-FFF2-40B4-BE49-F238E27FC236}">
                  <a16:creationId xmlns:a16="http://schemas.microsoft.com/office/drawing/2014/main" xmlns="" id="{5DAB068D-F432-42FC-A101-3D732B5AA1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/>
              <a:r>
                <a:rPr lang="th-TH" altLang="en-US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การแบ่งแยกหน้าที่ความรับผิดชอบ</a:t>
              </a:r>
              <a:endParaRPr lang="en-US" alt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0">
            <a:extLst>
              <a:ext uri="{FF2B5EF4-FFF2-40B4-BE49-F238E27FC236}">
                <a16:creationId xmlns:a16="http://schemas.microsoft.com/office/drawing/2014/main" xmlns="" id="{502DD930-7D9F-4757-9743-D0A2245C6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1087438"/>
            <a:ext cx="8304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สำรวจความต้องการของตลาดก่อนรวบรวมผลิตผล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059" name="Rectangle 19">
            <a:extLst>
              <a:ext uri="{FF2B5EF4-FFF2-40B4-BE49-F238E27FC236}">
                <a16:creationId xmlns:a16="http://schemas.microsoft.com/office/drawing/2014/main" xmlns="" id="{15554665-87C8-4160-B2BF-CD9267BE399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7488" y="312738"/>
            <a:ext cx="5756275" cy="6413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การรวบรวม หรือรับซื้อผลิตผลและจ่ายชำระหนี้</a:t>
            </a:r>
            <a:endParaRPr lang="en-US" alt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060" name="Line 12">
            <a:extLst>
              <a:ext uri="{FF2B5EF4-FFF2-40B4-BE49-F238E27FC236}">
                <a16:creationId xmlns:a16="http://schemas.microsoft.com/office/drawing/2014/main" xmlns="" id="{440BF459-52C4-4E88-BCC5-8DDAD90F2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563" y="1633538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Line 11">
            <a:extLst>
              <a:ext uri="{FF2B5EF4-FFF2-40B4-BE49-F238E27FC236}">
                <a16:creationId xmlns:a16="http://schemas.microsoft.com/office/drawing/2014/main" xmlns="" id="{33ACFAFF-7A0D-4D5E-A5E7-925511EAF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" y="2278063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Text Box 20">
            <a:extLst>
              <a:ext uri="{FF2B5EF4-FFF2-40B4-BE49-F238E27FC236}">
                <a16:creationId xmlns:a16="http://schemas.microsoft.com/office/drawing/2014/main" xmlns="" id="{A0022585-B782-4B36-AA39-48F2B8ABB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1735138"/>
            <a:ext cx="744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วางแผนหาตลาดเพื่อรองรับผลิตผลที่รวบรวม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063" name="Line 11">
            <a:extLst>
              <a:ext uri="{FF2B5EF4-FFF2-40B4-BE49-F238E27FC236}">
                <a16:creationId xmlns:a16="http://schemas.microsoft.com/office/drawing/2014/main" xmlns="" id="{2C283CD3-59EA-4DE0-871D-5D9BF7648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" y="2906713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Text Box 20">
            <a:extLst>
              <a:ext uri="{FF2B5EF4-FFF2-40B4-BE49-F238E27FC236}">
                <a16:creationId xmlns:a16="http://schemas.microsoft.com/office/drawing/2014/main" xmlns="" id="{C54F7DA1-CEF8-4429-9DDF-8A773C931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2363788"/>
            <a:ext cx="8304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สืบราคาผลิตผลจากพาณิชย์จังหวัด/พ่อค้าคนกลางก่อนกำหนดราคารับซื้อ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065" name="ตัวยึดหมายเลขภาพนิ่ง 46">
            <a:extLst>
              <a:ext uri="{FF2B5EF4-FFF2-40B4-BE49-F238E27FC236}">
                <a16:creationId xmlns:a16="http://schemas.microsoft.com/office/drawing/2014/main" xmlns="" id="{6CEED3DB-09BA-421F-8DBF-ED48AAE2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284913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CC7FF04C-BF96-40A0-8190-86B49167F283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43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5069" name="Picture 264" descr="รูปภาพ177">
            <a:extLst>
              <a:ext uri="{FF2B5EF4-FFF2-40B4-BE49-F238E27FC236}">
                <a16:creationId xmlns:a16="http://schemas.microsoft.com/office/drawing/2014/main" xmlns="" id="{9708429D-FC0B-4F41-8AC7-EB019E4406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60350"/>
            <a:ext cx="22272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Line 4">
            <a:extLst>
              <a:ext uri="{FF2B5EF4-FFF2-40B4-BE49-F238E27FC236}">
                <a16:creationId xmlns:a16="http://schemas.microsoft.com/office/drawing/2014/main" xmlns="" id="{72533B0C-590F-41E1-B3E0-72559559A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350" y="360680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1" name="Text Box 20">
            <a:extLst>
              <a:ext uri="{FF2B5EF4-FFF2-40B4-BE49-F238E27FC236}">
                <a16:creationId xmlns:a16="http://schemas.microsoft.com/office/drawing/2014/main" xmlns="" id="{B920A003-98DA-4DAD-A9C0-B7513F6C3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4327525"/>
            <a:ext cx="8550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การรวบรวมผลิตผลนอกที่ทำการสหกรณ์ต้องมีมติที่ประชุมคณะกรรมการ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ให้กระทำได้ โดยกำหนดแนวทางปฏิบัติอย่างชัดเจนและเหมาะสม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072" name="Text Box 27">
            <a:extLst>
              <a:ext uri="{FF2B5EF4-FFF2-40B4-BE49-F238E27FC236}">
                <a16:creationId xmlns:a16="http://schemas.microsoft.com/office/drawing/2014/main" xmlns="" id="{122EAAD1-D8A1-472E-86B0-2514A1ABD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3070225"/>
            <a:ext cx="7927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กำหนดราคารับซื้อผลิตผลแต่ละประเภทและติดประกาศไว้ในที่เปิดเผย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073" name="Line 11">
            <a:extLst>
              <a:ext uri="{FF2B5EF4-FFF2-40B4-BE49-F238E27FC236}">
                <a16:creationId xmlns:a16="http://schemas.microsoft.com/office/drawing/2014/main" xmlns="" id="{0588C3F2-BF2C-4618-B4E7-7F21863AF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663" y="424180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Text Box 20">
            <a:extLst>
              <a:ext uri="{FF2B5EF4-FFF2-40B4-BE49-F238E27FC236}">
                <a16:creationId xmlns:a16="http://schemas.microsoft.com/office/drawing/2014/main" xmlns="" id="{577ABC0F-1602-47C5-A045-52A03171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3698875"/>
            <a:ext cx="8304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อนุมัติรวบรวมผลิตผลโดยผู้มีอำนาจและเป็นไปตามระเบียบสหกรณ์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075" name="Line 4">
            <a:extLst>
              <a:ext uri="{FF2B5EF4-FFF2-40B4-BE49-F238E27FC236}">
                <a16:creationId xmlns:a16="http://schemas.microsoft.com/office/drawing/2014/main" xmlns="" id="{7C77669E-2650-42DF-B996-2B991196F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350" y="532130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Text Box 27">
            <a:extLst>
              <a:ext uri="{FF2B5EF4-FFF2-40B4-BE49-F238E27FC236}">
                <a16:creationId xmlns:a16="http://schemas.microsoft.com/office/drawing/2014/main" xmlns="" id="{1BC459D4-9850-4A3B-A26F-FF452A17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5380038"/>
            <a:ext cx="82851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เจ้าหน้าที่รวบรวมผลิตผลมีความรู้ ความชำนาญในการพิจารณาคุณภาพ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ของผลิตผลแต่ละประเภท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3">
            <a:extLst>
              <a:ext uri="{FF2B5EF4-FFF2-40B4-BE49-F238E27FC236}">
                <a16:creationId xmlns:a16="http://schemas.microsoft.com/office/drawing/2014/main" xmlns="" id="{1479ACBA-311E-4FF7-8B68-5AFA413DB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198563"/>
            <a:ext cx="80740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ตรวจสอบคุณภาพผลิตผล รวมถึงความชื้นและสิ่งเจือปนก่อนกำหนดราคารับซื้อให้สอดคล้องกับคุณภาพผลิตผล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083" name="Line 12">
            <a:extLst>
              <a:ext uri="{FF2B5EF4-FFF2-40B4-BE49-F238E27FC236}">
                <a16:creationId xmlns:a16="http://schemas.microsoft.com/office/drawing/2014/main" xmlns="" id="{28CDEBFC-53D3-45D7-8767-2D5C0592E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713" y="223202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Text Box 27">
            <a:extLst>
              <a:ext uri="{FF2B5EF4-FFF2-40B4-BE49-F238E27FC236}">
                <a16:creationId xmlns:a16="http://schemas.microsoft.com/office/drawing/2014/main" xmlns="" id="{16A08B8D-3072-45D0-8809-30C10821A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2336800"/>
            <a:ext cx="7927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กำหนดวงเงินยืมทดรองเพื่อใช้ในการรวบรวมผลิตผล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085" name="Line 12">
            <a:extLst>
              <a:ext uri="{FF2B5EF4-FFF2-40B4-BE49-F238E27FC236}">
                <a16:creationId xmlns:a16="http://schemas.microsoft.com/office/drawing/2014/main" xmlns="" id="{229051F0-0BAD-436B-BCE2-E574E85B9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713" y="286067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Rectangle 19">
            <a:extLst>
              <a:ext uri="{FF2B5EF4-FFF2-40B4-BE49-F238E27FC236}">
                <a16:creationId xmlns:a16="http://schemas.microsoft.com/office/drawing/2014/main" xmlns="" id="{BCC3000E-721A-4E54-9CBE-A2733533E1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6538" y="363538"/>
            <a:ext cx="6856412" cy="6413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alt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การรวบรวม หรือรับซื้อผลิตผลและจ่ายชำระหนี้ (ต่อ)</a:t>
            </a:r>
            <a:endParaRPr lang="en-US" altLang="en-US" sz="3600" b="1" i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087" name="ตัวยึดหมายเลขภาพนิ่ง 46">
            <a:extLst>
              <a:ext uri="{FF2B5EF4-FFF2-40B4-BE49-F238E27FC236}">
                <a16:creationId xmlns:a16="http://schemas.microsoft.com/office/drawing/2014/main" xmlns="" id="{A1448D3D-5F23-41FB-8656-EFBCBC67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86750" y="6257925"/>
            <a:ext cx="539750" cy="52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C120527D-A90D-41BD-9C16-9297A631A7D6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44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6091" name="Picture 4" descr="eye1">
            <a:extLst>
              <a:ext uri="{FF2B5EF4-FFF2-40B4-BE49-F238E27FC236}">
                <a16:creationId xmlns:a16="http://schemas.microsoft.com/office/drawing/2014/main" xmlns="" id="{14AC613E-45B1-4CC8-9BCB-1A17697B7B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288925"/>
            <a:ext cx="12239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2" name="Text Box 20">
            <a:extLst>
              <a:ext uri="{FF2B5EF4-FFF2-40B4-BE49-F238E27FC236}">
                <a16:creationId xmlns:a16="http://schemas.microsoft.com/office/drawing/2014/main" xmlns="" id="{154ED103-B603-4265-BFF0-14B000558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4044950"/>
            <a:ext cx="8304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จัดทำเอกสารการรวบรวมผลิตผลบัญชีย่อยเจ้าหนี้ค่าผลิตผลเป็นปัจจุบัน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093" name="Text Box 23">
            <a:extLst>
              <a:ext uri="{FF2B5EF4-FFF2-40B4-BE49-F238E27FC236}">
                <a16:creationId xmlns:a16="http://schemas.microsoft.com/office/drawing/2014/main" xmlns="" id="{A8650BA6-3037-4F94-BE74-CA14BFFA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4619625"/>
            <a:ext cx="8074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การจ่ายชำระหนี้ค่าผลิตผลเป็นไปตามระยะเวลาและเงื่อนไขที่กำหนด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094" name="Text Box 27">
            <a:extLst>
              <a:ext uri="{FF2B5EF4-FFF2-40B4-BE49-F238E27FC236}">
                <a16:creationId xmlns:a16="http://schemas.microsoft.com/office/drawing/2014/main" xmlns="" id="{F2234F20-4D45-4416-AFD8-595B7D240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2971800"/>
            <a:ext cx="81105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ให้เจ้าหน้าที่รวบรวมผลิตผลนำส่งเอกสารการรวบรวมให้เจ้าหน้าที่บัญชี 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และนำส่งจำนวนเงินคงเหลือให้เจ้าหน้าที่การเงินทุกสิ้นวัน /เช้าวันถัดไป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095" name="Line 12">
            <a:extLst>
              <a:ext uri="{FF2B5EF4-FFF2-40B4-BE49-F238E27FC236}">
                <a16:creationId xmlns:a16="http://schemas.microsoft.com/office/drawing/2014/main" xmlns="" id="{B8E849D2-9072-4316-A8BB-89A493DAF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675" y="515620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Line 11">
            <a:extLst>
              <a:ext uri="{FF2B5EF4-FFF2-40B4-BE49-F238E27FC236}">
                <a16:creationId xmlns:a16="http://schemas.microsoft.com/office/drawing/2014/main" xmlns="" id="{839D05AF-4F2B-442A-93CB-0DBD91031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638" y="395922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4">
            <a:extLst>
              <a:ext uri="{FF2B5EF4-FFF2-40B4-BE49-F238E27FC236}">
                <a16:creationId xmlns:a16="http://schemas.microsoft.com/office/drawing/2014/main" xmlns="" id="{324BB5E2-E6C8-47B0-A097-05783D8F0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275" y="461962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Text Box 27">
            <a:extLst>
              <a:ext uri="{FF2B5EF4-FFF2-40B4-BE49-F238E27FC236}">
                <a16:creationId xmlns:a16="http://schemas.microsoft.com/office/drawing/2014/main" xmlns="" id="{DFAB86AF-8781-434F-991C-8C64B9E09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1450"/>
            <a:ext cx="8577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ตรวจสอบบัญชีย่อยเจ้าหนี้ค่าผลิตผล/เอกสารเป็นหนี้ก่อนเสนอเพื่ออนุมัติ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099" name="Line 12">
            <a:extLst>
              <a:ext uri="{FF2B5EF4-FFF2-40B4-BE49-F238E27FC236}">
                <a16:creationId xmlns:a16="http://schemas.microsoft.com/office/drawing/2014/main" xmlns="" id="{DB4846E8-FB5F-438C-96E4-170088EBA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675" y="5922963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Text Box 27">
            <a:extLst>
              <a:ext uri="{FF2B5EF4-FFF2-40B4-BE49-F238E27FC236}">
                <a16:creationId xmlns:a16="http://schemas.microsoft.com/office/drawing/2014/main" xmlns="" id="{061C2DC2-C0B2-4EE7-BD65-6203C6475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40425"/>
            <a:ext cx="8632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มีการอนุมัติจ่ายหนี้ค่าผลิตผลโดยผู้มีอำนาจและเป็นไปตามระเบียบสหกรณ์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13">
            <a:extLst>
              <a:ext uri="{FF2B5EF4-FFF2-40B4-BE49-F238E27FC236}">
                <a16:creationId xmlns:a16="http://schemas.microsoft.com/office/drawing/2014/main" xmlns="" id="{B02D2CA7-9A8A-4D4F-A9E0-4802F1A44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775" y="235902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Text Box 20">
            <a:extLst>
              <a:ext uri="{FF2B5EF4-FFF2-40B4-BE49-F238E27FC236}">
                <a16:creationId xmlns:a16="http://schemas.microsoft.com/office/drawing/2014/main" xmlns="" id="{79FDCFBE-4B34-4A6F-A4DD-F4C828ED5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268413"/>
            <a:ext cx="83042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เปรียบเทียบยอดรวมบัญชีย่อยเจ้าหนี้ค่าผลิตผลให้ถูกต้องตรงกับบัญชี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แยกประเภททั่วไปอย่างสม่ำเสมอ  กรณีพบข้อแตกต่างให้ค้นหาสาเหตุ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4276" name="Group 17">
            <a:extLst>
              <a:ext uri="{FF2B5EF4-FFF2-40B4-BE49-F238E27FC236}">
                <a16:creationId xmlns:a16="http://schemas.microsoft.com/office/drawing/2014/main" xmlns="" id="{A8E6D574-B67E-445F-B7D4-81569FF7F04F}"/>
              </a:ext>
            </a:extLst>
          </p:cNvPr>
          <p:cNvGrpSpPr>
            <a:grpSpLocks/>
          </p:cNvGrpSpPr>
          <p:nvPr/>
        </p:nvGrpSpPr>
        <p:grpSpPr bwMode="auto">
          <a:xfrm>
            <a:off x="373558" y="438150"/>
            <a:ext cx="4138117" cy="731838"/>
            <a:chOff x="816" y="2304"/>
            <a:chExt cx="1440" cy="448"/>
          </a:xfrm>
          <a:solidFill>
            <a:schemeClr val="bg1"/>
          </a:solidFill>
        </p:grpSpPr>
        <p:sp>
          <p:nvSpPr>
            <p:cNvPr id="54293" name="Freeform 18">
              <a:extLst>
                <a:ext uri="{FF2B5EF4-FFF2-40B4-BE49-F238E27FC236}">
                  <a16:creationId xmlns:a16="http://schemas.microsoft.com/office/drawing/2014/main" xmlns="" id="{54498C64-40A9-441A-B4E5-EE4F325CEA52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7790 w 1120"/>
                <a:gd name="T1" fmla="*/ 2 h 252"/>
                <a:gd name="T2" fmla="*/ 1441367 w 1120"/>
                <a:gd name="T3" fmla="*/ 2 h 252"/>
                <a:gd name="T4" fmla="*/ 1420463 w 1120"/>
                <a:gd name="T5" fmla="*/ 2 h 252"/>
                <a:gd name="T6" fmla="*/ 1388357 w 1120"/>
                <a:gd name="T7" fmla="*/ 2 h 252"/>
                <a:gd name="T8" fmla="*/ 1342194 w 1120"/>
                <a:gd name="T9" fmla="*/ 2 h 252"/>
                <a:gd name="T10" fmla="*/ 1282726 w 1120"/>
                <a:gd name="T11" fmla="*/ 2 h 252"/>
                <a:gd name="T12" fmla="*/ 1213307 w 1120"/>
                <a:gd name="T13" fmla="*/ 2 h 252"/>
                <a:gd name="T14" fmla="*/ 1132210 w 1120"/>
                <a:gd name="T15" fmla="*/ 2 h 252"/>
                <a:gd name="T16" fmla="*/ 1040856 w 1120"/>
                <a:gd name="T17" fmla="*/ 2 h 252"/>
                <a:gd name="T18" fmla="*/ 944098 w 1120"/>
                <a:gd name="T19" fmla="*/ 2 h 252"/>
                <a:gd name="T20" fmla="*/ 834916 w 1120"/>
                <a:gd name="T21" fmla="*/ 2 h 252"/>
                <a:gd name="T22" fmla="*/ 717183 w 1120"/>
                <a:gd name="T23" fmla="*/ 2 h 252"/>
                <a:gd name="T24" fmla="*/ 601546 w 1120"/>
                <a:gd name="T25" fmla="*/ 2 h 252"/>
                <a:gd name="T26" fmla="*/ 495190 w 1120"/>
                <a:gd name="T27" fmla="*/ 2 h 252"/>
                <a:gd name="T28" fmla="*/ 397600 w 1120"/>
                <a:gd name="T29" fmla="*/ 2 h 252"/>
                <a:gd name="T30" fmla="*/ 307545 w 1120"/>
                <a:gd name="T31" fmla="*/ 2 h 252"/>
                <a:gd name="T32" fmla="*/ 231002 w 1120"/>
                <a:gd name="T33" fmla="*/ 2 h 252"/>
                <a:gd name="T34" fmla="*/ 162941 w 1120"/>
                <a:gd name="T35" fmla="*/ 2 h 252"/>
                <a:gd name="T36" fmla="*/ 104857 w 1120"/>
                <a:gd name="T37" fmla="*/ 2 h 252"/>
                <a:gd name="T38" fmla="*/ 59613 w 1120"/>
                <a:gd name="T39" fmla="*/ 2 h 252"/>
                <a:gd name="T40" fmla="*/ 24977 w 1120"/>
                <a:gd name="T41" fmla="*/ 2 h 252"/>
                <a:gd name="T42" fmla="*/ 710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723178 w 1120"/>
                <a:gd name="T49" fmla="*/ 0 h 252"/>
                <a:gd name="T50" fmla="*/ 1447790 w 1120"/>
                <a:gd name="T51" fmla="*/ 2 h 252"/>
                <a:gd name="T52" fmla="*/ 1447790 w 1120"/>
                <a:gd name="T53" fmla="*/ 2 h 252"/>
                <a:gd name="T54" fmla="*/ 1447790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4294" name="Rectangle 19">
              <a:extLst>
                <a:ext uri="{FF2B5EF4-FFF2-40B4-BE49-F238E27FC236}">
                  <a16:creationId xmlns:a16="http://schemas.microsoft.com/office/drawing/2014/main" xmlns="" id="{AD836FE2-3597-4358-BD58-4FD19BF29D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h-TH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เจ้าหนี้ค่าผลิตผลคงเหลือ</a:t>
              </a:r>
              <a:r>
                <a:rPr lang="th-TH" sz="3600" b="1" i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endParaRPr lang="en-US" sz="3600" b="1" i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4277" name="Group 17">
            <a:extLst>
              <a:ext uri="{FF2B5EF4-FFF2-40B4-BE49-F238E27FC236}">
                <a16:creationId xmlns:a16="http://schemas.microsoft.com/office/drawing/2014/main" xmlns="" id="{E27978B7-5D01-4FF2-9A45-0997DB084FB2}"/>
              </a:ext>
            </a:extLst>
          </p:cNvPr>
          <p:cNvGrpSpPr>
            <a:grpSpLocks/>
          </p:cNvGrpSpPr>
          <p:nvPr/>
        </p:nvGrpSpPr>
        <p:grpSpPr bwMode="auto">
          <a:xfrm>
            <a:off x="315838" y="2695575"/>
            <a:ext cx="4126438" cy="731838"/>
            <a:chOff x="816" y="2304"/>
            <a:chExt cx="1440" cy="448"/>
          </a:xfrm>
          <a:solidFill>
            <a:schemeClr val="bg1"/>
          </a:solidFill>
        </p:grpSpPr>
        <p:sp>
          <p:nvSpPr>
            <p:cNvPr id="54291" name="Freeform 18">
              <a:extLst>
                <a:ext uri="{FF2B5EF4-FFF2-40B4-BE49-F238E27FC236}">
                  <a16:creationId xmlns:a16="http://schemas.microsoft.com/office/drawing/2014/main" xmlns="" id="{59CA8E9C-D198-49CD-893E-8E32DE45B31D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7790 w 1120"/>
                <a:gd name="T1" fmla="*/ 2 h 252"/>
                <a:gd name="T2" fmla="*/ 1441367 w 1120"/>
                <a:gd name="T3" fmla="*/ 2 h 252"/>
                <a:gd name="T4" fmla="*/ 1420463 w 1120"/>
                <a:gd name="T5" fmla="*/ 2 h 252"/>
                <a:gd name="T6" fmla="*/ 1388357 w 1120"/>
                <a:gd name="T7" fmla="*/ 2 h 252"/>
                <a:gd name="T8" fmla="*/ 1342194 w 1120"/>
                <a:gd name="T9" fmla="*/ 2 h 252"/>
                <a:gd name="T10" fmla="*/ 1282726 w 1120"/>
                <a:gd name="T11" fmla="*/ 2 h 252"/>
                <a:gd name="T12" fmla="*/ 1213307 w 1120"/>
                <a:gd name="T13" fmla="*/ 2 h 252"/>
                <a:gd name="T14" fmla="*/ 1132210 w 1120"/>
                <a:gd name="T15" fmla="*/ 2 h 252"/>
                <a:gd name="T16" fmla="*/ 1040856 w 1120"/>
                <a:gd name="T17" fmla="*/ 2 h 252"/>
                <a:gd name="T18" fmla="*/ 944098 w 1120"/>
                <a:gd name="T19" fmla="*/ 2 h 252"/>
                <a:gd name="T20" fmla="*/ 834916 w 1120"/>
                <a:gd name="T21" fmla="*/ 2 h 252"/>
                <a:gd name="T22" fmla="*/ 717183 w 1120"/>
                <a:gd name="T23" fmla="*/ 2 h 252"/>
                <a:gd name="T24" fmla="*/ 601546 w 1120"/>
                <a:gd name="T25" fmla="*/ 2 h 252"/>
                <a:gd name="T26" fmla="*/ 495190 w 1120"/>
                <a:gd name="T27" fmla="*/ 2 h 252"/>
                <a:gd name="T28" fmla="*/ 397600 w 1120"/>
                <a:gd name="T29" fmla="*/ 2 h 252"/>
                <a:gd name="T30" fmla="*/ 307545 w 1120"/>
                <a:gd name="T31" fmla="*/ 2 h 252"/>
                <a:gd name="T32" fmla="*/ 231002 w 1120"/>
                <a:gd name="T33" fmla="*/ 2 h 252"/>
                <a:gd name="T34" fmla="*/ 162941 w 1120"/>
                <a:gd name="T35" fmla="*/ 2 h 252"/>
                <a:gd name="T36" fmla="*/ 104857 w 1120"/>
                <a:gd name="T37" fmla="*/ 2 h 252"/>
                <a:gd name="T38" fmla="*/ 59613 w 1120"/>
                <a:gd name="T39" fmla="*/ 2 h 252"/>
                <a:gd name="T40" fmla="*/ 24977 w 1120"/>
                <a:gd name="T41" fmla="*/ 2 h 252"/>
                <a:gd name="T42" fmla="*/ 710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723178 w 1120"/>
                <a:gd name="T49" fmla="*/ 0 h 252"/>
                <a:gd name="T50" fmla="*/ 1447790 w 1120"/>
                <a:gd name="T51" fmla="*/ 2 h 252"/>
                <a:gd name="T52" fmla="*/ 1447790 w 1120"/>
                <a:gd name="T53" fmla="*/ 2 h 252"/>
                <a:gd name="T54" fmla="*/ 1447790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4292" name="Rectangle 19">
              <a:extLst>
                <a:ext uri="{FF2B5EF4-FFF2-40B4-BE49-F238E27FC236}">
                  <a16:creationId xmlns:a16="http://schemas.microsoft.com/office/drawing/2014/main" xmlns="" id="{C470412F-5575-4CBC-98D0-DE13E79930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h-TH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การเก็บรักษาผลิตผล</a:t>
              </a:r>
              <a:endPara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47110" name="Line 12">
            <a:extLst>
              <a:ext uri="{FF2B5EF4-FFF2-40B4-BE49-F238E27FC236}">
                <a16:creationId xmlns:a16="http://schemas.microsoft.com/office/drawing/2014/main" xmlns="" id="{C0B6AD77-FA09-4AC8-85E4-DBA9996503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" y="412432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Text Box 28">
            <a:extLst>
              <a:ext uri="{FF2B5EF4-FFF2-40B4-BE49-F238E27FC236}">
                <a16:creationId xmlns:a16="http://schemas.microsoft.com/office/drawing/2014/main" xmlns="" id="{4D509F91-B16E-4C21-A0AC-BFCD6D416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3548063"/>
            <a:ext cx="721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จัดเก็บผลิตผลไว้ในสถานที่เก็บผลิตผลอย่างเหมาะสม ปลอดภัย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112" name="Line 12">
            <a:extLst>
              <a:ext uri="{FF2B5EF4-FFF2-40B4-BE49-F238E27FC236}">
                <a16:creationId xmlns:a16="http://schemas.microsoft.com/office/drawing/2014/main" xmlns="" id="{292337A4-B6F2-4274-BAFE-1154C8C9D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" y="481012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Text Box 28">
            <a:extLst>
              <a:ext uri="{FF2B5EF4-FFF2-40B4-BE49-F238E27FC236}">
                <a16:creationId xmlns:a16="http://schemas.microsoft.com/office/drawing/2014/main" xmlns="" id="{916FBCA8-1C82-442C-AA3B-47754D1A7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4233863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ตรวจนับหรือคำนวณปริมาณผลิตผลก่อนนำเข้าสถานที่เก็บผลิตผล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114" name="Line 12">
            <a:extLst>
              <a:ext uri="{FF2B5EF4-FFF2-40B4-BE49-F238E27FC236}">
                <a16:creationId xmlns:a16="http://schemas.microsoft.com/office/drawing/2014/main" xmlns="" id="{43F1A4A1-703F-42B5-8847-D1C0403DB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425" y="5589588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Text Box 28">
            <a:extLst>
              <a:ext uri="{FF2B5EF4-FFF2-40B4-BE49-F238E27FC236}">
                <a16:creationId xmlns:a16="http://schemas.microsoft.com/office/drawing/2014/main" xmlns="" id="{3161953F-D5E1-488D-B86B-2FE00DC2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4938713"/>
            <a:ext cx="847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จัดเก็บผลิตผลตามประเภทและคุณภาพ /สะดวกในการเบิกจ่าย/ตรวจนับ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116" name="Line 12">
            <a:extLst>
              <a:ext uri="{FF2B5EF4-FFF2-40B4-BE49-F238E27FC236}">
                <a16:creationId xmlns:a16="http://schemas.microsoft.com/office/drawing/2014/main" xmlns="" id="{2B636082-294D-4669-8843-178462FD9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425" y="616585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Text Box 28">
            <a:extLst>
              <a:ext uri="{FF2B5EF4-FFF2-40B4-BE49-F238E27FC236}">
                <a16:creationId xmlns:a16="http://schemas.microsoft.com/office/drawing/2014/main" xmlns="" id="{AFCC6C85-6C0D-47C1-9751-4AA90FDC4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9588"/>
            <a:ext cx="721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กำหนดผู้มีอำนาจเบิกผลิตผลออกจากสถานที่เก็บผลิตผล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118" name="ตัวยึดหมายเลขภาพนิ่ง 46">
            <a:extLst>
              <a:ext uri="{FF2B5EF4-FFF2-40B4-BE49-F238E27FC236}">
                <a16:creationId xmlns:a16="http://schemas.microsoft.com/office/drawing/2014/main" xmlns="" id="{1BA98661-8762-474D-A894-29B20D5B8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213475"/>
            <a:ext cx="539750" cy="52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CCE0E157-0DF0-4F79-A97E-563E3E6BABA3}" type="slidenum">
              <a:rPr lang="en-US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45</a:t>
            </a:fld>
            <a:endParaRPr lang="th-TH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7122" name="Picture 5" descr="D:\แอมมิเนชั่น\000041.gif">
            <a:extLst>
              <a:ext uri="{FF2B5EF4-FFF2-40B4-BE49-F238E27FC236}">
                <a16:creationId xmlns:a16="http://schemas.microsoft.com/office/drawing/2014/main" xmlns="" id="{998883A7-956D-4BAB-A576-A9CDF4CF1F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2516188"/>
            <a:ext cx="1000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4">
            <a:extLst>
              <a:ext uri="{FF2B5EF4-FFF2-40B4-BE49-F238E27FC236}">
                <a16:creationId xmlns:a16="http://schemas.microsoft.com/office/drawing/2014/main" xmlns="" id="{5313973A-C778-47F3-839A-C87629861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275" y="203835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Line 10">
            <a:extLst>
              <a:ext uri="{FF2B5EF4-FFF2-40B4-BE49-F238E27FC236}">
                <a16:creationId xmlns:a16="http://schemas.microsoft.com/office/drawing/2014/main" xmlns="" id="{6F5E8673-2CD7-4A07-BDF1-7481C3A811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638" y="4506913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Line 11">
            <a:extLst>
              <a:ext uri="{FF2B5EF4-FFF2-40B4-BE49-F238E27FC236}">
                <a16:creationId xmlns:a16="http://schemas.microsoft.com/office/drawing/2014/main" xmlns="" id="{3DADAA21-8D01-497E-AF6E-E70D6CFBB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638" y="564515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Line 13">
            <a:extLst>
              <a:ext uri="{FF2B5EF4-FFF2-40B4-BE49-F238E27FC236}">
                <a16:creationId xmlns:a16="http://schemas.microsoft.com/office/drawing/2014/main" xmlns="" id="{B8B1E74A-536D-4B76-BE75-6F46D2E7E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" y="630237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Text Box 20">
            <a:extLst>
              <a:ext uri="{FF2B5EF4-FFF2-40B4-BE49-F238E27FC236}">
                <a16:creationId xmlns:a16="http://schemas.microsoft.com/office/drawing/2014/main" xmlns="" id="{81E49A95-811E-4DB5-9C89-F1DD754DD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581525"/>
            <a:ext cx="78041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ตรวจสอบสภาพสถานที่เก็บผลิตผล และจัดทำรายงานผลการตรวจสอบ เสนอที่ประชุมคณะกรรมการดำเนินการ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135" name="Text Box 23">
            <a:extLst>
              <a:ext uri="{FF2B5EF4-FFF2-40B4-BE49-F238E27FC236}">
                <a16:creationId xmlns:a16="http://schemas.microsoft.com/office/drawing/2014/main" xmlns="" id="{72C28843-F73A-4419-8FDF-6B36A56D3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5740400"/>
            <a:ext cx="760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จัดเวรยามรักษาความปลอดภัยสถานที่เก็บผลิตผล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136" name="Text Box 27">
            <a:extLst>
              <a:ext uri="{FF2B5EF4-FFF2-40B4-BE49-F238E27FC236}">
                <a16:creationId xmlns:a16="http://schemas.microsoft.com/office/drawing/2014/main" xmlns="" id="{ADDA48D5-6097-454E-BE09-669A8239C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3940175"/>
            <a:ext cx="7285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มีการประกันภัยผลิตผลและสถานที่เก็บผลิตผลอย่างเหมาะสม 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137" name="Text Box 20">
            <a:extLst>
              <a:ext uri="{FF2B5EF4-FFF2-40B4-BE49-F238E27FC236}">
                <a16:creationId xmlns:a16="http://schemas.microsoft.com/office/drawing/2014/main" xmlns="" id="{C129313E-E999-4D3C-BFCF-6ECE225FA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412875"/>
            <a:ext cx="766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จัดทำทะเบียนคุมสินค้า หรือบัตรสินค้าเป็นปัจจุบัน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138" name="Text Box 27">
            <a:extLst>
              <a:ext uri="{FF2B5EF4-FFF2-40B4-BE49-F238E27FC236}">
                <a16:creationId xmlns:a16="http://schemas.microsoft.com/office/drawing/2014/main" xmlns="" id="{6DF19CEB-647B-4851-A06C-AC7CFB276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2152650"/>
            <a:ext cx="78565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มีการทดสอบการยุบตัวตามสภาพ หรือการสูญเสียน้ำหนักของผลิตผล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แต่ละประเภท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139" name="Text Box 27">
            <a:extLst>
              <a:ext uri="{FF2B5EF4-FFF2-40B4-BE49-F238E27FC236}">
                <a16:creationId xmlns:a16="http://schemas.microsoft.com/office/drawing/2014/main" xmlns="" id="{C04AFB2B-72D5-4B1E-89DB-CCAA567C1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3235325"/>
            <a:ext cx="7285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มีการตรวจสอบคุณภาพของผลิตผลเป็นระยะ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140" name="Line 4">
            <a:extLst>
              <a:ext uri="{FF2B5EF4-FFF2-40B4-BE49-F238E27FC236}">
                <a16:creationId xmlns:a16="http://schemas.microsoft.com/office/drawing/2014/main" xmlns="" id="{F1463408-53B3-4635-A7D5-132588E01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275" y="314325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Line 4">
            <a:extLst>
              <a:ext uri="{FF2B5EF4-FFF2-40B4-BE49-F238E27FC236}">
                <a16:creationId xmlns:a16="http://schemas.microsoft.com/office/drawing/2014/main" xmlns="" id="{F1C6E567-4EE9-4F9D-9FC4-9C642AC15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275" y="384810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ตัวยึดหมายเลขภาพนิ่ง 46">
            <a:extLst>
              <a:ext uri="{FF2B5EF4-FFF2-40B4-BE49-F238E27FC236}">
                <a16:creationId xmlns:a16="http://schemas.microsoft.com/office/drawing/2014/main" xmlns="" id="{E5EA89DF-FAEF-4C41-B226-D6D2223A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257925"/>
            <a:ext cx="539750" cy="52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EC665494-00AB-4816-84AE-4023A0733EE6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46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8146" name="Picture 16" descr="blink button">
            <a:extLst>
              <a:ext uri="{FF2B5EF4-FFF2-40B4-BE49-F238E27FC236}">
                <a16:creationId xmlns:a16="http://schemas.microsoft.com/office/drawing/2014/main" xmlns="" id="{684F5161-1EF8-46E1-A3FF-8BBF6D747D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76238"/>
            <a:ext cx="12969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7">
            <a:extLst>
              <a:ext uri="{FF2B5EF4-FFF2-40B4-BE49-F238E27FC236}">
                <a16:creationId xmlns:a16="http://schemas.microsoft.com/office/drawing/2014/main" xmlns="" id="{35B0F4B5-36C1-4D42-A462-38C738F4DBEE}"/>
              </a:ext>
            </a:extLst>
          </p:cNvPr>
          <p:cNvGrpSpPr>
            <a:grpSpLocks/>
          </p:cNvGrpSpPr>
          <p:nvPr/>
        </p:nvGrpSpPr>
        <p:grpSpPr bwMode="auto">
          <a:xfrm>
            <a:off x="374918" y="463189"/>
            <a:ext cx="4126438" cy="731838"/>
            <a:chOff x="816" y="2304"/>
            <a:chExt cx="1440" cy="448"/>
          </a:xfrm>
          <a:solidFill>
            <a:schemeClr val="bg1"/>
          </a:solidFill>
        </p:grpSpPr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xmlns="" id="{D678F9A3-73C4-49AC-905C-6F1FEDE28A40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7790 w 1120"/>
                <a:gd name="T1" fmla="*/ 2 h 252"/>
                <a:gd name="T2" fmla="*/ 1441367 w 1120"/>
                <a:gd name="T3" fmla="*/ 2 h 252"/>
                <a:gd name="T4" fmla="*/ 1420463 w 1120"/>
                <a:gd name="T5" fmla="*/ 2 h 252"/>
                <a:gd name="T6" fmla="*/ 1388357 w 1120"/>
                <a:gd name="T7" fmla="*/ 2 h 252"/>
                <a:gd name="T8" fmla="*/ 1342194 w 1120"/>
                <a:gd name="T9" fmla="*/ 2 h 252"/>
                <a:gd name="T10" fmla="*/ 1282726 w 1120"/>
                <a:gd name="T11" fmla="*/ 2 h 252"/>
                <a:gd name="T12" fmla="*/ 1213307 w 1120"/>
                <a:gd name="T13" fmla="*/ 2 h 252"/>
                <a:gd name="T14" fmla="*/ 1132210 w 1120"/>
                <a:gd name="T15" fmla="*/ 2 h 252"/>
                <a:gd name="T16" fmla="*/ 1040856 w 1120"/>
                <a:gd name="T17" fmla="*/ 2 h 252"/>
                <a:gd name="T18" fmla="*/ 944098 w 1120"/>
                <a:gd name="T19" fmla="*/ 2 h 252"/>
                <a:gd name="T20" fmla="*/ 834916 w 1120"/>
                <a:gd name="T21" fmla="*/ 2 h 252"/>
                <a:gd name="T22" fmla="*/ 717183 w 1120"/>
                <a:gd name="T23" fmla="*/ 2 h 252"/>
                <a:gd name="T24" fmla="*/ 601546 w 1120"/>
                <a:gd name="T25" fmla="*/ 2 h 252"/>
                <a:gd name="T26" fmla="*/ 495190 w 1120"/>
                <a:gd name="T27" fmla="*/ 2 h 252"/>
                <a:gd name="T28" fmla="*/ 397600 w 1120"/>
                <a:gd name="T29" fmla="*/ 2 h 252"/>
                <a:gd name="T30" fmla="*/ 307545 w 1120"/>
                <a:gd name="T31" fmla="*/ 2 h 252"/>
                <a:gd name="T32" fmla="*/ 231002 w 1120"/>
                <a:gd name="T33" fmla="*/ 2 h 252"/>
                <a:gd name="T34" fmla="*/ 162941 w 1120"/>
                <a:gd name="T35" fmla="*/ 2 h 252"/>
                <a:gd name="T36" fmla="*/ 104857 w 1120"/>
                <a:gd name="T37" fmla="*/ 2 h 252"/>
                <a:gd name="T38" fmla="*/ 59613 w 1120"/>
                <a:gd name="T39" fmla="*/ 2 h 252"/>
                <a:gd name="T40" fmla="*/ 24977 w 1120"/>
                <a:gd name="T41" fmla="*/ 2 h 252"/>
                <a:gd name="T42" fmla="*/ 710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723178 w 1120"/>
                <a:gd name="T49" fmla="*/ 0 h 252"/>
                <a:gd name="T50" fmla="*/ 1447790 w 1120"/>
                <a:gd name="T51" fmla="*/ 2 h 252"/>
                <a:gd name="T52" fmla="*/ 1447790 w 1120"/>
                <a:gd name="T53" fmla="*/ 2 h 252"/>
                <a:gd name="T54" fmla="*/ 1447790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xmlns="" id="{78C25DCE-4BA0-4C58-8B83-825D8391EE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h-TH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การเก็บรักษาผลิตผล (ต่อ)</a:t>
              </a:r>
              <a:endPara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0">
            <a:extLst>
              <a:ext uri="{FF2B5EF4-FFF2-40B4-BE49-F238E27FC236}">
                <a16:creationId xmlns:a16="http://schemas.microsoft.com/office/drawing/2014/main" xmlns="" id="{39B712FB-B26F-4D33-81D7-D57EEB0F8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1844675"/>
            <a:ext cx="79470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กำหนดผู้รับผิดชอบในการตรวจสอบสภาพการใช้งาน ดูแลและบำรุงรักษาเครื่องมือและอุปกรณ์อย่างชัดเจน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155" name="Text Box 23">
            <a:extLst>
              <a:ext uri="{FF2B5EF4-FFF2-40B4-BE49-F238E27FC236}">
                <a16:creationId xmlns:a16="http://schemas.microsoft.com/office/drawing/2014/main" xmlns="" id="{E4F0E3C0-9C05-4CE3-B692-A201B8E42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4005263"/>
            <a:ext cx="85359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ประกันภัยเครื่องมือและอุปกรณ์ที่จำนวนมาก หรือมูลค่าสูงจนมีนัยสำคัญอย่างเหมาะสม และจัดทำทะเบียนกรมธรรม์ประกันภัยเป็นปัจจุบัน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156" name="Text Box 27">
            <a:extLst>
              <a:ext uri="{FF2B5EF4-FFF2-40B4-BE49-F238E27FC236}">
                <a16:creationId xmlns:a16="http://schemas.microsoft.com/office/drawing/2014/main" xmlns="" id="{7F8052B7-11E7-42FA-8F7A-C03751EEA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90638"/>
            <a:ext cx="81105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จัดทำทะเบียนคุมสินทรัพย์ (เครื่องชั่ง ตวง วัดและอุปกรณ์) เป็นปัจจุบัน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157" name="Line 11">
            <a:extLst>
              <a:ext uri="{FF2B5EF4-FFF2-40B4-BE49-F238E27FC236}">
                <a16:creationId xmlns:a16="http://schemas.microsoft.com/office/drawing/2014/main" xmlns="" id="{2F47A279-48FF-4888-9539-C3A1F9240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425" y="1839913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Line 4">
            <a:extLst>
              <a:ext uri="{FF2B5EF4-FFF2-40B4-BE49-F238E27FC236}">
                <a16:creationId xmlns:a16="http://schemas.microsoft.com/office/drawing/2014/main" xmlns="" id="{EBB0A019-ECC0-4B65-9056-B84B39B4D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63" y="2919413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Line 4">
            <a:extLst>
              <a:ext uri="{FF2B5EF4-FFF2-40B4-BE49-F238E27FC236}">
                <a16:creationId xmlns:a16="http://schemas.microsoft.com/office/drawing/2014/main" xmlns="" id="{14EB7DC3-BD78-483C-BA23-5E9796C2D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63" y="3967163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Text Box 27">
            <a:extLst>
              <a:ext uri="{FF2B5EF4-FFF2-40B4-BE49-F238E27FC236}">
                <a16:creationId xmlns:a16="http://schemas.microsoft.com/office/drawing/2014/main" xmlns="" id="{4F2F8313-506B-43AC-BE61-EBA43A839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2924175"/>
            <a:ext cx="8070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ทดสอบการใช้งานเครื่องมือและอุปกรณ์สม่ำเสมอ และจัดทำรายงานผล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การทดสอบเสนอที่ประชุมคณะกรรมการดำเนินการ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161" name="Text Box 27">
            <a:extLst>
              <a:ext uri="{FF2B5EF4-FFF2-40B4-BE49-F238E27FC236}">
                <a16:creationId xmlns:a16="http://schemas.microsoft.com/office/drawing/2014/main" xmlns="" id="{759A7114-D19E-4AFF-94CF-977178EB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5084763"/>
            <a:ext cx="7927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กำหนดมาตรการเพื่อรองรับกรณีที่เครื่องมือและอุปกรณ์ชำรุด เสียหาย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162" name="Line 12">
            <a:extLst>
              <a:ext uri="{FF2B5EF4-FFF2-40B4-BE49-F238E27FC236}">
                <a16:creationId xmlns:a16="http://schemas.microsoft.com/office/drawing/2014/main" xmlns="" id="{17B583E1-C8A2-477D-9545-C183AA0FB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788" y="5691188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Line 12">
            <a:extLst>
              <a:ext uri="{FF2B5EF4-FFF2-40B4-BE49-F238E27FC236}">
                <a16:creationId xmlns:a16="http://schemas.microsoft.com/office/drawing/2014/main" xmlns="" id="{B47E7497-FD30-40FC-A5CD-296AAD861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788" y="5024438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64" name="Group 17">
            <a:extLst>
              <a:ext uri="{FF2B5EF4-FFF2-40B4-BE49-F238E27FC236}">
                <a16:creationId xmlns:a16="http://schemas.microsoft.com/office/drawing/2014/main" xmlns="" id="{72689AAC-FE8D-46AE-A9F4-48960FE6C173}"/>
              </a:ext>
            </a:extLst>
          </p:cNvPr>
          <p:cNvGrpSpPr>
            <a:grpSpLocks/>
          </p:cNvGrpSpPr>
          <p:nvPr/>
        </p:nvGrpSpPr>
        <p:grpSpPr bwMode="auto">
          <a:xfrm>
            <a:off x="704600" y="390526"/>
            <a:ext cx="6315325" cy="777578"/>
            <a:chOff x="948" y="2304"/>
            <a:chExt cx="1440" cy="476"/>
          </a:xfrm>
          <a:solidFill>
            <a:schemeClr val="bg1"/>
          </a:solidFill>
        </p:grpSpPr>
        <p:sp>
          <p:nvSpPr>
            <p:cNvPr id="49172" name="Freeform 18">
              <a:extLst>
                <a:ext uri="{FF2B5EF4-FFF2-40B4-BE49-F238E27FC236}">
                  <a16:creationId xmlns:a16="http://schemas.microsoft.com/office/drawing/2014/main" xmlns="" id="{B5565DF2-F38C-46EA-9009-C03C1EE605F9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2" y="2590"/>
              <a:ext cx="1270" cy="190"/>
            </a:xfrm>
            <a:custGeom>
              <a:avLst/>
              <a:gdLst>
                <a:gd name="T0" fmla="*/ 5088179 w 1120"/>
                <a:gd name="T1" fmla="*/ 2 h 252"/>
                <a:gd name="T2" fmla="*/ 5065608 w 1120"/>
                <a:gd name="T3" fmla="*/ 2 h 252"/>
                <a:gd name="T4" fmla="*/ 4992140 w 1120"/>
                <a:gd name="T5" fmla="*/ 2 h 252"/>
                <a:gd name="T6" fmla="*/ 4879304 w 1120"/>
                <a:gd name="T7" fmla="*/ 2 h 252"/>
                <a:gd name="T8" fmla="*/ 4717070 w 1120"/>
                <a:gd name="T9" fmla="*/ 2 h 252"/>
                <a:gd name="T10" fmla="*/ 4508074 w 1120"/>
                <a:gd name="T11" fmla="*/ 2 h 252"/>
                <a:gd name="T12" fmla="*/ 4264102 w 1120"/>
                <a:gd name="T13" fmla="*/ 2 h 252"/>
                <a:gd name="T14" fmla="*/ 3979094 w 1120"/>
                <a:gd name="T15" fmla="*/ 2 h 252"/>
                <a:gd name="T16" fmla="*/ 3658032 w 1120"/>
                <a:gd name="T17" fmla="*/ 2 h 252"/>
                <a:gd name="T18" fmla="*/ 3317985 w 1120"/>
                <a:gd name="T19" fmla="*/ 2 h 252"/>
                <a:gd name="T20" fmla="*/ 2934269 w 1120"/>
                <a:gd name="T21" fmla="*/ 2 h 252"/>
                <a:gd name="T22" fmla="*/ 2520501 w 1120"/>
                <a:gd name="T23" fmla="*/ 2 h 252"/>
                <a:gd name="T24" fmla="*/ 2114100 w 1120"/>
                <a:gd name="T25" fmla="*/ 2 h 252"/>
                <a:gd name="T26" fmla="*/ 1740320 w 1120"/>
                <a:gd name="T27" fmla="*/ 2 h 252"/>
                <a:gd name="T28" fmla="*/ 1397347 w 1120"/>
                <a:gd name="T29" fmla="*/ 2 h 252"/>
                <a:gd name="T30" fmla="*/ 1080853 w 1120"/>
                <a:gd name="T31" fmla="*/ 2 h 252"/>
                <a:gd name="T32" fmla="*/ 811844 w 1120"/>
                <a:gd name="T33" fmla="*/ 2 h 252"/>
                <a:gd name="T34" fmla="*/ 572645 w 1120"/>
                <a:gd name="T35" fmla="*/ 2 h 252"/>
                <a:gd name="T36" fmla="*/ 368513 w 1120"/>
                <a:gd name="T37" fmla="*/ 2 h 252"/>
                <a:gd name="T38" fmla="*/ 209508 w 1120"/>
                <a:gd name="T39" fmla="*/ 2 h 252"/>
                <a:gd name="T40" fmla="*/ 87779 w 1120"/>
                <a:gd name="T41" fmla="*/ 2 h 252"/>
                <a:gd name="T42" fmla="*/ 2497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541572 w 1120"/>
                <a:gd name="T49" fmla="*/ 0 h 252"/>
                <a:gd name="T50" fmla="*/ 5088179 w 1120"/>
                <a:gd name="T51" fmla="*/ 2 h 252"/>
                <a:gd name="T52" fmla="*/ 5088179 w 1120"/>
                <a:gd name="T53" fmla="*/ 2 h 252"/>
                <a:gd name="T54" fmla="*/ 5088179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Rectangle 19">
              <a:extLst>
                <a:ext uri="{FF2B5EF4-FFF2-40B4-BE49-F238E27FC236}">
                  <a16:creationId xmlns:a16="http://schemas.microsoft.com/office/drawing/2014/main" xmlns="" id="{3C13A79D-9B25-47D3-A0A1-436101FB1B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8" y="2304"/>
              <a:ext cx="1440" cy="39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/>
              <a:r>
                <a:rPr lang="th-TH" altLang="en-US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การใช้และดูแล บำรุงรักษาเครื่องมือและอุปกรณ์</a:t>
              </a:r>
              <a:endParaRPr lang="en-US" alt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9165" name="Text Box 27">
            <a:extLst>
              <a:ext uri="{FF2B5EF4-FFF2-40B4-BE49-F238E27FC236}">
                <a16:creationId xmlns:a16="http://schemas.microsoft.com/office/drawing/2014/main" xmlns="" id="{2C6A8104-C2FB-4EA6-AC62-81DE5DD23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5795963"/>
            <a:ext cx="8437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คำนวณค่าเสื่อมราคาในอัตราที่กำหนดตามระเบียบนายทะเบียนสหกรณ์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166" name="Line 12">
            <a:extLst>
              <a:ext uri="{FF2B5EF4-FFF2-40B4-BE49-F238E27FC236}">
                <a16:creationId xmlns:a16="http://schemas.microsoft.com/office/drawing/2014/main" xmlns="" id="{B3FEF946-2FA9-4C86-B231-2E8589928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788" y="6338888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ตัวยึดหมายเลขภาพนิ่ง 46">
            <a:extLst>
              <a:ext uri="{FF2B5EF4-FFF2-40B4-BE49-F238E27FC236}">
                <a16:creationId xmlns:a16="http://schemas.microsoft.com/office/drawing/2014/main" xmlns="" id="{EF00A2C7-38A9-457A-8A18-C4CF2111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66075" y="6257925"/>
            <a:ext cx="539750" cy="52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FF757B72-9CC7-44A9-9A5C-77DE2F88049B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47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9171" name="Picture 27" descr="post-7740-1133926207">
            <a:extLst>
              <a:ext uri="{FF2B5EF4-FFF2-40B4-BE49-F238E27FC236}">
                <a16:creationId xmlns:a16="http://schemas.microsoft.com/office/drawing/2014/main" xmlns="" id="{84E5A584-D366-4D37-988F-038921FC11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683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13">
            <a:extLst>
              <a:ext uri="{FF2B5EF4-FFF2-40B4-BE49-F238E27FC236}">
                <a16:creationId xmlns:a16="http://schemas.microsoft.com/office/drawing/2014/main" xmlns="" id="{5D0988A6-2DC2-49F9-969A-89B47053D0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4587875"/>
            <a:ext cx="7850188" cy="46038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79" name="Text Box 20">
            <a:extLst>
              <a:ext uri="{FF2B5EF4-FFF2-40B4-BE49-F238E27FC236}">
                <a16:creationId xmlns:a16="http://schemas.microsoft.com/office/drawing/2014/main" xmlns="" id="{DCEA8148-AB5E-4014-8ADF-469AFCA99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54275"/>
            <a:ext cx="74469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มีการอนุมัติวงเงินขายเชื่อผลิตผลให้ผู้ซื้อแต่ละรายโดยผู้มีอำนาจ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และเป็นไปตามระเบียบของสหกรณ์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180" name="Text Box 28">
            <a:extLst>
              <a:ext uri="{FF2B5EF4-FFF2-40B4-BE49-F238E27FC236}">
                <a16:creationId xmlns:a16="http://schemas.microsoft.com/office/drawing/2014/main" xmlns="" id="{B1DD7A10-8B98-46A3-A111-6BC359147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4727575"/>
            <a:ext cx="828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การขายผลิตผลเกินกว่าวงเงินขายเชื่อจะต้องได้รับอนุมัติจากผู้มีอำนาจ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181" name="Text Box 27">
            <a:extLst>
              <a:ext uri="{FF2B5EF4-FFF2-40B4-BE49-F238E27FC236}">
                <a16:creationId xmlns:a16="http://schemas.microsoft.com/office/drawing/2014/main" xmlns="" id="{740C4118-19C5-44CC-A7F2-48F341F5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387475"/>
            <a:ext cx="76231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มีการประเมินความสามารถในการชำระหนี้และหลักประกันของผู้ซื้อ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ก่อนการขายเชื่อผลิตผล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182" name="Line 12">
            <a:extLst>
              <a:ext uri="{FF2B5EF4-FFF2-40B4-BE49-F238E27FC236}">
                <a16:creationId xmlns:a16="http://schemas.microsoft.com/office/drawing/2014/main" xmlns="" id="{8B3BAA3E-C1AD-448D-8B6D-9699AC2D9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" y="5305425"/>
            <a:ext cx="7850188" cy="46038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11">
            <a:extLst>
              <a:ext uri="{FF2B5EF4-FFF2-40B4-BE49-F238E27FC236}">
                <a16:creationId xmlns:a16="http://schemas.microsoft.com/office/drawing/2014/main" xmlns="" id="{06B49E53-FFBB-4441-8A74-6DA8B6C2F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175" y="236855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352" name="Group 17">
            <a:extLst>
              <a:ext uri="{FF2B5EF4-FFF2-40B4-BE49-F238E27FC236}">
                <a16:creationId xmlns:a16="http://schemas.microsoft.com/office/drawing/2014/main" xmlns="" id="{682360A7-761E-45B4-92BE-E8F9F9BBC64A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14350"/>
            <a:ext cx="4776788" cy="731838"/>
            <a:chOff x="816" y="2304"/>
            <a:chExt cx="1440" cy="448"/>
          </a:xfrm>
          <a:solidFill>
            <a:schemeClr val="bg1"/>
          </a:solidFill>
        </p:grpSpPr>
        <p:sp>
          <p:nvSpPr>
            <p:cNvPr id="57362" name="Freeform 18">
              <a:extLst>
                <a:ext uri="{FF2B5EF4-FFF2-40B4-BE49-F238E27FC236}">
                  <a16:creationId xmlns:a16="http://schemas.microsoft.com/office/drawing/2014/main" xmlns="" id="{238D3986-3CB8-49E1-BF6C-71F99787F59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7790 w 1120"/>
                <a:gd name="T1" fmla="*/ 2 h 252"/>
                <a:gd name="T2" fmla="*/ 1441367 w 1120"/>
                <a:gd name="T3" fmla="*/ 2 h 252"/>
                <a:gd name="T4" fmla="*/ 1420463 w 1120"/>
                <a:gd name="T5" fmla="*/ 2 h 252"/>
                <a:gd name="T6" fmla="*/ 1388357 w 1120"/>
                <a:gd name="T7" fmla="*/ 2 h 252"/>
                <a:gd name="T8" fmla="*/ 1342194 w 1120"/>
                <a:gd name="T9" fmla="*/ 2 h 252"/>
                <a:gd name="T10" fmla="*/ 1282726 w 1120"/>
                <a:gd name="T11" fmla="*/ 2 h 252"/>
                <a:gd name="T12" fmla="*/ 1213307 w 1120"/>
                <a:gd name="T13" fmla="*/ 2 h 252"/>
                <a:gd name="T14" fmla="*/ 1132210 w 1120"/>
                <a:gd name="T15" fmla="*/ 2 h 252"/>
                <a:gd name="T16" fmla="*/ 1040856 w 1120"/>
                <a:gd name="T17" fmla="*/ 2 h 252"/>
                <a:gd name="T18" fmla="*/ 944098 w 1120"/>
                <a:gd name="T19" fmla="*/ 2 h 252"/>
                <a:gd name="T20" fmla="*/ 834916 w 1120"/>
                <a:gd name="T21" fmla="*/ 2 h 252"/>
                <a:gd name="T22" fmla="*/ 717183 w 1120"/>
                <a:gd name="T23" fmla="*/ 2 h 252"/>
                <a:gd name="T24" fmla="*/ 601546 w 1120"/>
                <a:gd name="T25" fmla="*/ 2 h 252"/>
                <a:gd name="T26" fmla="*/ 495190 w 1120"/>
                <a:gd name="T27" fmla="*/ 2 h 252"/>
                <a:gd name="T28" fmla="*/ 397600 w 1120"/>
                <a:gd name="T29" fmla="*/ 2 h 252"/>
                <a:gd name="T30" fmla="*/ 307545 w 1120"/>
                <a:gd name="T31" fmla="*/ 2 h 252"/>
                <a:gd name="T32" fmla="*/ 231002 w 1120"/>
                <a:gd name="T33" fmla="*/ 2 h 252"/>
                <a:gd name="T34" fmla="*/ 162941 w 1120"/>
                <a:gd name="T35" fmla="*/ 2 h 252"/>
                <a:gd name="T36" fmla="*/ 104857 w 1120"/>
                <a:gd name="T37" fmla="*/ 2 h 252"/>
                <a:gd name="T38" fmla="*/ 59613 w 1120"/>
                <a:gd name="T39" fmla="*/ 2 h 252"/>
                <a:gd name="T40" fmla="*/ 24977 w 1120"/>
                <a:gd name="T41" fmla="*/ 2 h 252"/>
                <a:gd name="T42" fmla="*/ 710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723178 w 1120"/>
                <a:gd name="T49" fmla="*/ 0 h 252"/>
                <a:gd name="T50" fmla="*/ 1447790 w 1120"/>
                <a:gd name="T51" fmla="*/ 2 h 252"/>
                <a:gd name="T52" fmla="*/ 1447790 w 1120"/>
                <a:gd name="T53" fmla="*/ 2 h 252"/>
                <a:gd name="T54" fmla="*/ 1447790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7363" name="Rectangle 19">
              <a:extLst>
                <a:ext uri="{FF2B5EF4-FFF2-40B4-BE49-F238E27FC236}">
                  <a16:creationId xmlns:a16="http://schemas.microsoft.com/office/drawing/2014/main" xmlns="" id="{D70D9D76-6549-48D6-9F32-518F807FEF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h-TH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การจำหน่ายผลิตผล</a:t>
              </a:r>
              <a:endPara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0185" name="Line 4">
            <a:extLst>
              <a:ext uri="{FF2B5EF4-FFF2-40B4-BE49-F238E27FC236}">
                <a16:creationId xmlns:a16="http://schemas.microsoft.com/office/drawing/2014/main" xmlns="" id="{1391ACCC-330E-4445-8CB9-99DFC4722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63" y="346710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Text Box 27">
            <a:extLst>
              <a:ext uri="{FF2B5EF4-FFF2-40B4-BE49-F238E27FC236}">
                <a16:creationId xmlns:a16="http://schemas.microsoft.com/office/drawing/2014/main" xmlns="" id="{01519E75-6AEF-4550-ABED-B94B939B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3590925"/>
            <a:ext cx="82851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ตรวจสอบสัญญาขายผลิตผลเงินเชื่อและหลักประกันของผู้ซื้อที่ได้รับอนุมัติ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วงเงินขายเชื่อให้เป็นไปตามระเบียบของสหกรณ์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187" name="Text Box 28">
            <a:extLst>
              <a:ext uri="{FF2B5EF4-FFF2-40B4-BE49-F238E27FC236}">
                <a16:creationId xmlns:a16="http://schemas.microsoft.com/office/drawing/2014/main" xmlns="" id="{F99F1E16-3741-4271-B0C1-6427B6BF6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5432425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กำหนดราคาขายผลิตผลแต่ละประเภทและติดประกาศไว้ในที่เปิดเผย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188" name="Line 12">
            <a:extLst>
              <a:ext uri="{FF2B5EF4-FFF2-40B4-BE49-F238E27FC236}">
                <a16:creationId xmlns:a16="http://schemas.microsoft.com/office/drawing/2014/main" xmlns="" id="{09A73874-0834-47A3-AFA5-7CE75B532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588" y="597217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ตัวยึดหมายเลขภาพนิ่ง 46">
            <a:extLst>
              <a:ext uri="{FF2B5EF4-FFF2-40B4-BE49-F238E27FC236}">
                <a16:creationId xmlns:a16="http://schemas.microsoft.com/office/drawing/2014/main" xmlns="" id="{7F841867-DD21-43D4-8A33-7CF5598A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69195" y="6329363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2E880CFB-582F-4A5D-A9F8-58AEBA09A526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48</a:t>
            </a:fld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0193" name="Picture 6" descr="sled">
            <a:extLst>
              <a:ext uri="{FF2B5EF4-FFF2-40B4-BE49-F238E27FC236}">
                <a16:creationId xmlns:a16="http://schemas.microsoft.com/office/drawing/2014/main" xmlns="" id="{91A31304-117E-4A6B-95E7-F655B0B441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16625"/>
            <a:ext cx="83058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13">
            <a:extLst>
              <a:ext uri="{FF2B5EF4-FFF2-40B4-BE49-F238E27FC236}">
                <a16:creationId xmlns:a16="http://schemas.microsoft.com/office/drawing/2014/main" xmlns="" id="{1F607FE2-3F25-4F2E-BF46-2323F4267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975" y="536892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3" name="Text Box 20">
            <a:extLst>
              <a:ext uri="{FF2B5EF4-FFF2-40B4-BE49-F238E27FC236}">
                <a16:creationId xmlns:a16="http://schemas.microsoft.com/office/drawing/2014/main" xmlns="" id="{61BA058E-3CF7-4BA0-B431-2E894254D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748213"/>
            <a:ext cx="744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จัดทำบัญชีย่อยลูกหนี้ค่าผลิตผลเป็นปัจจุบัน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204" name="Text Box 28">
            <a:extLst>
              <a:ext uri="{FF2B5EF4-FFF2-40B4-BE49-F238E27FC236}">
                <a16:creationId xmlns:a16="http://schemas.microsoft.com/office/drawing/2014/main" xmlns="" id="{F7DC9F02-B2A9-42AD-B127-C71E76087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4010025"/>
            <a:ext cx="7707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มีการลงลายมือชื่อผู้รับมอบผลิตผลในใบกำกับสินค้า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205" name="Line 12">
            <a:extLst>
              <a:ext uri="{FF2B5EF4-FFF2-40B4-BE49-F238E27FC236}">
                <a16:creationId xmlns:a16="http://schemas.microsoft.com/office/drawing/2014/main" xmlns="" id="{A61F6FC4-F099-40C2-B907-17126574A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463867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Line 11">
            <a:extLst>
              <a:ext uri="{FF2B5EF4-FFF2-40B4-BE49-F238E27FC236}">
                <a16:creationId xmlns:a16="http://schemas.microsoft.com/office/drawing/2014/main" xmlns="" id="{3E2BB62B-B852-49C3-BBE4-D7E44D18297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213" y="255905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75" name="Group 17">
            <a:extLst>
              <a:ext uri="{FF2B5EF4-FFF2-40B4-BE49-F238E27FC236}">
                <a16:creationId xmlns:a16="http://schemas.microsoft.com/office/drawing/2014/main" xmlns="" id="{D5700F71-3FD6-4530-B172-CAEB61FB54A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71500"/>
            <a:ext cx="4562475" cy="731838"/>
            <a:chOff x="816" y="2304"/>
            <a:chExt cx="1440" cy="448"/>
          </a:xfrm>
          <a:solidFill>
            <a:schemeClr val="bg1"/>
          </a:solidFill>
        </p:grpSpPr>
        <p:sp>
          <p:nvSpPr>
            <p:cNvPr id="58386" name="Freeform 18">
              <a:extLst>
                <a:ext uri="{FF2B5EF4-FFF2-40B4-BE49-F238E27FC236}">
                  <a16:creationId xmlns:a16="http://schemas.microsoft.com/office/drawing/2014/main" xmlns="" id="{A357F6DE-8692-4E73-8B8B-F78A962443A7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7790 w 1120"/>
                <a:gd name="T1" fmla="*/ 2 h 252"/>
                <a:gd name="T2" fmla="*/ 1441367 w 1120"/>
                <a:gd name="T3" fmla="*/ 2 h 252"/>
                <a:gd name="T4" fmla="*/ 1420463 w 1120"/>
                <a:gd name="T5" fmla="*/ 2 h 252"/>
                <a:gd name="T6" fmla="*/ 1388357 w 1120"/>
                <a:gd name="T7" fmla="*/ 2 h 252"/>
                <a:gd name="T8" fmla="*/ 1342194 w 1120"/>
                <a:gd name="T9" fmla="*/ 2 h 252"/>
                <a:gd name="T10" fmla="*/ 1282726 w 1120"/>
                <a:gd name="T11" fmla="*/ 2 h 252"/>
                <a:gd name="T12" fmla="*/ 1213307 w 1120"/>
                <a:gd name="T13" fmla="*/ 2 h 252"/>
                <a:gd name="T14" fmla="*/ 1132210 w 1120"/>
                <a:gd name="T15" fmla="*/ 2 h 252"/>
                <a:gd name="T16" fmla="*/ 1040856 w 1120"/>
                <a:gd name="T17" fmla="*/ 2 h 252"/>
                <a:gd name="T18" fmla="*/ 944098 w 1120"/>
                <a:gd name="T19" fmla="*/ 2 h 252"/>
                <a:gd name="T20" fmla="*/ 834916 w 1120"/>
                <a:gd name="T21" fmla="*/ 2 h 252"/>
                <a:gd name="T22" fmla="*/ 717183 w 1120"/>
                <a:gd name="T23" fmla="*/ 2 h 252"/>
                <a:gd name="T24" fmla="*/ 601546 w 1120"/>
                <a:gd name="T25" fmla="*/ 2 h 252"/>
                <a:gd name="T26" fmla="*/ 495190 w 1120"/>
                <a:gd name="T27" fmla="*/ 2 h 252"/>
                <a:gd name="T28" fmla="*/ 397600 w 1120"/>
                <a:gd name="T29" fmla="*/ 2 h 252"/>
                <a:gd name="T30" fmla="*/ 307545 w 1120"/>
                <a:gd name="T31" fmla="*/ 2 h 252"/>
                <a:gd name="T32" fmla="*/ 231002 w 1120"/>
                <a:gd name="T33" fmla="*/ 2 h 252"/>
                <a:gd name="T34" fmla="*/ 162941 w 1120"/>
                <a:gd name="T35" fmla="*/ 2 h 252"/>
                <a:gd name="T36" fmla="*/ 104857 w 1120"/>
                <a:gd name="T37" fmla="*/ 2 h 252"/>
                <a:gd name="T38" fmla="*/ 59613 w 1120"/>
                <a:gd name="T39" fmla="*/ 2 h 252"/>
                <a:gd name="T40" fmla="*/ 24977 w 1120"/>
                <a:gd name="T41" fmla="*/ 2 h 252"/>
                <a:gd name="T42" fmla="*/ 710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723178 w 1120"/>
                <a:gd name="T49" fmla="*/ 0 h 252"/>
                <a:gd name="T50" fmla="*/ 1447790 w 1120"/>
                <a:gd name="T51" fmla="*/ 2 h 252"/>
                <a:gd name="T52" fmla="*/ 1447790 w 1120"/>
                <a:gd name="T53" fmla="*/ 2 h 252"/>
                <a:gd name="T54" fmla="*/ 1447790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8387" name="Rectangle 19">
              <a:extLst>
                <a:ext uri="{FF2B5EF4-FFF2-40B4-BE49-F238E27FC236}">
                  <a16:creationId xmlns:a16="http://schemas.microsoft.com/office/drawing/2014/main" xmlns="" id="{8A01BECB-A90A-4810-99ED-62A84F278F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h-TH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การจำหน่ายผลิตผล (ต่อ)</a:t>
              </a:r>
              <a:endPara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1208" name="Line 4">
            <a:extLst>
              <a:ext uri="{FF2B5EF4-FFF2-40B4-BE49-F238E27FC236}">
                <a16:creationId xmlns:a16="http://schemas.microsoft.com/office/drawing/2014/main" xmlns="" id="{7E8E3699-5477-457A-ADA0-B2C0400F6ECC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850" y="325755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Line 4">
            <a:extLst>
              <a:ext uri="{FF2B5EF4-FFF2-40B4-BE49-F238E27FC236}">
                <a16:creationId xmlns:a16="http://schemas.microsoft.com/office/drawing/2014/main" xmlns="" id="{433E06D9-F34A-4515-86F2-523138FC8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7900" y="390525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Text Box 27">
            <a:extLst>
              <a:ext uri="{FF2B5EF4-FFF2-40B4-BE49-F238E27FC236}">
                <a16:creationId xmlns:a16="http://schemas.microsoft.com/office/drawing/2014/main" xmlns="" id="{98A5FAF3-7BA2-46E5-92F9-B674B95E4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3290888"/>
            <a:ext cx="8285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เอกสารการขายผลิตผลเงินสด/เงินเชื่อมีการเรียงลำดับเลขที่ไว้ล่วงหน้า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211" name="Text Box 27">
            <a:extLst>
              <a:ext uri="{FF2B5EF4-FFF2-40B4-BE49-F238E27FC236}">
                <a16:creationId xmlns:a16="http://schemas.microsoft.com/office/drawing/2014/main" xmlns="" id="{D53727FE-F3D3-4DDA-8CA7-AEC1B6EC3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681288"/>
            <a:ext cx="805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การขายผลิตผลต่ำกว่าราคาทุนต้องมีมติที่ประชุมคณะกรรมการให้ทำได้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212" name="Text Box 27">
            <a:extLst>
              <a:ext uri="{FF2B5EF4-FFF2-40B4-BE49-F238E27FC236}">
                <a16:creationId xmlns:a16="http://schemas.microsoft.com/office/drawing/2014/main" xmlns="" id="{12CDD147-61B4-4DD3-B452-E1C0EBF33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57338"/>
            <a:ext cx="81899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ตรวจสอบราคาขายที่ใช้คำนวณมูลค่าผลิตผลที่ขายในเอกสารการขาย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ตรงกับราคาขายที่กำหนด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213" name="ตัวยึดหมายเลขภาพนิ่ง 46">
            <a:extLst>
              <a:ext uri="{FF2B5EF4-FFF2-40B4-BE49-F238E27FC236}">
                <a16:creationId xmlns:a16="http://schemas.microsoft.com/office/drawing/2014/main" xmlns="" id="{E672FA30-9492-4173-939D-E2988E38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329363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F468B643-02EB-465A-9850-2B8BE6122BA6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49</a:t>
            </a:fld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17" name="Picture 5" descr="D:\แอมมิเนชั่น\00003211.gif">
            <a:extLst>
              <a:ext uri="{FF2B5EF4-FFF2-40B4-BE49-F238E27FC236}">
                <a16:creationId xmlns:a16="http://schemas.microsoft.com/office/drawing/2014/main" xmlns="" id="{24DFE77C-C194-4B8A-98C2-1D572D65D8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5732463"/>
            <a:ext cx="29511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ตัวยึดหมายเลขภาพนิ่ง 1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fld id="{714D37CC-C6A1-447B-AEB3-94109290B27A}" type="slidenum">
              <a:rPr lang="en-US" altLang="th-TH" sz="1000">
                <a:solidFill>
                  <a:srgbClr val="003366"/>
                </a:solidFill>
              </a:rPr>
              <a:pPr eaLnBrk="1" hangingPunct="1">
                <a:defRPr/>
              </a:pPr>
              <a:t>5</a:t>
            </a:fld>
            <a:endParaRPr lang="th-TH" altLang="th-TH" sz="1000">
              <a:solidFill>
                <a:srgbClr val="003366"/>
              </a:solidFill>
            </a:endParaRP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15616" y="548680"/>
            <a:ext cx="5904656" cy="1223963"/>
          </a:xfrm>
          <a:solidFill>
            <a:srgbClr val="FFFF00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เทคนิคการตรวจสอบ</a:t>
            </a:r>
          </a:p>
        </p:txBody>
      </p:sp>
      <p:grpSp>
        <p:nvGrpSpPr>
          <p:cNvPr id="26628" name="Group 1"/>
          <p:cNvGrpSpPr>
            <a:grpSpLocks/>
          </p:cNvGrpSpPr>
          <p:nvPr/>
        </p:nvGrpSpPr>
        <p:grpSpPr bwMode="auto">
          <a:xfrm>
            <a:off x="571500" y="1901825"/>
            <a:ext cx="8388350" cy="3111500"/>
            <a:chOff x="898407" y="1583829"/>
            <a:chExt cx="8388471" cy="2823369"/>
          </a:xfrm>
        </p:grpSpPr>
        <p:sp>
          <p:nvSpPr>
            <p:cNvPr id="40965" name="Rectangle 3"/>
            <p:cNvSpPr>
              <a:spLocks noChangeArrowheads="1"/>
            </p:cNvSpPr>
            <p:nvPr/>
          </p:nvSpPr>
          <p:spPr bwMode="auto">
            <a:xfrm>
              <a:off x="898407" y="2158587"/>
              <a:ext cx="3921182" cy="5200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altLang="en-US" sz="4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* การสังเกตการณ์</a:t>
              </a:r>
            </a:p>
          </p:txBody>
        </p:sp>
        <p:sp>
          <p:nvSpPr>
            <p:cNvPr id="40966" name="Rectangle 4"/>
            <p:cNvSpPr>
              <a:spLocks noChangeArrowheads="1"/>
            </p:cNvSpPr>
            <p:nvPr/>
          </p:nvSpPr>
          <p:spPr bwMode="auto">
            <a:xfrm>
              <a:off x="898407" y="1586710"/>
              <a:ext cx="3921182" cy="5200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altLang="en-US" sz="4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* การตรวจสอบเอกสาร</a:t>
              </a:r>
            </a:p>
          </p:txBody>
        </p:sp>
        <p:sp>
          <p:nvSpPr>
            <p:cNvPr id="40967" name="Rectangle 5"/>
            <p:cNvSpPr>
              <a:spLocks noChangeArrowheads="1"/>
            </p:cNvSpPr>
            <p:nvPr/>
          </p:nvSpPr>
          <p:spPr bwMode="auto">
            <a:xfrm>
              <a:off x="898407" y="2713177"/>
              <a:ext cx="3921182" cy="5185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altLang="en-US" sz="4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* การสอบถาม</a:t>
              </a:r>
            </a:p>
          </p:txBody>
        </p:sp>
        <p:sp>
          <p:nvSpPr>
            <p:cNvPr id="40968" name="Rectangle 6"/>
            <p:cNvSpPr>
              <a:spLocks noChangeArrowheads="1"/>
            </p:cNvSpPr>
            <p:nvPr/>
          </p:nvSpPr>
          <p:spPr bwMode="auto">
            <a:xfrm>
              <a:off x="898407" y="3888620"/>
              <a:ext cx="3921182" cy="5185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altLang="en-US" sz="4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* การยืนยันยอด</a:t>
              </a:r>
            </a:p>
          </p:txBody>
        </p:sp>
        <p:sp>
          <p:nvSpPr>
            <p:cNvPr id="40969" name="Rectangle 7"/>
            <p:cNvSpPr>
              <a:spLocks noChangeArrowheads="1"/>
            </p:cNvSpPr>
            <p:nvPr/>
          </p:nvSpPr>
          <p:spPr bwMode="auto">
            <a:xfrm>
              <a:off x="898407" y="3289374"/>
              <a:ext cx="4105334" cy="5185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altLang="en-US" sz="4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* การตรวจนับ</a:t>
              </a:r>
            </a:p>
          </p:txBody>
        </p:sp>
        <p:sp>
          <p:nvSpPr>
            <p:cNvPr id="40970" name="Rectangle 8"/>
            <p:cNvSpPr>
              <a:spLocks noChangeArrowheads="1"/>
            </p:cNvSpPr>
            <p:nvPr/>
          </p:nvSpPr>
          <p:spPr bwMode="auto">
            <a:xfrm>
              <a:off x="4517959" y="1583829"/>
              <a:ext cx="4249799" cy="5185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altLang="en-US" sz="4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* การคำนวณ</a:t>
              </a:r>
            </a:p>
          </p:txBody>
        </p:sp>
        <p:sp>
          <p:nvSpPr>
            <p:cNvPr id="40971" name="Rectangle 9"/>
            <p:cNvSpPr>
              <a:spLocks noChangeArrowheads="1"/>
            </p:cNvSpPr>
            <p:nvPr/>
          </p:nvSpPr>
          <p:spPr bwMode="auto">
            <a:xfrm>
              <a:off x="4517959" y="2158587"/>
              <a:ext cx="4249799" cy="5200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altLang="en-US" sz="4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* การวิเคราะห์เปรียบเทียบ</a:t>
              </a:r>
            </a:p>
          </p:txBody>
        </p:sp>
        <p:sp>
          <p:nvSpPr>
            <p:cNvPr id="40972" name="Rectangle 10"/>
            <p:cNvSpPr>
              <a:spLocks noChangeArrowheads="1"/>
            </p:cNvSpPr>
            <p:nvPr/>
          </p:nvSpPr>
          <p:spPr bwMode="auto">
            <a:xfrm>
              <a:off x="4517959" y="2713177"/>
              <a:ext cx="4768919" cy="5185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altLang="en-US" sz="4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* การตรวจสอบการผ่านรายการ</a:t>
              </a:r>
            </a:p>
          </p:txBody>
        </p:sp>
        <p:sp>
          <p:nvSpPr>
            <p:cNvPr id="40973" name="Rectangle 11"/>
            <p:cNvSpPr>
              <a:spLocks noChangeArrowheads="1"/>
            </p:cNvSpPr>
            <p:nvPr/>
          </p:nvSpPr>
          <p:spPr bwMode="auto">
            <a:xfrm>
              <a:off x="4517959" y="3306660"/>
              <a:ext cx="4249799" cy="5200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th-TH" altLang="en-US" sz="4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* การหารายการผิดปกติ</a:t>
              </a:r>
            </a:p>
          </p:txBody>
        </p:sp>
      </p:grpSp>
      <p:sp>
        <p:nvSpPr>
          <p:cNvPr id="14" name="ตัวยึดหมายเลขภาพนิ่ง 46">
            <a:extLst>
              <a:ext uri="{FF2B5EF4-FFF2-40B4-BE49-F238E27FC236}">
                <a16:creationId xmlns:a16="http://schemas.microsoft.com/office/drawing/2014/main" xmlns="" id="{22894059-94FD-40FD-8750-EF97482720D4}"/>
              </a:ext>
            </a:extLst>
          </p:cNvPr>
          <p:cNvSpPr txBox="1">
            <a:spLocks/>
          </p:cNvSpPr>
          <p:nvPr/>
        </p:nvSpPr>
        <p:spPr bwMode="auto">
          <a:xfrm>
            <a:off x="8784457" y="6425952"/>
            <a:ext cx="35954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59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4">
            <a:extLst>
              <a:ext uri="{FF2B5EF4-FFF2-40B4-BE49-F238E27FC236}">
                <a16:creationId xmlns:a16="http://schemas.microsoft.com/office/drawing/2014/main" xmlns="" id="{EC7FE3F4-5462-478B-9663-B898AD6C6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3" y="155575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7" name="Line 13">
            <a:extLst>
              <a:ext uri="{FF2B5EF4-FFF2-40B4-BE49-F238E27FC236}">
                <a16:creationId xmlns:a16="http://schemas.microsoft.com/office/drawing/2014/main" xmlns="" id="{72FAA3EC-A499-4DD0-9983-B839D0FDA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38" y="280670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8" name="Text Box 23">
            <a:extLst>
              <a:ext uri="{FF2B5EF4-FFF2-40B4-BE49-F238E27FC236}">
                <a16:creationId xmlns:a16="http://schemas.microsoft.com/office/drawing/2014/main" xmlns="" id="{5027E0EE-DEEE-42D9-89E3-12ECC5ED9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2244725"/>
            <a:ext cx="76041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ใบเสร็จรับเงินมีการเรียงลำดับเลขที่ไว้ล่วงหน้า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229" name="Text Box 28">
            <a:extLst>
              <a:ext uri="{FF2B5EF4-FFF2-40B4-BE49-F238E27FC236}">
                <a16:creationId xmlns:a16="http://schemas.microsoft.com/office/drawing/2014/main" xmlns="" id="{94CFE51C-A6C0-4BD3-AEF8-3260B4D04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2943225"/>
            <a:ext cx="8767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มีการลงลายมือชื่อผู้รับชำระหนี้ค่าผลิตผล ค่าปรับ(ถ้ามี) ในใบเสร็จรับเงิน รวมถึงบันทึกบัญชีย่อยลูกหนี้ค่าผลิตผลทุกครั้งที่รับชำระหนี้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230" name="Text Box 27">
            <a:extLst>
              <a:ext uri="{FF2B5EF4-FFF2-40B4-BE49-F238E27FC236}">
                <a16:creationId xmlns:a16="http://schemas.microsoft.com/office/drawing/2014/main" xmlns="" id="{64746E55-DCAA-4F81-B359-692D1878F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981075"/>
            <a:ext cx="85312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คำนวณค่าปรับลูกหนี้ค่าผลิตผลในอัตราที่กำหนดตามระเบียบสหกรณ์</a:t>
            </a:r>
            <a:endParaRPr lang="en-US" alt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231" name="Line 11">
            <a:extLst>
              <a:ext uri="{FF2B5EF4-FFF2-40B4-BE49-F238E27FC236}">
                <a16:creationId xmlns:a16="http://schemas.microsoft.com/office/drawing/2014/main" xmlns="" id="{4F101B90-B140-4F0C-BF00-708D1B2F5A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3" y="2220913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Text Box 20">
            <a:extLst>
              <a:ext uri="{FF2B5EF4-FFF2-40B4-BE49-F238E27FC236}">
                <a16:creationId xmlns:a16="http://schemas.microsoft.com/office/drawing/2014/main" xmlns="" id="{2D30E616-5E27-46F4-A1AB-7FBDA477B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66875"/>
            <a:ext cx="9072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การรับชำระหนี้ค่าผลิตผลเป็นไปตามข้อกำหนดสัญญาขายผลิตผล/ระเบียบสหกรณ์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2233" name="Group 17">
            <a:extLst>
              <a:ext uri="{FF2B5EF4-FFF2-40B4-BE49-F238E27FC236}">
                <a16:creationId xmlns:a16="http://schemas.microsoft.com/office/drawing/2014/main" xmlns="" id="{548E2EC5-9A5E-4A41-98B1-AA66AFD7CB4D}"/>
              </a:ext>
            </a:extLst>
          </p:cNvPr>
          <p:cNvGrpSpPr>
            <a:grpSpLocks/>
          </p:cNvGrpSpPr>
          <p:nvPr/>
        </p:nvGrpSpPr>
        <p:grpSpPr bwMode="auto">
          <a:xfrm>
            <a:off x="534946" y="260351"/>
            <a:ext cx="2452140" cy="740006"/>
            <a:chOff x="937" y="2304"/>
            <a:chExt cx="912" cy="453"/>
          </a:xfrm>
        </p:grpSpPr>
        <p:sp>
          <p:nvSpPr>
            <p:cNvPr id="52243" name="Freeform 18">
              <a:extLst>
                <a:ext uri="{FF2B5EF4-FFF2-40B4-BE49-F238E27FC236}">
                  <a16:creationId xmlns:a16="http://schemas.microsoft.com/office/drawing/2014/main" xmlns="" id="{58291CF4-76CB-4149-9AF9-2052BB0C8C0B}"/>
                </a:ext>
              </a:extLst>
            </p:cNvPr>
            <p:cNvSpPr>
              <a:spLocks/>
            </p:cNvSpPr>
            <p:nvPr/>
          </p:nvSpPr>
          <p:spPr bwMode="gray">
            <a:xfrm>
              <a:off x="977" y="2582"/>
              <a:ext cx="824" cy="175"/>
            </a:xfrm>
            <a:custGeom>
              <a:avLst/>
              <a:gdLst>
                <a:gd name="T0" fmla="*/ 5088179 w 1120"/>
                <a:gd name="T1" fmla="*/ 2 h 252"/>
                <a:gd name="T2" fmla="*/ 5065608 w 1120"/>
                <a:gd name="T3" fmla="*/ 2 h 252"/>
                <a:gd name="T4" fmla="*/ 4992140 w 1120"/>
                <a:gd name="T5" fmla="*/ 2 h 252"/>
                <a:gd name="T6" fmla="*/ 4879304 w 1120"/>
                <a:gd name="T7" fmla="*/ 2 h 252"/>
                <a:gd name="T8" fmla="*/ 4717070 w 1120"/>
                <a:gd name="T9" fmla="*/ 2 h 252"/>
                <a:gd name="T10" fmla="*/ 4508074 w 1120"/>
                <a:gd name="T11" fmla="*/ 2 h 252"/>
                <a:gd name="T12" fmla="*/ 4264102 w 1120"/>
                <a:gd name="T13" fmla="*/ 2 h 252"/>
                <a:gd name="T14" fmla="*/ 3979094 w 1120"/>
                <a:gd name="T15" fmla="*/ 2 h 252"/>
                <a:gd name="T16" fmla="*/ 3658032 w 1120"/>
                <a:gd name="T17" fmla="*/ 2 h 252"/>
                <a:gd name="T18" fmla="*/ 3317985 w 1120"/>
                <a:gd name="T19" fmla="*/ 2 h 252"/>
                <a:gd name="T20" fmla="*/ 2934269 w 1120"/>
                <a:gd name="T21" fmla="*/ 2 h 252"/>
                <a:gd name="T22" fmla="*/ 2520501 w 1120"/>
                <a:gd name="T23" fmla="*/ 2 h 252"/>
                <a:gd name="T24" fmla="*/ 2114100 w 1120"/>
                <a:gd name="T25" fmla="*/ 2 h 252"/>
                <a:gd name="T26" fmla="*/ 1740320 w 1120"/>
                <a:gd name="T27" fmla="*/ 2 h 252"/>
                <a:gd name="T28" fmla="*/ 1397347 w 1120"/>
                <a:gd name="T29" fmla="*/ 2 h 252"/>
                <a:gd name="T30" fmla="*/ 1080853 w 1120"/>
                <a:gd name="T31" fmla="*/ 2 h 252"/>
                <a:gd name="T32" fmla="*/ 811844 w 1120"/>
                <a:gd name="T33" fmla="*/ 2 h 252"/>
                <a:gd name="T34" fmla="*/ 572645 w 1120"/>
                <a:gd name="T35" fmla="*/ 2 h 252"/>
                <a:gd name="T36" fmla="*/ 368513 w 1120"/>
                <a:gd name="T37" fmla="*/ 2 h 252"/>
                <a:gd name="T38" fmla="*/ 209508 w 1120"/>
                <a:gd name="T39" fmla="*/ 2 h 252"/>
                <a:gd name="T40" fmla="*/ 87779 w 1120"/>
                <a:gd name="T41" fmla="*/ 2 h 252"/>
                <a:gd name="T42" fmla="*/ 2497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541572 w 1120"/>
                <a:gd name="T49" fmla="*/ 0 h 252"/>
                <a:gd name="T50" fmla="*/ 5088179 w 1120"/>
                <a:gd name="T51" fmla="*/ 2 h 252"/>
                <a:gd name="T52" fmla="*/ 5088179 w 1120"/>
                <a:gd name="T53" fmla="*/ 2 h 252"/>
                <a:gd name="T54" fmla="*/ 5088179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44" name="Rectangle 19">
              <a:extLst>
                <a:ext uri="{FF2B5EF4-FFF2-40B4-BE49-F238E27FC236}">
                  <a16:creationId xmlns:a16="http://schemas.microsoft.com/office/drawing/2014/main" xmlns="" id="{E1D232BB-6EC4-4851-9C90-BADA7D3396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37" y="2304"/>
              <a:ext cx="912" cy="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/>
              <a:r>
                <a:rPr lang="th-TH" altLang="en-US" sz="32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การรับชำระหนี้</a:t>
              </a:r>
              <a:endPara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2234" name="ตัวยึดหมายเลขภาพนิ่ง 46">
            <a:extLst>
              <a:ext uri="{FF2B5EF4-FFF2-40B4-BE49-F238E27FC236}">
                <a16:creationId xmlns:a16="http://schemas.microsoft.com/office/drawing/2014/main" xmlns="" id="{16E7AB2E-A8F1-40B6-8CFE-94C18BD7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55013" y="6062663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0F3389B2-18B8-4523-84A3-86595EC6F96F}" type="slidenum">
              <a:rPr lang="en-US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50</a:t>
            </a:fld>
            <a:endParaRPr lang="th-TH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238" name="Text Box 23">
            <a:extLst>
              <a:ext uri="{FF2B5EF4-FFF2-40B4-BE49-F238E27FC236}">
                <a16:creationId xmlns:a16="http://schemas.microsoft.com/office/drawing/2014/main" xmlns="" id="{4263FA58-626D-45AE-A887-FF46722B3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589588"/>
            <a:ext cx="8442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จัดทำรายงานหนี้ที่เกินกำหนดตามสัญญา (ผิดนัดชำระหนี้) เสนอที่ประชุมคณะกรรมการเป็นประจำทุกเดือน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239" name="Line 11">
            <a:extLst>
              <a:ext uri="{FF2B5EF4-FFF2-40B4-BE49-F238E27FC236}">
                <a16:creationId xmlns:a16="http://schemas.microsoft.com/office/drawing/2014/main" xmlns="" id="{F3912FE4-DB0A-4219-9957-AC3436E01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763" y="5608638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Text Box 20">
            <a:extLst>
              <a:ext uri="{FF2B5EF4-FFF2-40B4-BE49-F238E27FC236}">
                <a16:creationId xmlns:a16="http://schemas.microsoft.com/office/drawing/2014/main" xmlns="" id="{740DFA66-3EAE-4E40-A606-8714D0F74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5008563"/>
            <a:ext cx="68754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 ทวงถาม หรือเร่งรัดการชำระหนี้ค่าผลิตผล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241" name="Rectangle 19">
            <a:extLst>
              <a:ext uri="{FF2B5EF4-FFF2-40B4-BE49-F238E27FC236}">
                <a16:creationId xmlns:a16="http://schemas.microsoft.com/office/drawing/2014/main" xmlns="" id="{035C153F-4643-402D-975F-12765ED4C7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0038" y="4235450"/>
            <a:ext cx="4202112" cy="6413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 ทวงถามการชำระหนี้</a:t>
            </a:r>
            <a:endParaRPr lang="en-US" alt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2242" name="Picture 98" descr="gman09">
            <a:extLst>
              <a:ext uri="{FF2B5EF4-FFF2-40B4-BE49-F238E27FC236}">
                <a16:creationId xmlns:a16="http://schemas.microsoft.com/office/drawing/2014/main" xmlns="" id="{CC875837-887D-4CFB-90C1-5F585F51C8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832225"/>
            <a:ext cx="13811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13">
            <a:extLst>
              <a:ext uri="{FF2B5EF4-FFF2-40B4-BE49-F238E27FC236}">
                <a16:creationId xmlns:a16="http://schemas.microsoft.com/office/drawing/2014/main" xmlns="" id="{703D7747-97C5-40E5-A347-C98103551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" y="335915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1" name="Text Box 20">
            <a:extLst>
              <a:ext uri="{FF2B5EF4-FFF2-40B4-BE49-F238E27FC236}">
                <a16:creationId xmlns:a16="http://schemas.microsoft.com/office/drawing/2014/main" xmlns="" id="{1D7EA879-2D83-4998-8B91-6FDD98698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349500"/>
            <a:ext cx="82089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เปรียบเทียบยอดรวมบัญชีย่อยลูกหนี้ค่าผลิตผลให้ถูกต้องตรงกับบัญชี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แยกประเภททั่วไปอย่างสม่ำเสมอ  กรณีพบข้อแตกต่างให้ค้นหาสาเหตุ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252" name="Line 12">
            <a:extLst>
              <a:ext uri="{FF2B5EF4-FFF2-40B4-BE49-F238E27FC236}">
                <a16:creationId xmlns:a16="http://schemas.microsoft.com/office/drawing/2014/main" xmlns="" id="{974564FC-A23E-4B02-908B-81DEB61B3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75" y="409575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Text Box 28">
            <a:extLst>
              <a:ext uri="{FF2B5EF4-FFF2-40B4-BE49-F238E27FC236}">
                <a16:creationId xmlns:a16="http://schemas.microsoft.com/office/drawing/2014/main" xmlns="" id="{47169B87-CB61-477F-9EBC-413718132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498850"/>
            <a:ext cx="7000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ขอยืนยันยอดลูกหนี้ค่าผลิตผลอย่างน้อยปีละ 1 ครั้ง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254" name="Rectangle 19">
            <a:extLst>
              <a:ext uri="{FF2B5EF4-FFF2-40B4-BE49-F238E27FC236}">
                <a16:creationId xmlns:a16="http://schemas.microsoft.com/office/drawing/2014/main" xmlns="" id="{B96CE7B2-D87A-4CE9-B258-79AF3E9EEF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2475" y="1216025"/>
            <a:ext cx="7820025" cy="64293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alt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ลูกหนี้ค่าผลิตผลคงเหลือ และค่าปรับลูกหนี้ค่าผลิตผลค้างรับ</a:t>
            </a:r>
            <a:endParaRPr lang="en-US" altLang="en-US" sz="3600" b="1" i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255" name="Line 11">
            <a:extLst>
              <a:ext uri="{FF2B5EF4-FFF2-40B4-BE49-F238E27FC236}">
                <a16:creationId xmlns:a16="http://schemas.microsoft.com/office/drawing/2014/main" xmlns="" id="{7C756388-C8E6-4568-85A1-3E71787B74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5211763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Text Box 20">
            <a:extLst>
              <a:ext uri="{FF2B5EF4-FFF2-40B4-BE49-F238E27FC236}">
                <a16:creationId xmlns:a16="http://schemas.microsoft.com/office/drawing/2014/main" xmlns="" id="{881C4793-F5C1-4877-8060-6F7605D12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35450"/>
            <a:ext cx="84788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คำนวณค่าปรับลูกหนี้ค่าผลิตผลค้างรับ ณ วันสิ้นปีบัญชีในอัตราที่กำหนด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ตามระเบียบสหกรณ์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257" name="ตัวยึดหมายเลขภาพนิ่ง 46">
            <a:extLst>
              <a:ext uri="{FF2B5EF4-FFF2-40B4-BE49-F238E27FC236}">
                <a16:creationId xmlns:a16="http://schemas.microsoft.com/office/drawing/2014/main" xmlns="" id="{6E78729D-F8F1-40AF-86FE-2E635524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2D9A2140-C62F-4F12-A9F0-05022BC6919D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51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3261" name="Picture 2" descr="D:\รูปภาพการ์ตูน\Cartoons\edu19.wmf">
            <a:extLst>
              <a:ext uri="{FF2B5EF4-FFF2-40B4-BE49-F238E27FC236}">
                <a16:creationId xmlns:a16="http://schemas.microsoft.com/office/drawing/2014/main" xmlns="" id="{4A3A9C55-6213-4081-977F-577EF44D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43500"/>
            <a:ext cx="1857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13">
            <a:extLst>
              <a:ext uri="{FF2B5EF4-FFF2-40B4-BE49-F238E27FC236}">
                <a16:creationId xmlns:a16="http://schemas.microsoft.com/office/drawing/2014/main" xmlns="" id="{CE06B21A-FE75-4325-9483-E834FB86A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" y="491490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5" name="Text Box 20">
            <a:extLst>
              <a:ext uri="{FF2B5EF4-FFF2-40B4-BE49-F238E27FC236}">
                <a16:creationId xmlns:a16="http://schemas.microsoft.com/office/drawing/2014/main" xmlns="" id="{70B32F97-C9ED-4221-B846-8E37CBFCB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19475"/>
            <a:ext cx="83042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เปรียบเทียบผลการตรวจนับ/คำนวณปริมาณผลิตผลคงเหลือในระหว่างปี 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และ ณ วันสิ้นปีบัญชีตามใบตรวจนับให้ถูกต้องตรงกับทะเบียนคุมผลิตผล  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กรณีพบข้อแตกต่างให้ค้นหาสาเหตุ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2468" name="Group 17">
            <a:extLst>
              <a:ext uri="{FF2B5EF4-FFF2-40B4-BE49-F238E27FC236}">
                <a16:creationId xmlns:a16="http://schemas.microsoft.com/office/drawing/2014/main" xmlns="" id="{182157BE-05A5-4A34-B713-75E3F2579016}"/>
              </a:ext>
            </a:extLst>
          </p:cNvPr>
          <p:cNvGrpSpPr>
            <a:grpSpLocks/>
          </p:cNvGrpSpPr>
          <p:nvPr/>
        </p:nvGrpSpPr>
        <p:grpSpPr bwMode="auto">
          <a:xfrm>
            <a:off x="755576" y="929329"/>
            <a:ext cx="4562475" cy="731838"/>
            <a:chOff x="816" y="2304"/>
            <a:chExt cx="1440" cy="448"/>
          </a:xfrm>
          <a:solidFill>
            <a:schemeClr val="bg1"/>
          </a:solidFill>
        </p:grpSpPr>
        <p:sp>
          <p:nvSpPr>
            <p:cNvPr id="62480" name="Freeform 18">
              <a:extLst>
                <a:ext uri="{FF2B5EF4-FFF2-40B4-BE49-F238E27FC236}">
                  <a16:creationId xmlns:a16="http://schemas.microsoft.com/office/drawing/2014/main" xmlns="" id="{3422F0D7-3B22-4939-BF52-9ACA0B25826E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7790 w 1120"/>
                <a:gd name="T1" fmla="*/ 2 h 252"/>
                <a:gd name="T2" fmla="*/ 1441367 w 1120"/>
                <a:gd name="T3" fmla="*/ 2 h 252"/>
                <a:gd name="T4" fmla="*/ 1420463 w 1120"/>
                <a:gd name="T5" fmla="*/ 2 h 252"/>
                <a:gd name="T6" fmla="*/ 1388357 w 1120"/>
                <a:gd name="T7" fmla="*/ 2 h 252"/>
                <a:gd name="T8" fmla="*/ 1342194 w 1120"/>
                <a:gd name="T9" fmla="*/ 2 h 252"/>
                <a:gd name="T10" fmla="*/ 1282726 w 1120"/>
                <a:gd name="T11" fmla="*/ 2 h 252"/>
                <a:gd name="T12" fmla="*/ 1213307 w 1120"/>
                <a:gd name="T13" fmla="*/ 2 h 252"/>
                <a:gd name="T14" fmla="*/ 1132210 w 1120"/>
                <a:gd name="T15" fmla="*/ 2 h 252"/>
                <a:gd name="T16" fmla="*/ 1040856 w 1120"/>
                <a:gd name="T17" fmla="*/ 2 h 252"/>
                <a:gd name="T18" fmla="*/ 944098 w 1120"/>
                <a:gd name="T19" fmla="*/ 2 h 252"/>
                <a:gd name="T20" fmla="*/ 834916 w 1120"/>
                <a:gd name="T21" fmla="*/ 2 h 252"/>
                <a:gd name="T22" fmla="*/ 717183 w 1120"/>
                <a:gd name="T23" fmla="*/ 2 h 252"/>
                <a:gd name="T24" fmla="*/ 601546 w 1120"/>
                <a:gd name="T25" fmla="*/ 2 h 252"/>
                <a:gd name="T26" fmla="*/ 495190 w 1120"/>
                <a:gd name="T27" fmla="*/ 2 h 252"/>
                <a:gd name="T28" fmla="*/ 397600 w 1120"/>
                <a:gd name="T29" fmla="*/ 2 h 252"/>
                <a:gd name="T30" fmla="*/ 307545 w 1120"/>
                <a:gd name="T31" fmla="*/ 2 h 252"/>
                <a:gd name="T32" fmla="*/ 231002 w 1120"/>
                <a:gd name="T33" fmla="*/ 2 h 252"/>
                <a:gd name="T34" fmla="*/ 162941 w 1120"/>
                <a:gd name="T35" fmla="*/ 2 h 252"/>
                <a:gd name="T36" fmla="*/ 104857 w 1120"/>
                <a:gd name="T37" fmla="*/ 2 h 252"/>
                <a:gd name="T38" fmla="*/ 59613 w 1120"/>
                <a:gd name="T39" fmla="*/ 2 h 252"/>
                <a:gd name="T40" fmla="*/ 24977 w 1120"/>
                <a:gd name="T41" fmla="*/ 2 h 252"/>
                <a:gd name="T42" fmla="*/ 710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723178 w 1120"/>
                <a:gd name="T49" fmla="*/ 0 h 252"/>
                <a:gd name="T50" fmla="*/ 1447790 w 1120"/>
                <a:gd name="T51" fmla="*/ 2 h 252"/>
                <a:gd name="T52" fmla="*/ 1447790 w 1120"/>
                <a:gd name="T53" fmla="*/ 2 h 252"/>
                <a:gd name="T54" fmla="*/ 1447790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th-TH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2481" name="Rectangle 19">
              <a:extLst>
                <a:ext uri="{FF2B5EF4-FFF2-40B4-BE49-F238E27FC236}">
                  <a16:creationId xmlns:a16="http://schemas.microsoft.com/office/drawing/2014/main" xmlns="" id="{7C1A4323-3162-4507-A800-26FB199192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h-TH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ผลิตผลคงเหลือ</a:t>
              </a:r>
              <a:r>
                <a:rPr lang="th-TH" sz="3600" b="1" i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endParaRPr lang="en-US" sz="3600" b="1" i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4277" name="Line 11">
            <a:extLst>
              <a:ext uri="{FF2B5EF4-FFF2-40B4-BE49-F238E27FC236}">
                <a16:creationId xmlns:a16="http://schemas.microsoft.com/office/drawing/2014/main" xmlns="" id="{EED614DA-E814-4C7D-8271-AACD6D005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175" y="6045200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Text Box 20">
            <a:extLst>
              <a:ext uri="{FF2B5EF4-FFF2-40B4-BE49-F238E27FC236}">
                <a16:creationId xmlns:a16="http://schemas.microsoft.com/office/drawing/2014/main" xmlns="" id="{FCEAB37C-68B9-40A9-9A53-6399D8DDE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26025"/>
            <a:ext cx="72326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มีการตีราคาผลิตผลคงเหลือสภาพปกติ และผลิตผลเสื่อมสภาพ </a:t>
            </a:r>
          </a:p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วันสิ้นปีบัญชี เป็นไปตามระเบียบนายทะเบียนสหกรณ์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279" name="Line 12">
            <a:extLst>
              <a:ext uri="{FF2B5EF4-FFF2-40B4-BE49-F238E27FC236}">
                <a16:creationId xmlns:a16="http://schemas.microsoft.com/office/drawing/2014/main" xmlns="" id="{2B8BCC05-CF0D-4842-B4B8-9B9A516C0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538" y="330517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Text Box 28">
            <a:extLst>
              <a:ext uri="{FF2B5EF4-FFF2-40B4-BE49-F238E27FC236}">
                <a16:creationId xmlns:a16="http://schemas.microsoft.com/office/drawing/2014/main" xmlns="" id="{2FC78E60-0994-4394-8B19-0C4908E8A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2709863"/>
            <a:ext cx="735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มีการแต่งตั้งคณะกรรมการตรวจนับผลิตผลคงเหลือ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281" name="Line 13">
            <a:extLst>
              <a:ext uri="{FF2B5EF4-FFF2-40B4-BE49-F238E27FC236}">
                <a16:creationId xmlns:a16="http://schemas.microsoft.com/office/drawing/2014/main" xmlns="" id="{01A939E2-C06A-4BE2-AA12-D77B5C017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938" y="256857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Text Box 20">
            <a:extLst>
              <a:ext uri="{FF2B5EF4-FFF2-40B4-BE49-F238E27FC236}">
                <a16:creationId xmlns:a16="http://schemas.microsoft.com/office/drawing/2014/main" xmlns="" id="{9DDE785D-E9C1-4D79-A9EA-B6F2B5657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97075"/>
            <a:ext cx="8304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จัดทำรายงานผลิตผลคงเหลือเสนอที่ประชุมคณะกรรมการอย่างสม่ำเสมอ</a:t>
            </a:r>
            <a:endParaRPr lang="en-US" altLang="en-US" sz="3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283" name="ตัวยึดหมายเลขภาพนิ่ง 46">
            <a:extLst>
              <a:ext uri="{FF2B5EF4-FFF2-40B4-BE49-F238E27FC236}">
                <a16:creationId xmlns:a16="http://schemas.microsoft.com/office/drawing/2014/main" xmlns="" id="{78C057A5-43FC-4743-8AEB-14933B996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C598FFB5-0C68-4F5D-B1EA-05DD604DAB7B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52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4287" name="Picture 34" descr="j0283634">
            <a:extLst>
              <a:ext uri="{FF2B5EF4-FFF2-40B4-BE49-F238E27FC236}">
                <a16:creationId xmlns:a16="http://schemas.microsoft.com/office/drawing/2014/main" xmlns="" id="{BA871066-B33C-4C8F-8477-3092D10220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4863">
            <a:off x="6465888" y="590550"/>
            <a:ext cx="10953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9">
            <a:extLst>
              <a:ext uri="{FF2B5EF4-FFF2-40B4-BE49-F238E27FC236}">
                <a16:creationId xmlns:a16="http://schemas.microsoft.com/office/drawing/2014/main" xmlns="" id="{2AEE5053-B34B-4AAE-83DC-D491A39AB58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1788" y="285750"/>
            <a:ext cx="3663950" cy="64293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การตั้งค่าเผื่อหนี้สงสัยจะสูญ</a:t>
            </a:r>
            <a:endParaRPr lang="en-US" alt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299" name="Text Box 20">
            <a:extLst>
              <a:ext uri="{FF2B5EF4-FFF2-40B4-BE49-F238E27FC236}">
                <a16:creationId xmlns:a16="http://schemas.microsoft.com/office/drawing/2014/main" xmlns="" id="{1E723F79-5F24-473F-BFB2-EB420B025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3284538"/>
            <a:ext cx="86645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การตัดหนี้สูญจากบัญชีลูกหนี้ค่าผลิตผลเป็นไปตามระเบียบนายทะเบียนสหกรณ์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300" name="Text Box 27">
            <a:extLst>
              <a:ext uri="{FF2B5EF4-FFF2-40B4-BE49-F238E27FC236}">
                <a16:creationId xmlns:a16="http://schemas.microsoft.com/office/drawing/2014/main" xmlns="" id="{7521765A-2768-459C-8DF6-FE28B2A2D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20838"/>
            <a:ext cx="8604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การตั้งค่าเผื่อหนี้สงสัยจะสูญลูกหนี้ค่าผลิตผล ค่าเผื่อหนี้สงสัยจะสูญค่าปรับลูกหนี้ ค่าผลิตผลค้างรับ ณ วันสิ้นปีบัญชีเป็นไปตามระเบียบนายทะเบียนสหกรณ์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301" name="Rectangle 19">
            <a:extLst>
              <a:ext uri="{FF2B5EF4-FFF2-40B4-BE49-F238E27FC236}">
                <a16:creationId xmlns:a16="http://schemas.microsoft.com/office/drawing/2014/main" xmlns="" id="{0DF96BA8-0825-40EE-BE55-7E098A8A91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7500" y="2636838"/>
            <a:ext cx="3675063" cy="6413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การตัดจำหน่ายหนี้สูญ</a:t>
            </a:r>
            <a:endParaRPr lang="en-US" alt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302" name="Line 4">
            <a:extLst>
              <a:ext uri="{FF2B5EF4-FFF2-40B4-BE49-F238E27FC236}">
                <a16:creationId xmlns:a16="http://schemas.microsoft.com/office/drawing/2014/main" xmlns="" id="{134256D9-E2A3-4503-87E7-930383588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" y="1593850"/>
            <a:ext cx="8218488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Text Box 27">
            <a:extLst>
              <a:ext uri="{FF2B5EF4-FFF2-40B4-BE49-F238E27FC236}">
                <a16:creationId xmlns:a16="http://schemas.microsoft.com/office/drawing/2014/main" xmlns="" id="{59B52F63-1D16-4860-91D0-9C38031E2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83089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วิเคราะห์อายุหนี้ของลูกหนี้ค่าผลิตผล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304" name="ตัวยึดหมายเลขภาพนิ่ง 46">
            <a:extLst>
              <a:ext uri="{FF2B5EF4-FFF2-40B4-BE49-F238E27FC236}">
                <a16:creationId xmlns:a16="http://schemas.microsoft.com/office/drawing/2014/main" xmlns="" id="{4AEA4CED-6893-46BF-9ABC-4F1D1C05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34388" y="6165850"/>
            <a:ext cx="539750" cy="52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D09FDD87-CF7B-4352-9F24-96B6A9D84113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53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5308" name="Picture 4" descr="D:\แอมมิเนชั่น\0000617.gif">
            <a:extLst>
              <a:ext uri="{FF2B5EF4-FFF2-40B4-BE49-F238E27FC236}">
                <a16:creationId xmlns:a16="http://schemas.microsoft.com/office/drawing/2014/main" xmlns="" id="{7F24A9BD-E500-41D9-AF61-8422131E1D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2070100"/>
            <a:ext cx="77787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Rectangle 19">
            <a:extLst>
              <a:ext uri="{FF2B5EF4-FFF2-40B4-BE49-F238E27FC236}">
                <a16:creationId xmlns:a16="http://schemas.microsoft.com/office/drawing/2014/main" xmlns="" id="{340B71CB-588D-4F20-A10D-470E655E31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1950" y="3933825"/>
            <a:ext cx="3663950" cy="6413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การตัดผลิตผลขาดบัญชี</a:t>
            </a:r>
            <a:endParaRPr lang="en-US" alt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310" name="Text Box 27">
            <a:extLst>
              <a:ext uri="{FF2B5EF4-FFF2-40B4-BE49-F238E27FC236}">
                <a16:creationId xmlns:a16="http://schemas.microsoft.com/office/drawing/2014/main" xmlns="" id="{9A4474D8-928D-44DD-838F-01A3E80F2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32463"/>
            <a:ext cx="8604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การตัดผลิตผลขาดบัญชี หรือผลิตผลยุบตัวตามสภาพ/เสื่อมสภาพ เป็นไปตามระเบียบนายทะเบียนสหกรณ์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311" name="Line 4">
            <a:extLst>
              <a:ext uri="{FF2B5EF4-FFF2-40B4-BE49-F238E27FC236}">
                <a16:creationId xmlns:a16="http://schemas.microsoft.com/office/drawing/2014/main" xmlns="" id="{D55CA860-1200-4433-81DD-AA0F6C45B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667375"/>
            <a:ext cx="784225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Text Box 27">
            <a:extLst>
              <a:ext uri="{FF2B5EF4-FFF2-40B4-BE49-F238E27FC236}">
                <a16:creationId xmlns:a16="http://schemas.microsoft.com/office/drawing/2014/main" xmlns="" id="{2AC045DC-F3B8-41A3-9BB7-D52C57A1F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654550"/>
            <a:ext cx="8737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en-US" sz="30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การลดหย่อนความรับผิดชอบผลิตผลขาดบัญชีจะต้องมีมติที่ประชุมคณะกรรมการ และเป็นตามระเบียบนายทะเบียนสหกรณ์</a:t>
            </a:r>
            <a:endParaRPr lang="en-US" altLang="en-US" sz="3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5" descr="Baby_crawling[1]">
            <a:extLst>
              <a:ext uri="{FF2B5EF4-FFF2-40B4-BE49-F238E27FC236}">
                <a16:creationId xmlns:a16="http://schemas.microsoft.com/office/drawing/2014/main" xmlns="" id="{8786A6E4-5AA7-4DE6-A6E1-D32A9D4889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88938"/>
            <a:ext cx="10652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4" name="Picture 10" descr="Baby_walking[1]">
            <a:extLst>
              <a:ext uri="{FF2B5EF4-FFF2-40B4-BE49-F238E27FC236}">
                <a16:creationId xmlns:a16="http://schemas.microsoft.com/office/drawing/2014/main" xmlns="" id="{82FE4311-91C9-40A7-8D39-F21F96DEA0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3838575"/>
            <a:ext cx="120808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2">
            <a:extLst>
              <a:ext uri="{FF2B5EF4-FFF2-40B4-BE49-F238E27FC236}">
                <a16:creationId xmlns:a16="http://schemas.microsoft.com/office/drawing/2014/main" xmlns="" id="{90BD0B1F-9FC1-4BA8-947C-3F713EEDA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442913"/>
            <a:ext cx="2400300" cy="1936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8579" name="Picture 3" descr="co_fi051">
            <a:extLst>
              <a:ext uri="{FF2B5EF4-FFF2-40B4-BE49-F238E27FC236}">
                <a16:creationId xmlns:a16="http://schemas.microsoft.com/office/drawing/2014/main" xmlns="" id="{B700A81C-4AFD-4682-81EC-769AF3F804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3948113"/>
            <a:ext cx="8493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6">
            <a:extLst>
              <a:ext uri="{FF2B5EF4-FFF2-40B4-BE49-F238E27FC236}">
                <a16:creationId xmlns:a16="http://schemas.microsoft.com/office/drawing/2014/main" xmlns="" id="{09B640EF-032A-4953-8DCA-87BF38215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988" y="923925"/>
            <a:ext cx="269716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การรับซื้อข้าวเปลือก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Monotype Sorts" pitchFamily="2" charset="2"/>
            </a:endParaRPr>
          </a:p>
        </p:txBody>
      </p:sp>
      <p:sp>
        <p:nvSpPr>
          <p:cNvPr id="408585" name="Oval 9">
            <a:extLst>
              <a:ext uri="{FF2B5EF4-FFF2-40B4-BE49-F238E27FC236}">
                <a16:creationId xmlns:a16="http://schemas.microsoft.com/office/drawing/2014/main" xmlns="" id="{2FDB8970-18C1-41AA-B122-CD2A116A9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825" y="609600"/>
            <a:ext cx="766763" cy="504825"/>
          </a:xfrm>
          <a:prstGeom prst="ellipse">
            <a:avLst/>
          </a:prstGeom>
          <a:solidFill>
            <a:srgbClr val="FF3300"/>
          </a:solidFill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Angsana New" panose="02020603050405020304" pitchFamily="18" charset="-34"/>
                <a:cs typeface="KodchiangUPC" panose="02020603050405020304" pitchFamily="18" charset="-34"/>
              </a:rPr>
              <a:t>5</a:t>
            </a:r>
            <a:endParaRPr lang="th-TH" altLang="en-US" sz="4400" b="1">
              <a:solidFill>
                <a:schemeClr val="bg1"/>
              </a:solidFill>
              <a:latin typeface="Angsana New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408586" name="WordArt 10">
            <a:extLst>
              <a:ext uri="{FF2B5EF4-FFF2-40B4-BE49-F238E27FC236}">
                <a16:creationId xmlns:a16="http://schemas.microsoft.com/office/drawing/2014/main" xmlns="" id="{BD2D3AA9-3D51-4761-B263-161B3ABEB7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554788" y="1187450"/>
            <a:ext cx="2000250" cy="3762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th-TH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ngsana New" panose="02020603050405020304" pitchFamily="18" charset="-34"/>
              </a:rPr>
              <a:t>เก็บข้าวเปลือก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408591" name="Oval 15">
            <a:extLst>
              <a:ext uri="{FF2B5EF4-FFF2-40B4-BE49-F238E27FC236}">
                <a16:creationId xmlns:a16="http://schemas.microsoft.com/office/drawing/2014/main" xmlns="" id="{B2E36BF0-0376-4476-A62C-CC1303329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155950"/>
            <a:ext cx="714375" cy="504825"/>
          </a:xfrm>
          <a:prstGeom prst="ellipse">
            <a:avLst/>
          </a:prstGeom>
          <a:solidFill>
            <a:srgbClr val="FF3300"/>
          </a:solidFill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Angsana New" panose="02020603050405020304" pitchFamily="18" charset="-34"/>
                <a:cs typeface="KodchiangUPC" panose="02020603050405020304" pitchFamily="18" charset="-34"/>
              </a:rPr>
              <a:t>3</a:t>
            </a:r>
            <a:endParaRPr lang="th-TH" altLang="en-US" sz="4400" b="1">
              <a:solidFill>
                <a:schemeClr val="bg1"/>
              </a:solidFill>
              <a:latin typeface="Angsana New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408592" name="WordArt 16">
            <a:extLst>
              <a:ext uri="{FF2B5EF4-FFF2-40B4-BE49-F238E27FC236}">
                <a16:creationId xmlns:a16="http://schemas.microsoft.com/office/drawing/2014/main" xmlns="" id="{48EC77E9-0162-439D-87D9-B5DAD5EBF0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57588" y="2606675"/>
            <a:ext cx="2241550" cy="4984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th-TH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8060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ngsana New" panose="02020603050405020304" pitchFamily="18" charset="-34"/>
              </a:rPr>
              <a:t>ตรวจสอบคุณภาพ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C80606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pic>
        <p:nvPicPr>
          <p:cNvPr id="408593" name="Picture 17" descr="MONEY019">
            <a:extLst>
              <a:ext uri="{FF2B5EF4-FFF2-40B4-BE49-F238E27FC236}">
                <a16:creationId xmlns:a16="http://schemas.microsoft.com/office/drawing/2014/main" xmlns="" id="{E7CB1B65-62C2-48C2-B5BA-FD9836B6A2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2057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8595" name="WordArt 19">
            <a:extLst>
              <a:ext uri="{FF2B5EF4-FFF2-40B4-BE49-F238E27FC236}">
                <a16:creationId xmlns:a16="http://schemas.microsoft.com/office/drawing/2014/main" xmlns="" id="{CF8DF27C-A6EE-4099-B93B-13D2A8B439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681413"/>
            <a:ext cx="1346200" cy="457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th-TH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ngsana New" panose="02020603050405020304" pitchFamily="18" charset="-34"/>
              </a:rPr>
              <a:t>ตราชั่ง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408596" name="Rectangle 20">
            <a:extLst>
              <a:ext uri="{FF2B5EF4-FFF2-40B4-BE49-F238E27FC236}">
                <a16:creationId xmlns:a16="http://schemas.microsoft.com/office/drawing/2014/main" xmlns="" id="{3B33E72A-1015-4CE7-83B5-0D0447F51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5351463"/>
            <a:ext cx="20288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th-TH" altLang="en-US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-จอภาพใน-นอก</a:t>
            </a:r>
          </a:p>
          <a:p>
            <a:pPr eaLnBrk="1" hangingPunct="1">
              <a:lnSpc>
                <a:spcPct val="70000"/>
              </a:lnSpc>
            </a:pPr>
            <a:r>
              <a:rPr lang="th-TH" altLang="en-US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-มาตรฐานการชั่ง</a:t>
            </a:r>
          </a:p>
        </p:txBody>
      </p:sp>
      <p:sp>
        <p:nvSpPr>
          <p:cNvPr id="408597" name="Oval 21">
            <a:extLst>
              <a:ext uri="{FF2B5EF4-FFF2-40B4-BE49-F238E27FC236}">
                <a16:creationId xmlns:a16="http://schemas.microsoft.com/office/drawing/2014/main" xmlns="" id="{3BA5D855-43FE-4B47-A7E4-5777BFEDE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3238500"/>
            <a:ext cx="722313" cy="504825"/>
          </a:xfrm>
          <a:prstGeom prst="ellipse">
            <a:avLst/>
          </a:prstGeom>
          <a:solidFill>
            <a:srgbClr val="FF3300"/>
          </a:solidFill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Angsana New" panose="02020603050405020304" pitchFamily="18" charset="-34"/>
                <a:cs typeface="KodchiangUPC" panose="02020603050405020304" pitchFamily="18" charset="-34"/>
              </a:rPr>
              <a:t>2</a:t>
            </a:r>
            <a:endParaRPr lang="th-TH" altLang="en-US" sz="4400" b="1">
              <a:solidFill>
                <a:schemeClr val="bg1"/>
              </a:solidFill>
              <a:latin typeface="Angsana New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408598" name="Oval 22">
            <a:extLst>
              <a:ext uri="{FF2B5EF4-FFF2-40B4-BE49-F238E27FC236}">
                <a16:creationId xmlns:a16="http://schemas.microsoft.com/office/drawing/2014/main" xmlns="" id="{64F4407E-4361-4834-B15D-F2C274DC6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138" y="1066800"/>
            <a:ext cx="730250" cy="504825"/>
          </a:xfrm>
          <a:prstGeom prst="ellipse">
            <a:avLst/>
          </a:prstGeom>
          <a:solidFill>
            <a:srgbClr val="FF3300"/>
          </a:solidFill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Angsana New" panose="02020603050405020304" pitchFamily="18" charset="-34"/>
                <a:cs typeface="KodchiangUPC" panose="02020603050405020304" pitchFamily="18" charset="-34"/>
              </a:rPr>
              <a:t>1</a:t>
            </a:r>
            <a:endParaRPr lang="th-TH" altLang="en-US" sz="4400" b="1">
              <a:solidFill>
                <a:schemeClr val="bg1"/>
              </a:solidFill>
              <a:latin typeface="Angsana New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408602" name="WordArt 26">
            <a:extLst>
              <a:ext uri="{FF2B5EF4-FFF2-40B4-BE49-F238E27FC236}">
                <a16:creationId xmlns:a16="http://schemas.microsoft.com/office/drawing/2014/main" xmlns="" id="{D7506C15-E4D5-4112-89E4-552D99D3E4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066800"/>
            <a:ext cx="1295400" cy="5048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th-TH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การชั่ง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8603" name="Oval 27">
            <a:extLst>
              <a:ext uri="{FF2B5EF4-FFF2-40B4-BE49-F238E27FC236}">
                <a16:creationId xmlns:a16="http://schemas.microsoft.com/office/drawing/2014/main" xmlns="" id="{6697AAF9-9B5B-4A36-8D7D-1B09425AE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3443288"/>
            <a:ext cx="704850" cy="504825"/>
          </a:xfrm>
          <a:prstGeom prst="ellipse">
            <a:avLst/>
          </a:prstGeom>
          <a:solidFill>
            <a:srgbClr val="FF3300"/>
          </a:solidFill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latin typeface="Angsana New" panose="02020603050405020304" pitchFamily="18" charset="-34"/>
                <a:cs typeface="KodchiangUPC" panose="02020603050405020304" pitchFamily="18" charset="-34"/>
              </a:rPr>
              <a:t>4</a:t>
            </a:r>
            <a:endParaRPr lang="th-TH" altLang="en-US" sz="4400" b="1">
              <a:solidFill>
                <a:schemeClr val="bg1"/>
              </a:solidFill>
              <a:latin typeface="Angsana New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86AEAFF-E73E-4550-AD4E-CC99735BD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701800"/>
            <a:ext cx="13938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th-TH" altLang="en-US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-กระสอบ</a:t>
            </a:r>
          </a:p>
          <a:p>
            <a:pPr eaLnBrk="1" hangingPunct="1">
              <a:lnSpc>
                <a:spcPct val="70000"/>
              </a:lnSpc>
            </a:pPr>
            <a:r>
              <a:rPr lang="th-TH" altLang="en-US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-รถขนข้าว</a:t>
            </a:r>
          </a:p>
          <a:p>
            <a:pPr eaLnBrk="1" hangingPunct="1">
              <a:lnSpc>
                <a:spcPct val="70000"/>
              </a:lnSpc>
            </a:pPr>
            <a:r>
              <a:rPr lang="th-TH" altLang="en-US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-รถบรรทุก</a:t>
            </a:r>
            <a:endParaRPr lang="th-TH" altLang="en-US" b="1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Monotype Sorts" pitchFamily="2" charset="2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xmlns="" id="{21B37695-5F2F-4821-89BA-D4D66A389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3681413"/>
            <a:ext cx="27844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th-TH" altLang="en-US" sz="24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-สุ่มตัวอย่าง</a:t>
            </a:r>
          </a:p>
          <a:p>
            <a:pPr eaLnBrk="1" hangingPunct="1">
              <a:lnSpc>
                <a:spcPct val="70000"/>
              </a:lnSpc>
            </a:pPr>
            <a:r>
              <a:rPr lang="th-TH" altLang="en-US" sz="24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-ดูความชื้น /สี/สิ่งเจือปน</a:t>
            </a:r>
          </a:p>
          <a:p>
            <a:pPr eaLnBrk="1" hangingPunct="1">
              <a:lnSpc>
                <a:spcPct val="70000"/>
              </a:lnSpc>
            </a:pPr>
            <a:r>
              <a:rPr lang="th-TH" altLang="en-US" sz="24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-ทดสอบกะเทาะ/ทดสอบสี</a:t>
            </a:r>
          </a:p>
          <a:p>
            <a:pPr eaLnBrk="1" hangingPunct="1">
              <a:lnSpc>
                <a:spcPct val="70000"/>
              </a:lnSpc>
            </a:pPr>
            <a:r>
              <a:rPr lang="th-TH" altLang="en-US" sz="24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-กำหนดราคารับซื้อ</a:t>
            </a:r>
            <a:endParaRPr lang="th-TH" altLang="en-US" sz="2400" b="1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Monotype Sorts" pitchFamily="2" charset="2"/>
            </a:endParaRPr>
          </a:p>
        </p:txBody>
      </p:sp>
      <p:sp>
        <p:nvSpPr>
          <p:cNvPr id="23" name="WordArt 14">
            <a:extLst>
              <a:ext uri="{FF2B5EF4-FFF2-40B4-BE49-F238E27FC236}">
                <a16:creationId xmlns:a16="http://schemas.microsoft.com/office/drawing/2014/main" xmlns="" id="{9747072F-3B9B-4E6C-B7B7-357CD8071D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6238" y="4948238"/>
            <a:ext cx="1204912" cy="330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th-TH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ngsana New" panose="02020603050405020304" pitchFamily="18" charset="-34"/>
              </a:rPr>
              <a:t>จ่ายเงิน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xmlns="" id="{D9147D9F-F376-4D33-97AF-AE52360BC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388" y="5351463"/>
            <a:ext cx="1866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th-TH" altLang="en-US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-ใบชั่ง/นน.สุทธิ</a:t>
            </a:r>
          </a:p>
          <a:p>
            <a:pPr eaLnBrk="1" hangingPunct="1">
              <a:lnSpc>
                <a:spcPct val="70000"/>
              </a:lnSpc>
            </a:pPr>
            <a:r>
              <a:rPr lang="th-TH" altLang="en-US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-ราคา</a:t>
            </a:r>
          </a:p>
          <a:p>
            <a:pPr eaLnBrk="1" hangingPunct="1">
              <a:lnSpc>
                <a:spcPct val="70000"/>
              </a:lnSpc>
            </a:pPr>
            <a:r>
              <a:rPr lang="th-TH" altLang="en-US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-ทดสอบคำนวณ</a:t>
            </a:r>
            <a:endParaRPr lang="th-TH" altLang="en-US" b="1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Monotype Sorts" pitchFamily="2" charset="2"/>
            </a:endParaRPr>
          </a:p>
        </p:txBody>
      </p:sp>
      <p:pic>
        <p:nvPicPr>
          <p:cNvPr id="25" name="Picture 2" descr="คำอธิบาย: http://www.cpthairice.com/th-TH/Ru-Library/httpwww-chaoprayanews-com-jpg.aspx?width=300&amp;height=199">
            <a:extLst>
              <a:ext uri="{FF2B5EF4-FFF2-40B4-BE49-F238E27FC236}">
                <a16:creationId xmlns:a16="http://schemas.microsoft.com/office/drawing/2014/main" xmlns="" id="{5A3DE19D-31CC-42F8-8FC4-88A15CAB7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701800"/>
            <a:ext cx="20383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2" descr="ตราชั่ง สองแขน">
            <a:extLst>
              <a:ext uri="{FF2B5EF4-FFF2-40B4-BE49-F238E27FC236}">
                <a16:creationId xmlns:a16="http://schemas.microsoft.com/office/drawing/2014/main" xmlns="" id="{1CEFE139-2DB6-4514-8355-686D1FFEC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191000"/>
            <a:ext cx="17811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7" descr="http://www.thephoenix99.com/images/phoduet/New%20folder/IMG_0073.PNG">
            <a:extLst>
              <a:ext uri="{FF2B5EF4-FFF2-40B4-BE49-F238E27FC236}">
                <a16:creationId xmlns:a16="http://schemas.microsoft.com/office/drawing/2014/main" xmlns="" id="{C33B8BCD-0800-4047-A730-0925D6DEC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5038725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29" descr="ผลการค้นหารูปภาพสำหรับ เครื่องกระเทาะข้าวเปลือก">
            <a:hlinkClick r:id="rId7"/>
            <a:extLst>
              <a:ext uri="{FF2B5EF4-FFF2-40B4-BE49-F238E27FC236}">
                <a16:creationId xmlns:a16="http://schemas.microsoft.com/office/drawing/2014/main" xmlns="" id="{0C0945B2-BE2C-4B8E-B2D2-FB4D81CE4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895850"/>
            <a:ext cx="13922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xmlns="" id="{914CE0FA-7F76-469A-AE54-0713C1570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5" y="6256338"/>
            <a:ext cx="1423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20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เครื่องกะเทาะข้าว</a:t>
            </a:r>
            <a:endParaRPr lang="en-US" altLang="en-US" sz="200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xmlns="" id="{6A90F646-8315-454C-8A8E-DD6285854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6262688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20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เครื่องสีข้าว</a:t>
            </a:r>
            <a:endParaRPr lang="en-US" altLang="en-US" sz="200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558" name="Picture 9" descr="คำอธิบาย: https://sites.google.com/site/nankingricemilltp/_/rsrc/1423717773010/kar-rab-sux-khaw/035.jpg?height=320&amp;width=400">
            <a:extLst>
              <a:ext uri="{FF2B5EF4-FFF2-40B4-BE49-F238E27FC236}">
                <a16:creationId xmlns:a16="http://schemas.microsoft.com/office/drawing/2014/main" xmlns="" id="{0CD92703-AF52-4968-B4E5-996D5ED66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5091113"/>
            <a:ext cx="13763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xmlns="" id="{1B45D7D8-4E8E-4010-AE6D-14887B65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6243638"/>
            <a:ext cx="141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20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เครื่องวัดความชื้น</a:t>
            </a:r>
            <a:endParaRPr lang="en-US" altLang="en-US" sz="200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1" name="ตัวยึดเนื้อหา 16" descr="DSC07444.JPG">
            <a:extLst>
              <a:ext uri="{FF2B5EF4-FFF2-40B4-BE49-F238E27FC236}">
                <a16:creationId xmlns:a16="http://schemas.microsoft.com/office/drawing/2014/main" xmlns="" id="{67380CDC-8E7B-4061-91B1-1D2C93B7C7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1684338"/>
            <a:ext cx="22844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52" name="สี่เหลี่ยมผืนผ้า 1">
            <a:extLst>
              <a:ext uri="{FF2B5EF4-FFF2-40B4-BE49-F238E27FC236}">
                <a16:creationId xmlns:a16="http://schemas.microsoft.com/office/drawing/2014/main" xmlns="" id="{4F78EAFE-8549-480B-9999-1A07B9243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6030913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t>พรบ. มาตราชั่งตวงวัด</a:t>
            </a:r>
            <a:r>
              <a:rPr lang="en-US" altLang="en-US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 eaLnBrk="1" hangingPunct="1"/>
            <a:r>
              <a:rPr lang="en-US" altLang="en-US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en-US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 ๓</a:t>
            </a:r>
            <a:r>
              <a:rPr lang="en-US" altLang="en-US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altLang="en-US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altLang="en-US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en-US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altLang="en-US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altLang="en-US" sz="2000" b="1">
                <a:latin typeface="TH SarabunPSK" panose="020B0500040200020003" pitchFamily="34" charset="-34"/>
                <a:cs typeface="TH SarabunPSK" panose="020B0500040200020003" pitchFamily="34" charset="-34"/>
              </a:rPr>
              <a:t>๒๕๕๗</a:t>
            </a:r>
            <a:endParaRPr lang="en-US" altLang="en-US"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353" name="ตัวยึดหมายเลขภาพนิ่ง 46">
            <a:extLst>
              <a:ext uri="{FF2B5EF4-FFF2-40B4-BE49-F238E27FC236}">
                <a16:creationId xmlns:a16="http://schemas.microsoft.com/office/drawing/2014/main" xmlns="" id="{4EF9CCAC-6AAC-40C4-8ED9-491722F1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213475"/>
            <a:ext cx="539750" cy="52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74FCDB6C-F0F4-4E89-AD70-13E387F9D0B9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54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8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8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8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8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8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8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5" grpId="0" animBg="1"/>
      <p:bldP spid="408591" grpId="0" animBg="1"/>
      <p:bldP spid="408596" grpId="0"/>
      <p:bldP spid="408597" grpId="0" animBg="1"/>
      <p:bldP spid="408598" grpId="0" animBg="1"/>
      <p:bldP spid="408603" grpId="0" animBg="1"/>
      <p:bldP spid="21" grpId="0"/>
      <p:bldP spid="22" grpId="0"/>
      <p:bldP spid="24" grpId="0"/>
      <p:bldP spid="26" grpId="0"/>
      <p:bldP spid="27" grpId="0"/>
      <p:bldP spid="2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C9F598BD-5E31-4BDD-AC32-13C45E1F6D78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477963" y="219075"/>
            <a:ext cx="6324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ธุรกิจรวบรวมผลิตผล (ซื้อเพื่อจำหน่าย)</a:t>
            </a:r>
            <a:endParaRPr lang="en-US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4582" name="Picture 2" descr="คำอธิบาย: http://www.cpthairice.com/th-TH/Ru-Library/httpwww-chaoprayanews-com-jpg.aspx?width=300&amp;height=199">
            <a:extLst>
              <a:ext uri="{FF2B5EF4-FFF2-40B4-BE49-F238E27FC236}">
                <a16:creationId xmlns:a16="http://schemas.microsoft.com/office/drawing/2014/main" xmlns="" id="{B38161FC-ABAF-46FD-AF51-2C4D237B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170488"/>
            <a:ext cx="2238375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5" descr="Baby_crawling[1]">
            <a:extLst>
              <a:ext uri="{FF2B5EF4-FFF2-40B4-BE49-F238E27FC236}">
                <a16:creationId xmlns:a16="http://schemas.microsoft.com/office/drawing/2014/main" xmlns="" id="{78E07D9D-8682-4ADC-ADA2-62EC8F5868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5741988"/>
            <a:ext cx="10652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AutoShape 3">
            <a:extLst>
              <a:ext uri="{FF2B5EF4-FFF2-40B4-BE49-F238E27FC236}">
                <a16:creationId xmlns:a16="http://schemas.microsoft.com/office/drawing/2014/main" xmlns="" id="{360668D9-2356-43D2-8301-AC858144A6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84750" y="2554288"/>
            <a:ext cx="3535363" cy="809625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5" name="AutoShape 4">
            <a:extLst>
              <a:ext uri="{FF2B5EF4-FFF2-40B4-BE49-F238E27FC236}">
                <a16:creationId xmlns:a16="http://schemas.microsoft.com/office/drawing/2014/main" xmlns="" id="{2D470463-095A-49CD-A79C-9ED297525EA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27625" y="2654300"/>
            <a:ext cx="569913" cy="623888"/>
          </a:xfrm>
          <a:prstGeom prst="roundRect">
            <a:avLst>
              <a:gd name="adj" fmla="val 11921"/>
            </a:avLst>
          </a:prstGeom>
          <a:solidFill>
            <a:srgbClr val="9900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6F163DD9-3DE1-427B-AD2E-1B93B8051757}"/>
              </a:ext>
            </a:extLst>
          </p:cNvPr>
          <p:cNvSpPr>
            <a:spLocks/>
          </p:cNvSpPr>
          <p:nvPr/>
        </p:nvSpPr>
        <p:spPr bwMode="gray">
          <a:xfrm>
            <a:off x="5167282" y="2654151"/>
            <a:ext cx="534988" cy="53498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66CC">
                  <a:gamma/>
                  <a:tint val="54510"/>
                  <a:invGamma/>
                </a:srgbClr>
              </a:gs>
              <a:gs pos="50000">
                <a:srgbClr val="0066CC">
                  <a:alpha val="0"/>
                </a:srgbClr>
              </a:gs>
              <a:gs pos="100000">
                <a:srgbClr val="0066CC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xmlns="" id="{B2C7FCD0-B456-4D2C-B9E4-CEE004D5657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13350" y="2674938"/>
            <a:ext cx="441325" cy="6461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IrisUPC" pitchFamily="34" charset="-34"/>
              </a:rPr>
              <a:t>2</a:t>
            </a:r>
            <a:endParaRPr lang="th-TH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IrisUPC" pitchFamily="34" charset="-34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xmlns="" id="{C90CAB91-2686-4885-B7C8-491478E01AF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84800" y="2743200"/>
            <a:ext cx="3503613" cy="3540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742950" indent="-7429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th-TH" b="1" dirty="0">
                <a:solidFill>
                  <a:srgbClr val="9900CC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การขายข้าวเปลือก</a:t>
            </a:r>
          </a:p>
          <a:p>
            <a:pPr eaLnBrk="1" hangingPunct="1">
              <a:defRPr/>
            </a:pPr>
            <a:endParaRPr lang="th-TH" b="1" dirty="0">
              <a:solidFill>
                <a:srgbClr val="9900CC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ขายข้าวเปลือกให้ผู้ซื้อ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-  บันทึกบัญชีย่อยลูกหนี้ค่าข้าวเปลือก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-  บันทึกทะเบียนคุมข้าวเปลือก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-  รับชำระหนี้ค่าข้าวเปลือก</a:t>
            </a:r>
          </a:p>
          <a:p>
            <a:pPr marL="0" indent="0"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-  รับรายได้เฉพาะธุรกิจ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-  จ่ายค่าใช้จ่ายเฉพาะธุรกิจ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-  บันทึกรายการบัญชี</a:t>
            </a:r>
            <a:endPara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591" name="AutoShape 3">
            <a:extLst>
              <a:ext uri="{FF2B5EF4-FFF2-40B4-BE49-F238E27FC236}">
                <a16:creationId xmlns:a16="http://schemas.microsoft.com/office/drawing/2014/main" xmlns="" id="{75D9C9BC-DC42-4C88-9AA5-7950626BC6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7500" y="1085850"/>
            <a:ext cx="3535363" cy="814388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592" name="AutoShape 4">
            <a:extLst>
              <a:ext uri="{FF2B5EF4-FFF2-40B4-BE49-F238E27FC236}">
                <a16:creationId xmlns:a16="http://schemas.microsoft.com/office/drawing/2014/main" xmlns="" id="{769CC32C-6445-4C16-AE64-E80C147A2D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9900" y="1216025"/>
            <a:ext cx="608013" cy="59055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478E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xmlns="" id="{2E958F46-6943-4666-AEF4-B947EB5BA43A}"/>
              </a:ext>
            </a:extLst>
          </p:cNvPr>
          <p:cNvSpPr>
            <a:spLocks/>
          </p:cNvSpPr>
          <p:nvPr/>
        </p:nvSpPr>
        <p:spPr bwMode="gray">
          <a:xfrm>
            <a:off x="542131" y="1215516"/>
            <a:ext cx="534988" cy="53498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xmlns="" id="{5F0E0F49-0E84-444A-ABF5-8BC72643A9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6575" y="1220788"/>
            <a:ext cx="441325" cy="6461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IrisUPC" pitchFamily="34" charset="-34"/>
              </a:rPr>
              <a:t>1</a:t>
            </a:r>
            <a:endParaRPr lang="th-TH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IrisUPC" pitchFamily="34" charset="-34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xmlns="" id="{9472BBA9-A292-48C0-8CBC-02FEDD72A98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63538" y="1325563"/>
            <a:ext cx="4276725" cy="374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742950" indent="-7429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th-TH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การซื้อข้าวเปลือก</a:t>
            </a:r>
          </a:p>
          <a:p>
            <a:pPr eaLnBrk="1" hangingPunct="1">
              <a:defRPr/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ประกาศราคาซื้อข้าวเปลือก</a:t>
            </a:r>
            <a:endParaRPr lang="th-TH" sz="26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defRPr/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ตรวจสอบ</a:t>
            </a: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คุณภาพและชั่งน้ำหนักข้าวเปลือก</a:t>
            </a:r>
          </a:p>
          <a:p>
            <a:pPr eaLnBrk="1" hangingPunct="1">
              <a:defRPr/>
            </a:pP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-   </a:t>
            </a: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ซื้อและจ่ายชำระค่าข้าวเปลือก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eaLnBrk="1" hangingPunct="1"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-   บันทึกรายการบัญชี</a:t>
            </a:r>
          </a:p>
          <a:p>
            <a:pPr marL="0" indent="0" eaLnBrk="1" hangingPunct="1"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-   บันทึกทะเบียนคุมข้าวเปลือก</a:t>
            </a:r>
          </a:p>
          <a:p>
            <a:pPr marL="0" indent="0" eaLnBrk="1" hangingPunct="1"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-   เก็บรักษาข้าวเปลือก</a:t>
            </a:r>
          </a:p>
          <a:p>
            <a:pPr marL="0" indent="0" eaLnBrk="1" hangingPunct="1"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-   ทดสอบอัตรายุบตัวตามสภาพของข้าวเปลือก</a:t>
            </a:r>
          </a:p>
          <a:p>
            <a:pPr marL="0" indent="0" eaLnBrk="1" hangingPunct="1"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-   คำนวณต้นทุนขาย</a:t>
            </a:r>
            <a:endParaRPr lang="th-TH" sz="26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4598" name="Picture 4" descr="คำอธิบาย: http://3.bp.blogspot.com/-70hMPwlwAZA/TxZohgvvgEI/AAAAAAAAAJQ/SCkLB-2MqSA/s1600/DSC07672.JPG">
            <a:extLst>
              <a:ext uri="{FF2B5EF4-FFF2-40B4-BE49-F238E27FC236}">
                <a16:creationId xmlns:a16="http://schemas.microsoft.com/office/drawing/2014/main" xmlns="" id="{8FD5FE37-5B43-4C5C-8F98-7ED0C123F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939800"/>
            <a:ext cx="22733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7" name="ตัวยึดหมายเลขภาพนิ่ง 46">
            <a:extLst>
              <a:ext uri="{FF2B5EF4-FFF2-40B4-BE49-F238E27FC236}">
                <a16:creationId xmlns:a16="http://schemas.microsoft.com/office/drawing/2014/main" xmlns="" id="{92EA7A3E-A93A-411B-B120-AD6622E2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AEC5739E-B4F4-41CE-BACE-EB346A361FFF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55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4585" grpId="0" animBg="1"/>
      <p:bldP spid="16" grpId="0" animBg="1"/>
      <p:bldP spid="17" grpId="0"/>
      <p:bldP spid="24591" grpId="0" animBg="1"/>
      <p:bldP spid="24592" grpId="0" animBg="1"/>
      <p:bldP spid="24" grpId="0" animBg="1"/>
      <p:bldP spid="2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ตัวยึดเนื้อหา 16" descr="DSC07444.JPG">
            <a:extLst>
              <a:ext uri="{FF2B5EF4-FFF2-40B4-BE49-F238E27FC236}">
                <a16:creationId xmlns:a16="http://schemas.microsoft.com/office/drawing/2014/main" xmlns="" id="{53EE691F-DC79-42E2-8AD1-7076E7DE3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766888"/>
            <a:ext cx="3071812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Freeform 14">
            <a:extLst>
              <a:ext uri="{FF2B5EF4-FFF2-40B4-BE49-F238E27FC236}">
                <a16:creationId xmlns:a16="http://schemas.microsoft.com/office/drawing/2014/main" xmlns="" id="{8A34B1BE-BA37-4AC8-BDAE-6B64A1D29D03}"/>
              </a:ext>
            </a:extLst>
          </p:cNvPr>
          <p:cNvSpPr>
            <a:spLocks/>
          </p:cNvSpPr>
          <p:nvPr/>
        </p:nvSpPr>
        <p:spPr bwMode="gray">
          <a:xfrm>
            <a:off x="2384425" y="395288"/>
            <a:ext cx="534988" cy="534987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6CB92"/>
              </a:gs>
              <a:gs pos="100000">
                <a:srgbClr val="EC941E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" name="AutoShape 12">
            <a:extLst>
              <a:ext uri="{FF2B5EF4-FFF2-40B4-BE49-F238E27FC236}">
                <a16:creationId xmlns:a16="http://schemas.microsoft.com/office/drawing/2014/main" xmlns="" id="{B37A355B-1043-439B-AB7A-68EC0DA4A7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08188" y="333375"/>
            <a:ext cx="5160962" cy="836613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en-US" altLang="en-US" sz="4000">
              <a:solidFill>
                <a:srgbClr val="00B050"/>
              </a:solidFill>
            </a:endParaRPr>
          </a:p>
        </p:txBody>
      </p:sp>
      <p:sp>
        <p:nvSpPr>
          <p:cNvPr id="31" name="AutoShape 13">
            <a:extLst>
              <a:ext uri="{FF2B5EF4-FFF2-40B4-BE49-F238E27FC236}">
                <a16:creationId xmlns:a16="http://schemas.microsoft.com/office/drawing/2014/main" xmlns="" id="{6D9E9BD8-7CF9-447F-BABF-D0F23D1069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5225" y="439738"/>
            <a:ext cx="606425" cy="663575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th-TH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4" name="Freeform 14">
            <a:extLst>
              <a:ext uri="{FF2B5EF4-FFF2-40B4-BE49-F238E27FC236}">
                <a16:creationId xmlns:a16="http://schemas.microsoft.com/office/drawing/2014/main" xmlns="" id="{784B1A93-63F7-4BF0-8EAE-B9E0D9548303}"/>
              </a:ext>
            </a:extLst>
          </p:cNvPr>
          <p:cNvSpPr>
            <a:spLocks/>
          </p:cNvSpPr>
          <p:nvPr/>
        </p:nvSpPr>
        <p:spPr bwMode="gray">
          <a:xfrm>
            <a:off x="2455863" y="466725"/>
            <a:ext cx="534987" cy="534988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6CB92"/>
              </a:gs>
              <a:gs pos="100000">
                <a:srgbClr val="EC941E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B3FBFCC-E736-4451-8E11-B7C67D2EB2F7}"/>
              </a:ext>
            </a:extLst>
          </p:cNvPr>
          <p:cNvSpPr txBox="1"/>
          <p:nvPr/>
        </p:nvSpPr>
        <p:spPr>
          <a:xfrm>
            <a:off x="3630613" y="439738"/>
            <a:ext cx="3990975" cy="1924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เก็บข้าวเปลือก (ฉาง/ไซโล)</a:t>
            </a:r>
          </a:p>
          <a:p>
            <a:pPr>
              <a:defRPr/>
            </a:pPr>
            <a:endParaRPr lang="th-TH" b="1" dirty="0">
              <a:solidFill>
                <a:schemeClr val="accent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spcBef>
                <a:spcPts val="600"/>
              </a:spcBef>
              <a:buFontTx/>
              <a:buChar char="-"/>
              <a:defRPr/>
            </a:pPr>
            <a:r>
              <a:rPr lang="th-TH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ทดสอบการยุบตัวของข้าวเปลือก</a:t>
            </a:r>
          </a:p>
          <a:p>
            <a:pPr marL="457200" indent="-457200">
              <a:buFontTx/>
              <a:buChar char="-"/>
              <a:defRPr/>
            </a:pPr>
            <a:r>
              <a:rPr lang="th-TH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รอราคาแล้วขาย</a:t>
            </a:r>
          </a:p>
        </p:txBody>
      </p:sp>
      <p:pic>
        <p:nvPicPr>
          <p:cNvPr id="7176" name="Picture 3" descr="คำอธิบาย: http://www.thaitechno.net/uploadedimages/c1/Factory341577_439963775_fullsize.jpg">
            <a:extLst>
              <a:ext uri="{FF2B5EF4-FFF2-40B4-BE49-F238E27FC236}">
                <a16:creationId xmlns:a16="http://schemas.microsoft.com/office/drawing/2014/main" xmlns="" id="{E33F256D-116F-4ED6-93B0-3628F1611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4221163"/>
            <a:ext cx="31067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 descr="H:\ภาพข้าว\DSC07437.JPG">
            <a:extLst>
              <a:ext uri="{FF2B5EF4-FFF2-40B4-BE49-F238E27FC236}">
                <a16:creationId xmlns:a16="http://schemas.microsoft.com/office/drawing/2014/main" xmlns="" id="{E5884EED-937D-4108-965F-B151D04CC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140200"/>
            <a:ext cx="3025775" cy="2303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178" name="สี่เหลี่ยมผืนผ้า 1">
            <a:extLst>
              <a:ext uri="{FF2B5EF4-FFF2-40B4-BE49-F238E27FC236}">
                <a16:creationId xmlns:a16="http://schemas.microsoft.com/office/drawing/2014/main" xmlns="" id="{AEDAC9CF-3B09-473B-B047-39358E575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400" y="5465763"/>
            <a:ext cx="73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ไซโล</a:t>
            </a:r>
            <a:endParaRPr lang="en-US" altLang="en-US" sz="320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179" name="สี่เหลี่ยมผืนผ้า 2">
            <a:extLst>
              <a:ext uri="{FF2B5EF4-FFF2-40B4-BE49-F238E27FC236}">
                <a16:creationId xmlns:a16="http://schemas.microsoft.com/office/drawing/2014/main" xmlns="" id="{EC1DBF4E-2459-45B3-91AB-CE205EE16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538" y="2986088"/>
            <a:ext cx="61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ฉาง</a:t>
            </a:r>
            <a:endParaRPr lang="en-US" altLang="en-US" sz="320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83" name="Picture 1" descr="คำอธิบาย: https://sites.google.com/site/nankingricemilltp/_/rsrc/1417182786656/kar-rab-sux-khaw/kar-rab-sux-khaw2/10816191_741069952639902_495135528_n.jpg?height=300&amp;width=400">
            <a:extLst>
              <a:ext uri="{FF2B5EF4-FFF2-40B4-BE49-F238E27FC236}">
                <a16:creationId xmlns:a16="http://schemas.microsoft.com/office/drawing/2014/main" xmlns="" id="{32177D75-FE5F-4037-AD07-960310810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297113"/>
            <a:ext cx="310673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ลูกศรขวา 13">
            <a:extLst>
              <a:ext uri="{FF2B5EF4-FFF2-40B4-BE49-F238E27FC236}">
                <a16:creationId xmlns:a16="http://schemas.microsoft.com/office/drawing/2014/main" xmlns="" id="{0EA9447E-91CB-4CE9-A5FF-BBB853D7FC14}"/>
              </a:ext>
            </a:extLst>
          </p:cNvPr>
          <p:cNvSpPr/>
          <p:nvPr/>
        </p:nvSpPr>
        <p:spPr>
          <a:xfrm>
            <a:off x="4310063" y="3733800"/>
            <a:ext cx="523875" cy="4905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58385" name="Picture 10" descr="Baby_walking[1]">
            <a:extLst>
              <a:ext uri="{FF2B5EF4-FFF2-40B4-BE49-F238E27FC236}">
                <a16:creationId xmlns:a16="http://schemas.microsoft.com/office/drawing/2014/main" xmlns="" id="{C8956B24-EC7E-43A8-8831-D1CAD66429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66725"/>
            <a:ext cx="123507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6" name="ตัวยึดหมายเลขภาพนิ่ง 46">
            <a:extLst>
              <a:ext uri="{FF2B5EF4-FFF2-40B4-BE49-F238E27FC236}">
                <a16:creationId xmlns:a16="http://schemas.microsoft.com/office/drawing/2014/main" xmlns="" id="{F3BF0528-A27C-49F0-A7CC-A46B7856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69013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297BD4AE-B7CB-4A75-AB8D-ED1997E0CFFC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56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1127318469[1]">
            <a:extLst>
              <a:ext uri="{FF2B5EF4-FFF2-40B4-BE49-F238E27FC236}">
                <a16:creationId xmlns:a16="http://schemas.microsoft.com/office/drawing/2014/main" xmlns="" id="{749D8ACC-4CC4-4200-ACCB-F4AE4F13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barn_silo_doors_open_md_wht">
            <a:extLst>
              <a:ext uri="{FF2B5EF4-FFF2-40B4-BE49-F238E27FC236}">
                <a16:creationId xmlns:a16="http://schemas.microsoft.com/office/drawing/2014/main" xmlns="" id="{08C45C0B-2D13-4489-A31D-C5C3AA474B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Tree04[1]">
            <a:extLst>
              <a:ext uri="{FF2B5EF4-FFF2-40B4-BE49-F238E27FC236}">
                <a16:creationId xmlns:a16="http://schemas.microsoft.com/office/drawing/2014/main" xmlns="" id="{547C9113-84B2-4923-BA06-96BD2170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81200"/>
            <a:ext cx="1276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Tree03[1]">
            <a:extLst>
              <a:ext uri="{FF2B5EF4-FFF2-40B4-BE49-F238E27FC236}">
                <a16:creationId xmlns:a16="http://schemas.microsoft.com/office/drawing/2014/main" xmlns="" id="{F0165F93-B4F0-47D4-A267-3ED651363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971800"/>
            <a:ext cx="79216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WordArt 6">
            <a:extLst>
              <a:ext uri="{FF2B5EF4-FFF2-40B4-BE49-F238E27FC236}">
                <a16:creationId xmlns:a16="http://schemas.microsoft.com/office/drawing/2014/main" xmlns="" id="{2CA5D5E1-D4D6-4BAF-9283-AAD716606D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35400" y="228600"/>
            <a:ext cx="429895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h-TH" sz="3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การเก็บรักษาข้าว</a:t>
            </a:r>
            <a:endParaRPr lang="en-US" sz="32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7159" name="Picture 7" descr="DSC01165">
            <a:extLst>
              <a:ext uri="{FF2B5EF4-FFF2-40B4-BE49-F238E27FC236}">
                <a16:creationId xmlns:a16="http://schemas.microsoft.com/office/drawing/2014/main" xmlns="" id="{DC68B92E-2424-4F42-87B5-5102DB6196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 cstate="print">
            <a:lum bright="3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29063"/>
            <a:ext cx="3733800" cy="2243137"/>
          </a:xfrm>
          <a:prstGeom prst="rect">
            <a:avLst/>
          </a:prstGeom>
          <a:noFill/>
          <a:ln w="76200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0" name="Picture 8" descr="100_2248">
            <a:extLst>
              <a:ext uri="{FF2B5EF4-FFF2-40B4-BE49-F238E27FC236}">
                <a16:creationId xmlns:a16="http://schemas.microsoft.com/office/drawing/2014/main" xmlns="" id="{6EA60FB9-9ADA-415A-8691-636B52B5B16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 cstate="print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2362200" cy="1676400"/>
          </a:xfrm>
          <a:prstGeom prst="rect">
            <a:avLst/>
          </a:prstGeom>
          <a:noFill/>
          <a:ln w="76200">
            <a:solidFill>
              <a:srgbClr val="66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61" name="Rectangle 9">
            <a:extLst>
              <a:ext uri="{FF2B5EF4-FFF2-40B4-BE49-F238E27FC236}">
                <a16:creationId xmlns:a16="http://schemas.microsoft.com/office/drawing/2014/main" xmlns="" id="{8DCD5314-AA0B-4731-A6CC-C187A2945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708525"/>
            <a:ext cx="1401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ใส่กระสอบ</a:t>
            </a:r>
          </a:p>
        </p:txBody>
      </p:sp>
      <p:sp>
        <p:nvSpPr>
          <p:cNvPr id="177162" name="Rectangle 10">
            <a:extLst>
              <a:ext uri="{FF2B5EF4-FFF2-40B4-BE49-F238E27FC236}">
                <a16:creationId xmlns:a16="http://schemas.microsoft.com/office/drawing/2014/main" xmlns="" id="{201463F2-20B5-4882-AE42-52683D7B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5" y="6172200"/>
            <a:ext cx="2076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สูงไม่เกิน 4 เมตร</a:t>
            </a:r>
          </a:p>
        </p:txBody>
      </p:sp>
      <p:sp>
        <p:nvSpPr>
          <p:cNvPr id="177163" name="Rectangle 11">
            <a:extLst>
              <a:ext uri="{FF2B5EF4-FFF2-40B4-BE49-F238E27FC236}">
                <a16:creationId xmlns:a16="http://schemas.microsoft.com/office/drawing/2014/main" xmlns="" id="{37F5EB90-307A-4559-A904-C425058CF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191000"/>
            <a:ext cx="1866900" cy="107791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ห่างจากหลังคา</a:t>
            </a:r>
          </a:p>
          <a:p>
            <a:pPr eaLnBrk="1" hangingPunct="1"/>
            <a:r>
              <a:rPr lang="th-TH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1.5 เมตร</a:t>
            </a:r>
          </a:p>
        </p:txBody>
      </p:sp>
      <p:sp>
        <p:nvSpPr>
          <p:cNvPr id="177164" name="Rectangle 12">
            <a:extLst>
              <a:ext uri="{FF2B5EF4-FFF2-40B4-BE49-F238E27FC236}">
                <a16:creationId xmlns:a16="http://schemas.microsoft.com/office/drawing/2014/main" xmlns="" id="{07220C0F-9532-42CB-87A4-3F270644D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156325"/>
            <a:ext cx="1890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3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ถุงพลาสติกรอง</a:t>
            </a:r>
          </a:p>
        </p:txBody>
      </p:sp>
      <p:sp>
        <p:nvSpPr>
          <p:cNvPr id="177165" name="AutoShape 13">
            <a:extLst>
              <a:ext uri="{FF2B5EF4-FFF2-40B4-BE49-F238E27FC236}">
                <a16:creationId xmlns:a16="http://schemas.microsoft.com/office/drawing/2014/main" xmlns="" id="{FD8D6CC3-F2DD-469C-A65B-FA98A9735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5257800"/>
            <a:ext cx="419100" cy="1066800"/>
          </a:xfrm>
          <a:prstGeom prst="upArrow">
            <a:avLst>
              <a:gd name="adj1" fmla="val 50000"/>
              <a:gd name="adj2" fmla="val 43756"/>
            </a:avLst>
          </a:prstGeom>
          <a:solidFill>
            <a:srgbClr val="FF3300"/>
          </a:solidFill>
          <a:ln w="9525">
            <a:solidFill>
              <a:srgbClr val="66FF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en-US" altLang="en-US" sz="3200" b="1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7166" name="AutoShape 14">
            <a:extLst>
              <a:ext uri="{FF2B5EF4-FFF2-40B4-BE49-F238E27FC236}">
                <a16:creationId xmlns:a16="http://schemas.microsoft.com/office/drawing/2014/main" xmlns="" id="{3F35B5A2-5D23-4C21-A44E-79731BDC1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092825"/>
            <a:ext cx="601663" cy="5492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67" name="AutoShape 15">
            <a:extLst>
              <a:ext uri="{FF2B5EF4-FFF2-40B4-BE49-F238E27FC236}">
                <a16:creationId xmlns:a16="http://schemas.microsoft.com/office/drawing/2014/main" xmlns="" id="{6152F6B0-E08F-4612-88D7-685BA6FBC8C9}"/>
              </a:ext>
            </a:extLst>
          </p:cNvPr>
          <p:cNvSpPr>
            <a:spLocks noChangeArrowheads="1"/>
          </p:cNvSpPr>
          <p:nvPr/>
        </p:nvSpPr>
        <p:spPr bwMode="auto">
          <a:xfrm rot="10283420">
            <a:off x="1752600" y="4191000"/>
            <a:ext cx="685800" cy="9144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9900CC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en-US" altLang="en-US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7168" name="Rectangle 16">
            <a:extLst>
              <a:ext uri="{FF2B5EF4-FFF2-40B4-BE49-F238E27FC236}">
                <a16:creationId xmlns:a16="http://schemas.microsoft.com/office/drawing/2014/main" xmlns="" id="{2AA1C204-A4A0-4E16-B9BF-2D59D6B74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8" y="1524000"/>
            <a:ext cx="1700212" cy="1077913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ติดตั้งท่อ</a:t>
            </a:r>
          </a:p>
          <a:p>
            <a:pPr algn="ctr" eaLnBrk="1" hangingPunct="1"/>
            <a:r>
              <a:rPr lang="th-TH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ระบายอากาศ</a:t>
            </a:r>
          </a:p>
        </p:txBody>
      </p:sp>
      <p:sp>
        <p:nvSpPr>
          <p:cNvPr id="177169" name="AutoShape 17">
            <a:extLst>
              <a:ext uri="{FF2B5EF4-FFF2-40B4-BE49-F238E27FC236}">
                <a16:creationId xmlns:a16="http://schemas.microsoft.com/office/drawing/2014/main" xmlns="" id="{081DA2DC-FB50-48F9-BDEB-C9B7F7BC1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429000"/>
            <a:ext cx="531813" cy="685800"/>
          </a:xfrm>
          <a:prstGeom prst="upArrow">
            <a:avLst>
              <a:gd name="adj1" fmla="val 50000"/>
              <a:gd name="adj2" fmla="val 25009"/>
            </a:avLst>
          </a:prstGeom>
          <a:solidFill>
            <a:srgbClr val="0000FF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en-US" altLang="en-US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7170" name="AutoShape 18">
            <a:extLst>
              <a:ext uri="{FF2B5EF4-FFF2-40B4-BE49-F238E27FC236}">
                <a16:creationId xmlns:a16="http://schemas.microsoft.com/office/drawing/2014/main" xmlns="" id="{4464A3AA-6DFF-4732-B181-00D01A1673F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572000" y="2109788"/>
            <a:ext cx="763588" cy="5556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B0F0"/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71" name="AutoShape 19">
            <a:extLst>
              <a:ext uri="{FF2B5EF4-FFF2-40B4-BE49-F238E27FC236}">
                <a16:creationId xmlns:a16="http://schemas.microsoft.com/office/drawing/2014/main" xmlns="" id="{12B43668-EB44-46CE-A65B-9DB26BAF8606}"/>
              </a:ext>
            </a:extLst>
          </p:cNvPr>
          <p:cNvSpPr>
            <a:spLocks noChangeArrowheads="1"/>
          </p:cNvSpPr>
          <p:nvPr/>
        </p:nvSpPr>
        <p:spPr bwMode="auto">
          <a:xfrm rot="-300870">
            <a:off x="887413" y="341313"/>
            <a:ext cx="2513012" cy="2478087"/>
          </a:xfrm>
          <a:prstGeom prst="cloudCallout">
            <a:avLst>
              <a:gd name="adj1" fmla="val 23741"/>
              <a:gd name="adj2" fmla="val 39088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หมั่นตรวจความชื้นคุณภาพข้าว</a:t>
            </a:r>
          </a:p>
        </p:txBody>
      </p:sp>
      <p:pic>
        <p:nvPicPr>
          <p:cNvPr id="177172" name="Picture 20" descr="gman02[1]">
            <a:extLst>
              <a:ext uri="{FF2B5EF4-FFF2-40B4-BE49-F238E27FC236}">
                <a16:creationId xmlns:a16="http://schemas.microsoft.com/office/drawing/2014/main" xmlns="" id="{C7DE1787-0E7B-41C8-9A77-158EF96CBD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12875"/>
            <a:ext cx="99218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6" name="ตัวยึดหมายเลขภาพนิ่ง 46">
            <a:extLst>
              <a:ext uri="{FF2B5EF4-FFF2-40B4-BE49-F238E27FC236}">
                <a16:creationId xmlns:a16="http://schemas.microsoft.com/office/drawing/2014/main" xmlns="" id="{6FC63D2A-5967-42A4-8F28-E9398F90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26500" y="6319900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D32F9A56-C505-494C-86AA-2F73CCAA8363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57</a:t>
            </a:fld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1" grpId="0"/>
      <p:bldP spid="177162" grpId="0"/>
      <p:bldP spid="177163" grpId="0" animBg="1"/>
      <p:bldP spid="177164" grpId="0"/>
      <p:bldP spid="177165" grpId="0" animBg="1"/>
      <p:bldP spid="177167" grpId="0" animBg="1"/>
      <p:bldP spid="177168" grpId="0" animBg="1"/>
      <p:bldP spid="177169" grpId="0" animBg="1"/>
      <p:bldP spid="17717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42E6CDA-13E7-423D-9ED2-19599C906A6B}"/>
              </a:ext>
            </a:extLst>
          </p:cNvPr>
          <p:cNvSpPr txBox="1"/>
          <p:nvPr/>
        </p:nvSpPr>
        <p:spPr>
          <a:xfrm>
            <a:off x="309563" y="990600"/>
            <a:ext cx="1152525" cy="338138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การรับซื้อผลิตผล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C6E7CCE-8034-4CBF-A922-FBA60A03E359}"/>
              </a:ext>
            </a:extLst>
          </p:cNvPr>
          <p:cNvSpPr txBox="1"/>
          <p:nvPr/>
        </p:nvSpPr>
        <p:spPr>
          <a:xfrm>
            <a:off x="3906838" y="3443288"/>
            <a:ext cx="134302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ทะเบียนคุมผลิตผล</a:t>
            </a:r>
          </a:p>
          <a:p>
            <a:pPr>
              <a:defRPr/>
            </a:pPr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(เข้า/ออก/คงเหลือ)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3D52850-3C89-4D8D-AA76-A00B3E3DF1B9}"/>
              </a:ext>
            </a:extLst>
          </p:cNvPr>
          <p:cNvSpPr txBox="1"/>
          <p:nvPr/>
        </p:nvSpPr>
        <p:spPr>
          <a:xfrm>
            <a:off x="6524625" y="1079500"/>
            <a:ext cx="1152525" cy="3397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การขายผลิตผล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4EEFB35-DC9E-45D2-87D4-C54C4EE30AD2}"/>
              </a:ext>
            </a:extLst>
          </p:cNvPr>
          <p:cNvSpPr txBox="1"/>
          <p:nvPr/>
        </p:nvSpPr>
        <p:spPr>
          <a:xfrm>
            <a:off x="4967288" y="6097588"/>
            <a:ext cx="3493144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- ไม่มีการทดสอบอัตราการยุบตัวของข้าวเปลือก</a:t>
            </a:r>
          </a:p>
        </p:txBody>
      </p:sp>
      <p:cxnSp>
        <p:nvCxnSpPr>
          <p:cNvPr id="53" name="Straight Arrow Connector 2">
            <a:extLst>
              <a:ext uri="{FF2B5EF4-FFF2-40B4-BE49-F238E27FC236}">
                <a16:creationId xmlns:a16="http://schemas.microsoft.com/office/drawing/2014/main" xmlns="" id="{A064B6FD-8154-4EF4-A4E0-7FAD665816FA}"/>
              </a:ext>
            </a:extLst>
          </p:cNvPr>
          <p:cNvCxnSpPr/>
          <p:nvPr/>
        </p:nvCxnSpPr>
        <p:spPr>
          <a:xfrm>
            <a:off x="1476375" y="1193800"/>
            <a:ext cx="211138" cy="0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4" name="Straight Arrow Connector 15">
            <a:extLst>
              <a:ext uri="{FF2B5EF4-FFF2-40B4-BE49-F238E27FC236}">
                <a16:creationId xmlns:a16="http://schemas.microsoft.com/office/drawing/2014/main" xmlns="" id="{2E6EACAD-4C59-4F75-833B-1394EB4C1174}"/>
              </a:ext>
            </a:extLst>
          </p:cNvPr>
          <p:cNvCxnSpPr/>
          <p:nvPr/>
        </p:nvCxnSpPr>
        <p:spPr>
          <a:xfrm>
            <a:off x="2498725" y="1868488"/>
            <a:ext cx="1588" cy="252412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Elbow Connector 37">
            <a:extLst>
              <a:ext uri="{FF2B5EF4-FFF2-40B4-BE49-F238E27FC236}">
                <a16:creationId xmlns:a16="http://schemas.microsoft.com/office/drawing/2014/main" xmlns="" id="{7A436BAB-C7B7-44F3-B113-0DE64367868C}"/>
              </a:ext>
            </a:extLst>
          </p:cNvPr>
          <p:cNvCxnSpPr/>
          <p:nvPr/>
        </p:nvCxnSpPr>
        <p:spPr>
          <a:xfrm rot="5400000">
            <a:off x="1712119" y="3731419"/>
            <a:ext cx="476250" cy="947738"/>
          </a:xfrm>
          <a:prstGeom prst="bentConnector3">
            <a:avLst>
              <a:gd name="adj1" fmla="val 57269"/>
            </a:avLst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Elbow Connector 39">
            <a:extLst>
              <a:ext uri="{FF2B5EF4-FFF2-40B4-BE49-F238E27FC236}">
                <a16:creationId xmlns:a16="http://schemas.microsoft.com/office/drawing/2014/main" xmlns="" id="{26083382-BCA9-4DDF-B271-651694ABB104}"/>
              </a:ext>
            </a:extLst>
          </p:cNvPr>
          <p:cNvCxnSpPr/>
          <p:nvPr/>
        </p:nvCxnSpPr>
        <p:spPr>
          <a:xfrm rot="16200000" flipH="1">
            <a:off x="2650332" y="3740944"/>
            <a:ext cx="468312" cy="920750"/>
          </a:xfrm>
          <a:prstGeom prst="bentConnector3">
            <a:avLst>
              <a:gd name="adj1" fmla="val 57401"/>
            </a:avLst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0" name="Trapezoid 50">
            <a:extLst>
              <a:ext uri="{FF2B5EF4-FFF2-40B4-BE49-F238E27FC236}">
                <a16:creationId xmlns:a16="http://schemas.microsoft.com/office/drawing/2014/main" xmlns="" id="{EB7D0BB3-0567-480E-8560-037150E7ADAB}"/>
              </a:ext>
            </a:extLst>
          </p:cNvPr>
          <p:cNvSpPr/>
          <p:nvPr/>
        </p:nvSpPr>
        <p:spPr>
          <a:xfrm>
            <a:off x="3992563" y="2598738"/>
            <a:ext cx="1042987" cy="835025"/>
          </a:xfrm>
          <a:prstGeom prst="trapezoi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คลังสินค้า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BB1764E-5D5D-4C4A-A911-4591C2A43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1449388"/>
            <a:ext cx="739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1600" b="1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ฝ่ายจัดซื้อ</a:t>
            </a:r>
            <a:endParaRPr lang="en-US" altLang="en-US" sz="1600" b="1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1693099-D3C1-444C-AD72-E0AAAC2DE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3" y="2719388"/>
            <a:ext cx="725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1600" b="1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ตกลงซื้อ</a:t>
            </a:r>
            <a:endParaRPr lang="en-US" altLang="en-US" sz="1600" b="1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cxnSp>
        <p:nvCxnSpPr>
          <p:cNvPr id="63" name="Elbow Connector 57">
            <a:extLst>
              <a:ext uri="{FF2B5EF4-FFF2-40B4-BE49-F238E27FC236}">
                <a16:creationId xmlns:a16="http://schemas.microsoft.com/office/drawing/2014/main" xmlns="" id="{436B93E7-5CBB-4008-AD35-6C82DDE361DD}"/>
              </a:ext>
            </a:extLst>
          </p:cNvPr>
          <p:cNvCxnSpPr/>
          <p:nvPr/>
        </p:nvCxnSpPr>
        <p:spPr>
          <a:xfrm flipV="1">
            <a:off x="3198813" y="2849563"/>
            <a:ext cx="912812" cy="423862"/>
          </a:xfrm>
          <a:prstGeom prst="bentConnector3">
            <a:avLst>
              <a:gd name="adj1" fmla="val 50000"/>
            </a:avLst>
          </a:prstGeom>
          <a:ln w="19050">
            <a:solidFill>
              <a:srgbClr val="0000CC"/>
            </a:solidFill>
            <a:prstDash val="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4FC0DCC-69A0-4F85-BDBB-73CFF6322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4325938"/>
            <a:ext cx="973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1600" b="1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ฝ่ายการเงิน</a:t>
            </a:r>
            <a:endParaRPr lang="en-US" altLang="en-US" sz="1600" b="1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05D282E-6BBA-4942-A9D0-C70DD6767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6029325"/>
            <a:ext cx="757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1600" b="1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ฝ่ายบัญชี</a:t>
            </a:r>
            <a:endParaRPr lang="en-US" altLang="en-US" sz="1600" b="1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cxnSp>
        <p:nvCxnSpPr>
          <p:cNvPr id="68" name="Elbow Connector 79">
            <a:extLst>
              <a:ext uri="{FF2B5EF4-FFF2-40B4-BE49-F238E27FC236}">
                <a16:creationId xmlns:a16="http://schemas.microsoft.com/office/drawing/2014/main" xmlns="" id="{EFC9514E-E24F-4A05-AF4E-F48BB278ED83}"/>
              </a:ext>
            </a:extLst>
          </p:cNvPr>
          <p:cNvCxnSpPr/>
          <p:nvPr/>
        </p:nvCxnSpPr>
        <p:spPr>
          <a:xfrm rot="5400000">
            <a:off x="6529388" y="2624138"/>
            <a:ext cx="376237" cy="827087"/>
          </a:xfrm>
          <a:prstGeom prst="bentConnector3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9" name="Elbow Connector 81">
            <a:extLst>
              <a:ext uri="{FF2B5EF4-FFF2-40B4-BE49-F238E27FC236}">
                <a16:creationId xmlns:a16="http://schemas.microsoft.com/office/drawing/2014/main" xmlns="" id="{18029B50-F114-412B-BB76-7CBF8585C925}"/>
              </a:ext>
            </a:extLst>
          </p:cNvPr>
          <p:cNvCxnSpPr/>
          <p:nvPr/>
        </p:nvCxnSpPr>
        <p:spPr>
          <a:xfrm rot="16200000" flipH="1">
            <a:off x="7465219" y="2515394"/>
            <a:ext cx="376237" cy="1044575"/>
          </a:xfrm>
          <a:prstGeom prst="bentConnector3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Straight Arrow Connector 83">
            <a:extLst>
              <a:ext uri="{FF2B5EF4-FFF2-40B4-BE49-F238E27FC236}">
                <a16:creationId xmlns:a16="http://schemas.microsoft.com/office/drawing/2014/main" xmlns="" id="{55550608-D116-4F1F-9620-5DF1E7908A4F}"/>
              </a:ext>
            </a:extLst>
          </p:cNvPr>
          <p:cNvCxnSpPr/>
          <p:nvPr/>
        </p:nvCxnSpPr>
        <p:spPr>
          <a:xfrm flipH="1">
            <a:off x="7967663" y="4743450"/>
            <a:ext cx="0" cy="293688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BFD4E6A-166B-4DA8-8761-61460C60D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538" y="1397000"/>
            <a:ext cx="739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1600" b="1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ฝ่ายขาย</a:t>
            </a:r>
            <a:endParaRPr lang="en-US" altLang="en-US" sz="1600" b="1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BD83D18C-1F3F-4FD5-8118-C8F1E8C95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975" y="3125788"/>
            <a:ext cx="949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1600" b="1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ฝ่ายการเงิน</a:t>
            </a:r>
            <a:endParaRPr lang="en-US" altLang="en-US" sz="1600" b="1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6046BE0-6237-4AE9-A446-111E69572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663" y="5168900"/>
            <a:ext cx="771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1600" b="1">
                <a:solidFill>
                  <a:srgbClr val="9900CC"/>
                </a:solidFill>
                <a:latin typeface="TH SarabunIT๙" pitchFamily="34" charset="-34"/>
                <a:cs typeface="TH SarabunIT๙" pitchFamily="34" charset="-34"/>
              </a:rPr>
              <a:t>ฝ่ายบัญชี</a:t>
            </a:r>
            <a:endParaRPr lang="en-US" altLang="en-US" sz="1600" b="1">
              <a:solidFill>
                <a:srgbClr val="99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cxnSp>
        <p:nvCxnSpPr>
          <p:cNvPr id="79" name="Elbow Connector 99">
            <a:extLst>
              <a:ext uri="{FF2B5EF4-FFF2-40B4-BE49-F238E27FC236}">
                <a16:creationId xmlns:a16="http://schemas.microsoft.com/office/drawing/2014/main" xmlns="" id="{42C22721-452B-41FD-A033-99520D767E8A}"/>
              </a:ext>
            </a:extLst>
          </p:cNvPr>
          <p:cNvCxnSpPr/>
          <p:nvPr/>
        </p:nvCxnSpPr>
        <p:spPr>
          <a:xfrm rot="10800000" flipV="1">
            <a:off x="4976813" y="1995488"/>
            <a:ext cx="1349375" cy="96202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54187C8D-5E59-42FC-98E5-FAEBF13D6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5" y="3514725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1400" b="1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ขายสด</a:t>
            </a:r>
            <a:endParaRPr lang="en-US" altLang="en-US" sz="1400" b="1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EB0B03D-C956-4364-B3E4-70369059E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3976688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1400" b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ขายเชื่อ</a:t>
            </a:r>
            <a:endParaRPr lang="en-US" altLang="en-US" sz="1400" b="1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cxnSp>
        <p:nvCxnSpPr>
          <p:cNvPr id="87" name="Straight Arrow Connector 15">
            <a:extLst>
              <a:ext uri="{FF2B5EF4-FFF2-40B4-BE49-F238E27FC236}">
                <a16:creationId xmlns:a16="http://schemas.microsoft.com/office/drawing/2014/main" xmlns="" id="{2FF3F3AE-996F-448C-8405-B3FADBADA8FE}"/>
              </a:ext>
            </a:extLst>
          </p:cNvPr>
          <p:cNvCxnSpPr/>
          <p:nvPr/>
        </p:nvCxnSpPr>
        <p:spPr>
          <a:xfrm>
            <a:off x="2498725" y="2763838"/>
            <a:ext cx="0" cy="252412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3" name="Rectangle 20">
            <a:extLst>
              <a:ext uri="{FF2B5EF4-FFF2-40B4-BE49-F238E27FC236}">
                <a16:creationId xmlns:a16="http://schemas.microsoft.com/office/drawing/2014/main" xmlns="" id="{CF6FC4AF-6C19-4EEC-8CCB-8E9FA0740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513" y="2157413"/>
            <a:ext cx="1522412" cy="487362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สุ่มตรวจสอบ (คุณภาพ/ความชื้น/สิ่งเจือปน</a:t>
            </a:r>
          </a:p>
        </p:txBody>
      </p:sp>
      <p:sp>
        <p:nvSpPr>
          <p:cNvPr id="94" name="Rectangle 20">
            <a:extLst>
              <a:ext uri="{FF2B5EF4-FFF2-40B4-BE49-F238E27FC236}">
                <a16:creationId xmlns:a16="http://schemas.microsoft.com/office/drawing/2014/main" xmlns="" id="{5A65F3F9-98C2-4810-A993-53FEA4CD1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976313"/>
            <a:ext cx="1479550" cy="731837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-ประกาศราคารับซื้อ 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-แจกบัตรคิว</a:t>
            </a:r>
          </a:p>
          <a:p>
            <a:pPr eaLnBrk="1" hangingPunct="1"/>
            <a:r>
              <a:rPr lang="th-TH" altLang="en-US" sz="160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-ชั่งน้ำหนัก (รถ/ผลิตผล)</a:t>
            </a:r>
            <a:r>
              <a:rPr lang="th-TH" altLang="en-US" sz="160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Monotype Sorts" pitchFamily="2" charset="2"/>
              </a:rPr>
              <a:t>   </a:t>
            </a:r>
          </a:p>
        </p:txBody>
      </p:sp>
      <p:sp>
        <p:nvSpPr>
          <p:cNvPr id="95" name="Rectangle 20">
            <a:extLst>
              <a:ext uri="{FF2B5EF4-FFF2-40B4-BE49-F238E27FC236}">
                <a16:creationId xmlns:a16="http://schemas.microsoft.com/office/drawing/2014/main" xmlns="" id="{84A6AC12-D130-42B4-BB31-143651556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5" y="3086100"/>
            <a:ext cx="1522413" cy="733425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1600">
                <a:solidFill>
                  <a:srgbClr val="006600"/>
                </a:solidFill>
                <a:latin typeface="TH SarabunIT๙" pitchFamily="34" charset="-34"/>
                <a:cs typeface="TH SarabunIT๙" pitchFamily="34" charset="-34"/>
              </a:rPr>
              <a:t>-เทสินค้า (กก./จนท.)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6600"/>
                </a:solidFill>
                <a:latin typeface="TH SarabunIT๙" pitchFamily="34" charset="-34"/>
                <a:cs typeface="TH SarabunIT๙" pitchFamily="34" charset="-34"/>
              </a:rPr>
              <a:t>-ชั่งน้ำหนักรถ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6600"/>
                </a:solidFill>
                <a:latin typeface="TH SarabunIT๙" pitchFamily="34" charset="-34"/>
                <a:cs typeface="TH SarabunIT๙" pitchFamily="34" charset="-34"/>
              </a:rPr>
              <a:t>-คำนวณราคา/นน.สุทธิ</a:t>
            </a:r>
            <a:endParaRPr lang="th-TH" altLang="en-US" sz="160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Monotype Sorts" pitchFamily="2" charset="2"/>
            </a:endParaRPr>
          </a:p>
        </p:txBody>
      </p:sp>
      <p:sp>
        <p:nvSpPr>
          <p:cNvPr id="96" name="Rectangle 20">
            <a:extLst>
              <a:ext uri="{FF2B5EF4-FFF2-40B4-BE49-F238E27FC236}">
                <a16:creationId xmlns:a16="http://schemas.microsoft.com/office/drawing/2014/main" xmlns="" id="{2C42FAFA-0FB9-4FF8-9AD6-31F5FA3B1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4643438"/>
            <a:ext cx="1260475" cy="288925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6600"/>
                </a:solidFill>
                <a:latin typeface="TH SarabunIT๙" pitchFamily="34" charset="-34"/>
                <a:cs typeface="TH SarabunIT๙" pitchFamily="34" charset="-34"/>
              </a:rPr>
              <a:t>ออกใบชั่งซื้อผลิตผล</a:t>
            </a:r>
          </a:p>
        </p:txBody>
      </p:sp>
      <p:sp>
        <p:nvSpPr>
          <p:cNvPr id="101" name="Rectangle 20">
            <a:extLst>
              <a:ext uri="{FF2B5EF4-FFF2-40B4-BE49-F238E27FC236}">
                <a16:creationId xmlns:a16="http://schemas.microsoft.com/office/drawing/2014/main" xmlns="" id="{84C37807-930A-4349-B3F5-16EC9D9BB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225" y="5884863"/>
            <a:ext cx="1895475" cy="485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-บันทึกบัญชี</a:t>
            </a:r>
          </a:p>
          <a:p>
            <a:pPr algn="ctr" eaLnBrk="1" hangingPunct="1">
              <a:lnSpc>
                <a:spcPct val="80000"/>
              </a:lnSpc>
            </a:pPr>
            <a:r>
              <a:rPr lang="th-TH" altLang="en-US" sz="16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-เปรียบเทียบรายการ/คงเหลือ</a:t>
            </a:r>
          </a:p>
        </p:txBody>
      </p:sp>
      <p:sp>
        <p:nvSpPr>
          <p:cNvPr id="103" name="Rectangle 20">
            <a:extLst>
              <a:ext uri="{FF2B5EF4-FFF2-40B4-BE49-F238E27FC236}">
                <a16:creationId xmlns:a16="http://schemas.microsoft.com/office/drawing/2014/main" xmlns="" id="{62CD0491-A114-48D9-8B51-BC4A53FD2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1793875"/>
            <a:ext cx="1581150" cy="879475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-ใบเบิกสินค้า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-ชั่งน้ำหนัก(รถ/ผลิตผล)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-จัดส่งสินค้า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-แจ้งน้ำหนักต้น-ปลายทาง</a:t>
            </a:r>
          </a:p>
        </p:txBody>
      </p:sp>
      <p:sp>
        <p:nvSpPr>
          <p:cNvPr id="111" name="Rectangle 20">
            <a:extLst>
              <a:ext uri="{FF2B5EF4-FFF2-40B4-BE49-F238E27FC236}">
                <a16:creationId xmlns:a16="http://schemas.microsoft.com/office/drawing/2014/main" xmlns="" id="{9A954A09-8049-4655-8C3D-F259C0603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738" y="3513138"/>
            <a:ext cx="1276350" cy="288925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3300"/>
                </a:solidFill>
                <a:latin typeface="TH SarabunIT๙" pitchFamily="34" charset="-34"/>
                <a:cs typeface="TH SarabunIT๙" pitchFamily="34" charset="-34"/>
              </a:rPr>
              <a:t>-รับเงินสด/เช็ค</a:t>
            </a:r>
          </a:p>
        </p:txBody>
      </p:sp>
      <p:cxnSp>
        <p:nvCxnSpPr>
          <p:cNvPr id="112" name="Straight Arrow Connector 83">
            <a:extLst>
              <a:ext uri="{FF2B5EF4-FFF2-40B4-BE49-F238E27FC236}">
                <a16:creationId xmlns:a16="http://schemas.microsoft.com/office/drawing/2014/main" xmlns="" id="{F83F3741-ACF5-4A26-9FA8-4B7F0B229564}"/>
              </a:ext>
            </a:extLst>
          </p:cNvPr>
          <p:cNvCxnSpPr/>
          <p:nvPr/>
        </p:nvCxnSpPr>
        <p:spPr>
          <a:xfrm flipH="1">
            <a:off x="7100888" y="4522788"/>
            <a:ext cx="0" cy="511175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3" name="Straight Arrow Connector 83">
            <a:extLst>
              <a:ext uri="{FF2B5EF4-FFF2-40B4-BE49-F238E27FC236}">
                <a16:creationId xmlns:a16="http://schemas.microsoft.com/office/drawing/2014/main" xmlns="" id="{5C0DACCA-B7BC-4D0A-984F-8E58FD047914}"/>
              </a:ext>
            </a:extLst>
          </p:cNvPr>
          <p:cNvCxnSpPr/>
          <p:nvPr/>
        </p:nvCxnSpPr>
        <p:spPr>
          <a:xfrm flipH="1">
            <a:off x="7097713" y="1509713"/>
            <a:ext cx="0" cy="284162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6" name="Rectangle 20">
            <a:extLst>
              <a:ext uri="{FF2B5EF4-FFF2-40B4-BE49-F238E27FC236}">
                <a16:creationId xmlns:a16="http://schemas.microsoft.com/office/drawing/2014/main" xmlns="" id="{0BB117DC-0E5A-4852-9493-3130727F6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3933825"/>
            <a:ext cx="1271588" cy="485775"/>
          </a:xfrm>
          <a:prstGeom prst="rect">
            <a:avLst/>
          </a:prstGeom>
          <a:noFill/>
          <a:ln w="1270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9900CC"/>
                </a:solidFill>
                <a:latin typeface="TH SarabunIT๙" pitchFamily="34" charset="-34"/>
                <a:cs typeface="TH SarabunIT๙" pitchFamily="34" charset="-34"/>
              </a:rPr>
              <a:t>รับชำระหนี้ค่าสินค้า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9900CC"/>
                </a:solidFill>
                <a:latin typeface="TH SarabunIT๙" pitchFamily="34" charset="-34"/>
                <a:cs typeface="TH SarabunIT๙" pitchFamily="34" charset="-34"/>
              </a:rPr>
              <a:t>   (เงินสด/เช็ค)   </a:t>
            </a:r>
          </a:p>
        </p:txBody>
      </p:sp>
      <p:sp>
        <p:nvSpPr>
          <p:cNvPr id="60452" name="WordArt 14">
            <a:extLst>
              <a:ext uri="{FF2B5EF4-FFF2-40B4-BE49-F238E27FC236}">
                <a16:creationId xmlns:a16="http://schemas.microsoft.com/office/drawing/2014/main" xmlns="" id="{A14BD4EC-97B7-430E-9B4F-AE85F63888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54413" y="201613"/>
            <a:ext cx="2616200" cy="7207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th-TH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ngsana New" panose="02020603050405020304" pitchFamily="18" charset="-34"/>
              </a:rPr>
              <a:t>ธุรกิจรวบรวมผลิตผล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sp>
        <p:nvSpPr>
          <p:cNvPr id="120" name="Text Box 35">
            <a:extLst>
              <a:ext uri="{FF2B5EF4-FFF2-40B4-BE49-F238E27FC236}">
                <a16:creationId xmlns:a16="http://schemas.microsoft.com/office/drawing/2014/main" xmlns="" id="{5C742E43-E62E-4E8E-A5AC-E3F437AF2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5" y="5702300"/>
            <a:ext cx="1096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th-TH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สรุป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5E7592D-0190-4BCE-84CA-034B5DCE6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4656138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1400" b="1">
                <a:solidFill>
                  <a:srgbClr val="006600"/>
                </a:solidFill>
                <a:latin typeface="TH SarabunIT๙" pitchFamily="34" charset="-34"/>
                <a:cs typeface="TH SarabunIT๙" pitchFamily="34" charset="-34"/>
              </a:rPr>
              <a:t>ซื้อสด</a:t>
            </a:r>
            <a:endParaRPr lang="en-US" altLang="en-US" sz="1400" b="1">
              <a:solidFill>
                <a:srgbClr val="0066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F1A2260-4CC5-4009-A017-38AB987E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5132388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1400" b="1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ซื้อเชื่อ</a:t>
            </a:r>
            <a:endParaRPr lang="en-US" altLang="en-US" sz="1400" b="1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3" name="Rectangle 20">
            <a:extLst>
              <a:ext uri="{FF2B5EF4-FFF2-40B4-BE49-F238E27FC236}">
                <a16:creationId xmlns:a16="http://schemas.microsoft.com/office/drawing/2014/main" xmlns="" id="{E16F885B-1448-4308-A91E-C04E57500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4643438"/>
            <a:ext cx="1301750" cy="290512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6600"/>
                </a:solidFill>
                <a:latin typeface="TH SarabunIT๙" pitchFamily="34" charset="-34"/>
                <a:cs typeface="TH SarabunIT๙" pitchFamily="34" charset="-34"/>
              </a:rPr>
              <a:t>-จ่ายเงินสด/เช็ค</a:t>
            </a:r>
          </a:p>
        </p:txBody>
      </p:sp>
      <p:sp>
        <p:nvSpPr>
          <p:cNvPr id="84" name="Rectangle 20">
            <a:extLst>
              <a:ext uri="{FF2B5EF4-FFF2-40B4-BE49-F238E27FC236}">
                <a16:creationId xmlns:a16="http://schemas.microsoft.com/office/drawing/2014/main" xmlns="" id="{C9A20441-9F5A-4929-A614-94F5C0430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5037138"/>
            <a:ext cx="1319213" cy="485775"/>
          </a:xfrm>
          <a:prstGeom prst="rect">
            <a:avLst/>
          </a:prstGeom>
          <a:noFill/>
          <a:ln w="1270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9900CC"/>
                </a:solidFill>
                <a:latin typeface="TH SarabunIT๙" pitchFamily="34" charset="-34"/>
                <a:cs typeface="TH SarabunIT๙" pitchFamily="34" charset="-34"/>
              </a:rPr>
              <a:t>จ่ายชำระหนี้ค่าสินค้า(เงินสด/เช็ค)</a:t>
            </a:r>
          </a:p>
        </p:txBody>
      </p:sp>
      <p:sp>
        <p:nvSpPr>
          <p:cNvPr id="85" name="Rectangle 20">
            <a:extLst>
              <a:ext uri="{FF2B5EF4-FFF2-40B4-BE49-F238E27FC236}">
                <a16:creationId xmlns:a16="http://schemas.microsoft.com/office/drawing/2014/main" xmlns="" id="{F62EB9DB-76C2-45EE-8620-DD1EDEE0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5035550"/>
            <a:ext cx="1260475" cy="485775"/>
          </a:xfrm>
          <a:prstGeom prst="rect">
            <a:avLst/>
          </a:prstGeom>
          <a:noFill/>
          <a:ln w="1270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9900CC"/>
                </a:solidFill>
                <a:latin typeface="TH SarabunIT๙" pitchFamily="34" charset="-34"/>
                <a:cs typeface="TH SarabunIT๙" pitchFamily="34" charset="-34"/>
              </a:rPr>
              <a:t>รับใบกำกับสินค้า/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9900CC"/>
                </a:solidFill>
                <a:latin typeface="TH SarabunIT๙" pitchFamily="34" charset="-34"/>
                <a:cs typeface="TH SarabunIT๙" pitchFamily="34" charset="-34"/>
              </a:rPr>
              <a:t>ใบแจ้หนี้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490FF21C-0E02-42DA-807A-A1A351020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4365104"/>
            <a:ext cx="8652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1600" b="1" dirty="0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ฝ่ายจัดซื้อ</a:t>
            </a:r>
            <a:endParaRPr lang="en-US" altLang="en-US" sz="1600" b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cxnSp>
        <p:nvCxnSpPr>
          <p:cNvPr id="88" name="Straight Arrow Connector 83">
            <a:extLst>
              <a:ext uri="{FF2B5EF4-FFF2-40B4-BE49-F238E27FC236}">
                <a16:creationId xmlns:a16="http://schemas.microsoft.com/office/drawing/2014/main" xmlns="" id="{1893ED43-822C-4958-9CDE-B9D8FE5E9A22}"/>
              </a:ext>
            </a:extLst>
          </p:cNvPr>
          <p:cNvCxnSpPr/>
          <p:nvPr/>
        </p:nvCxnSpPr>
        <p:spPr>
          <a:xfrm>
            <a:off x="1768475" y="5626100"/>
            <a:ext cx="0" cy="258763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0" name="Straight Arrow Connector 83">
            <a:extLst>
              <a:ext uri="{FF2B5EF4-FFF2-40B4-BE49-F238E27FC236}">
                <a16:creationId xmlns:a16="http://schemas.microsoft.com/office/drawing/2014/main" xmlns="" id="{A5D1279A-6E0B-48B9-B633-079277973965}"/>
              </a:ext>
            </a:extLst>
          </p:cNvPr>
          <p:cNvCxnSpPr/>
          <p:nvPr/>
        </p:nvCxnSpPr>
        <p:spPr>
          <a:xfrm>
            <a:off x="2622550" y="5626100"/>
            <a:ext cx="0" cy="258763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1" name="Rectangle 20">
            <a:extLst>
              <a:ext uri="{FF2B5EF4-FFF2-40B4-BE49-F238E27FC236}">
                <a16:creationId xmlns:a16="http://schemas.microsoft.com/office/drawing/2014/main" xmlns="" id="{E95B4823-707E-4DD0-8169-3117301C6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3498850"/>
            <a:ext cx="1444625" cy="290513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003300"/>
                </a:solidFill>
                <a:latin typeface="TH SarabunIT๙" pitchFamily="34" charset="-34"/>
                <a:cs typeface="TH SarabunIT๙" pitchFamily="34" charset="-34"/>
              </a:rPr>
              <a:t>ส่งสินค้า/ใบส่งของ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9193EE2-AA89-4E5C-B4B7-3A9360EDD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38" y="3106738"/>
            <a:ext cx="738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1600" b="1"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ฝ่ายขาย</a:t>
            </a:r>
            <a:endParaRPr lang="en-US" altLang="en-US" sz="1600" b="1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6" name="Rectangle 20">
            <a:extLst>
              <a:ext uri="{FF2B5EF4-FFF2-40B4-BE49-F238E27FC236}">
                <a16:creationId xmlns:a16="http://schemas.microsoft.com/office/drawing/2014/main" xmlns="" id="{F0851CAD-E134-430B-982A-ABFB0FD37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8" y="3919538"/>
            <a:ext cx="1579562" cy="682625"/>
          </a:xfrm>
          <a:prstGeom prst="rect">
            <a:avLst/>
          </a:prstGeom>
          <a:noFill/>
          <a:ln w="1270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9900CC"/>
                </a:solidFill>
                <a:latin typeface="TH SarabunIT๙" pitchFamily="34" charset="-34"/>
                <a:cs typeface="TH SarabunIT๙" pitchFamily="34" charset="-34"/>
              </a:rPr>
              <a:t>-ส่งสินค้า/ใบกำกับสินค้า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9900CC"/>
                </a:solidFill>
                <a:latin typeface="TH SarabunIT๙" pitchFamily="34" charset="-34"/>
                <a:cs typeface="TH SarabunIT๙" pitchFamily="34" charset="-34"/>
              </a:rPr>
              <a:t>-สัญญาขายสินค้าเชื่อ</a:t>
            </a:r>
          </a:p>
          <a:p>
            <a:pPr eaLnBrk="1" hangingPunct="1">
              <a:lnSpc>
                <a:spcPct val="80000"/>
              </a:lnSpc>
            </a:pPr>
            <a:r>
              <a:rPr lang="th-TH" altLang="en-US" sz="1600">
                <a:solidFill>
                  <a:srgbClr val="9900CC"/>
                </a:solidFill>
                <a:latin typeface="TH SarabunIT๙" pitchFamily="34" charset="-34"/>
                <a:cs typeface="TH SarabunIT๙" pitchFamily="34" charset="-34"/>
              </a:rPr>
              <a:t>-รายละเอียดลูกหนี้การค้า</a:t>
            </a:r>
          </a:p>
        </p:txBody>
      </p:sp>
      <p:sp>
        <p:nvSpPr>
          <p:cNvPr id="108" name="Rectangle 20">
            <a:extLst>
              <a:ext uri="{FF2B5EF4-FFF2-40B4-BE49-F238E27FC236}">
                <a16:creationId xmlns:a16="http://schemas.microsoft.com/office/drawing/2014/main" xmlns="" id="{7B416676-9B6A-4D14-916C-D838F954C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7988" y="5076825"/>
            <a:ext cx="1798637" cy="485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h-TH" altLang="en-US" sz="16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-บันทึกบัญชี</a:t>
            </a:r>
          </a:p>
          <a:p>
            <a:pPr algn="ctr" eaLnBrk="1" hangingPunct="1">
              <a:lnSpc>
                <a:spcPct val="80000"/>
              </a:lnSpc>
            </a:pPr>
            <a:r>
              <a:rPr lang="th-TH" altLang="en-US" sz="16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-เปรียบเทียบรายการ/คงเหลือ</a:t>
            </a:r>
          </a:p>
        </p:txBody>
      </p:sp>
      <p:pic>
        <p:nvPicPr>
          <p:cNvPr id="55" name="Picture 2" descr="C:\Users\cadhub\Desktop\รูปภาพ\animation\อื่น ๆ\รูปภาพ192.gif">
            <a:extLst>
              <a:ext uri="{FF2B5EF4-FFF2-40B4-BE49-F238E27FC236}">
                <a16:creationId xmlns:a16="http://schemas.microsoft.com/office/drawing/2014/main" xmlns="" id="{598EA31A-A0D6-4E6F-86C9-4E3FFB0802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072074"/>
            <a:ext cx="747713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0" name="WordArt 100">
            <a:extLst>
              <a:ext uri="{FF2B5EF4-FFF2-40B4-BE49-F238E27FC236}">
                <a16:creationId xmlns:a16="http://schemas.microsoft.com/office/drawing/2014/main" xmlns="" id="{6C9CBC41-3DF5-468A-AC99-87E6B844C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242888"/>
            <a:ext cx="1712913" cy="487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รู้ระบบงาน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สี่เหลี่ยมผืนผ้า 14">
            <a:extLst>
              <a:ext uri="{FF2B5EF4-FFF2-40B4-BE49-F238E27FC236}">
                <a16:creationId xmlns:a16="http://schemas.microsoft.com/office/drawing/2014/main" xmlns="" id="{907598DA-18EC-40A7-B462-5DD40355D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063" y="6096000"/>
            <a:ext cx="1265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r>
              <a:rPr lang="en-US" altLang="en-US" sz="2400" b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Risk</a:t>
            </a:r>
            <a:endParaRPr lang="th-TH" altLang="en-US" sz="2400" b="1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0472" name="ตัวยึดหมายเลขภาพนิ่ง 46">
            <a:extLst>
              <a:ext uri="{FF2B5EF4-FFF2-40B4-BE49-F238E27FC236}">
                <a16:creationId xmlns:a16="http://schemas.microsoft.com/office/drawing/2014/main" xmlns="" id="{584EFA9A-207D-436F-BB33-7F69293FD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304135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BFBB3E57-07C4-4A17-A86C-9DBFC92E81C6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58</a:t>
            </a:fld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4" grpId="0"/>
      <p:bldP spid="45" grpId="0" animBg="1"/>
      <p:bldP spid="52" grpId="0" animBg="1"/>
      <p:bldP spid="60" grpId="0" animBg="1"/>
      <p:bldP spid="61" grpId="0"/>
      <p:bldP spid="62" grpId="0"/>
      <p:bldP spid="64" grpId="0"/>
      <p:bldP spid="65" grpId="0"/>
      <p:bldP spid="74" grpId="0"/>
      <p:bldP spid="75" grpId="0"/>
      <p:bldP spid="77" grpId="0"/>
      <p:bldP spid="81" grpId="0"/>
      <p:bldP spid="82" grpId="0"/>
      <p:bldP spid="93" grpId="0" animBg="1"/>
      <p:bldP spid="94" grpId="0" animBg="1"/>
      <p:bldP spid="95" grpId="0" animBg="1"/>
      <p:bldP spid="96" grpId="0" animBg="1"/>
      <p:bldP spid="101" grpId="0" animBg="1"/>
      <p:bldP spid="103" grpId="0" animBg="1"/>
      <p:bldP spid="111" grpId="0" animBg="1"/>
      <p:bldP spid="116" grpId="0" animBg="1"/>
      <p:bldP spid="120" grpId="0"/>
      <p:bldP spid="71" grpId="0"/>
      <p:bldP spid="72" grpId="0"/>
      <p:bldP spid="73" grpId="0" animBg="1"/>
      <p:bldP spid="84" grpId="0" animBg="1"/>
      <p:bldP spid="85" grpId="0" animBg="1"/>
      <p:bldP spid="86" grpId="0"/>
      <p:bldP spid="91" grpId="0" animBg="1"/>
      <p:bldP spid="99" grpId="0"/>
      <p:bldP spid="106" grpId="0" animBg="1"/>
      <p:bldP spid="108" grpId="0" animBg="1"/>
      <p:bldP spid="5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 descr="14.png">
            <a:extLst>
              <a:ext uri="{FF2B5EF4-FFF2-40B4-BE49-F238E27FC236}">
                <a16:creationId xmlns:a16="http://schemas.microsoft.com/office/drawing/2014/main" xmlns="" id="{0E28092F-581C-45EF-AA6D-825664DC4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5">
            <a:extLst>
              <a:ext uri="{FF2B5EF4-FFF2-40B4-BE49-F238E27FC236}">
                <a16:creationId xmlns:a16="http://schemas.microsoft.com/office/drawing/2014/main" xmlns="" id="{74FEF453-7728-4CBC-89CF-E6EA403DD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1727200"/>
            <a:ext cx="731043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ระหว่างปีบันทึกเกี่ยวกับการซื้อ ส่งคืน และค่าขนส่งไว้ในบัญชีซื้อ ส่งคืน </a:t>
            </a:r>
          </a:p>
          <a:p>
            <a:pPr eaLnBrk="1" hangingPunct="1"/>
            <a:r>
              <a:rPr lang="th-TH" altLang="en-US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และค่าใช้จ่ายในการซื้อ</a:t>
            </a:r>
            <a:endParaRPr lang="en-US" altLang="en-US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/>
            <a:r>
              <a:rPr lang="th-TH" altLang="en-US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สินค้าคงเหลือจะแสดงยอดคงเหลือต้นปีและไม่มีการเปลี่ยนแปลงในระหว่างปี</a:t>
            </a:r>
            <a:endParaRPr lang="en-US" altLang="en-US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/>
            <a:r>
              <a:rPr lang="th-TH" altLang="en-US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สิ้นปีทางบัญชีสหกรณ์จะต้อง</a:t>
            </a:r>
            <a:endParaRPr lang="en-US" altLang="en-US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eaLnBrk="1" hangingPunct="1"/>
            <a:r>
              <a:rPr lang="th-TH" altLang="en-US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ตรวจนับข้าวเปลือก วัตถุดิบ ข้าวสาร ผลพลอยได้ ที่มีอยู่จริง</a:t>
            </a:r>
            <a:endParaRPr lang="en-US" altLang="en-US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eaLnBrk="1" hangingPunct="1"/>
            <a:r>
              <a:rPr lang="th-TH" altLang="en-US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บันทึกบัญชีด้วยยอดคงเหลือปลายปี</a:t>
            </a:r>
            <a:endParaRPr lang="en-US" altLang="en-US" sz="26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ตัดมุมสี่เหลี่ยมด้านทแยงมุม 6">
            <a:extLst>
              <a:ext uri="{FF2B5EF4-FFF2-40B4-BE49-F238E27FC236}">
                <a16:creationId xmlns:a16="http://schemas.microsoft.com/office/drawing/2014/main" xmlns="" id="{A1B719B9-E02B-4FD7-B453-C2CC2EF83745}"/>
              </a:ext>
            </a:extLst>
          </p:cNvPr>
          <p:cNvSpPr/>
          <p:nvPr/>
        </p:nvSpPr>
        <p:spPr>
          <a:xfrm>
            <a:off x="323850" y="1084263"/>
            <a:ext cx="1754188" cy="642937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วิธีการบัญชี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445" name="TextBox 8">
            <a:extLst>
              <a:ext uri="{FF2B5EF4-FFF2-40B4-BE49-F238E27FC236}">
                <a16:creationId xmlns:a16="http://schemas.microsoft.com/office/drawing/2014/main" xmlns="" id="{8B27DBD1-BD30-4322-8F4A-32B64DC93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1177925"/>
            <a:ext cx="5605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t>ใช้วีธีบันทึกข้าวเปลือกคงเหลือเมื่อวันสิ้นปีทางบัญชี โดย</a:t>
            </a:r>
          </a:p>
        </p:txBody>
      </p:sp>
      <p:sp>
        <p:nvSpPr>
          <p:cNvPr id="10" name="มนมุมสี่เหลี่ยมด้านเดียวกัน 9">
            <a:extLst>
              <a:ext uri="{FF2B5EF4-FFF2-40B4-BE49-F238E27FC236}">
                <a16:creationId xmlns:a16="http://schemas.microsoft.com/office/drawing/2014/main" xmlns="" id="{C35D92E2-F2F7-4550-8EAD-4DA53982C667}"/>
              </a:ext>
            </a:extLst>
          </p:cNvPr>
          <p:cNvSpPr/>
          <p:nvPr/>
        </p:nvSpPr>
        <p:spPr>
          <a:xfrm>
            <a:off x="1477963" y="219075"/>
            <a:ext cx="5691187" cy="642938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...ข้าวเปลือก คงเหลือ...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ดมุมสี่เหลี่ยมด้านทแยงมุม 3">
            <a:extLst>
              <a:ext uri="{FF2B5EF4-FFF2-40B4-BE49-F238E27FC236}">
                <a16:creationId xmlns:a16="http://schemas.microsoft.com/office/drawing/2014/main" xmlns="" id="{15282C1E-B13D-4F39-BB3D-9B169EC63180}"/>
              </a:ext>
            </a:extLst>
          </p:cNvPr>
          <p:cNvSpPr/>
          <p:nvPr/>
        </p:nvSpPr>
        <p:spPr>
          <a:xfrm>
            <a:off x="323850" y="4040188"/>
            <a:ext cx="1881188" cy="59213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การตรวจนับ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508995-7819-4EB6-95FF-369F83BED2DC}"/>
              </a:ext>
            </a:extLst>
          </p:cNvPr>
          <p:cNvSpPr txBox="1"/>
          <p:nvPr/>
        </p:nvSpPr>
        <p:spPr>
          <a:xfrm>
            <a:off x="1493838" y="4722813"/>
            <a:ext cx="7196137" cy="1692275"/>
          </a:xfrm>
          <a:prstGeom prst="rect">
            <a:avLst/>
          </a:prstGeom>
          <a:noFill/>
          <a:ln>
            <a:solidFill>
              <a:schemeClr val="accent3"/>
            </a:solidFill>
            <a:prstDash val="lgDash"/>
          </a:ln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th-TH" sz="26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1. แต่งตั้งคณะกรรมการตรวจนับ</a:t>
            </a:r>
          </a:p>
          <a:p>
            <a:pPr marL="514350" indent="-514350">
              <a:defRPr/>
            </a:pPr>
            <a:r>
              <a:rPr lang="th-TH" sz="26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2. ให้กรรมการเป็นผู้จัดเตรียมสถานที่จัดเก็บเพื่อสะดวกในการวัดปริมาตร</a:t>
            </a:r>
            <a:endParaRPr lang="en-US" sz="26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defRPr/>
            </a:pPr>
            <a:r>
              <a:rPr lang="th-TH" sz="26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3. ให้กรรมการเป็นผู้วัดปริมาตร  หรือจะขอให้ผู้เชี่ยวชาญที่น่าเชื่อถือมาช่วย</a:t>
            </a:r>
          </a:p>
          <a:p>
            <a:pPr marL="514350" indent="-514350">
              <a:defRPr/>
            </a:pPr>
            <a:r>
              <a:rPr lang="th-TH" sz="26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4. ให้กรรมการจัดทำหลักฐานการตรวจนับ  พร้อมทั้งลงลายมือชื่อกำกับ</a:t>
            </a:r>
            <a:endParaRPr lang="en-US" sz="26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ตัวยึดหมายเลขภาพนิ่ง 46">
            <a:extLst>
              <a:ext uri="{FF2B5EF4-FFF2-40B4-BE49-F238E27FC236}">
                <a16:creationId xmlns:a16="http://schemas.microsoft.com/office/drawing/2014/main" xmlns="" id="{22894059-94FD-40FD-8750-EF97482720D4}"/>
              </a:ext>
            </a:extLst>
          </p:cNvPr>
          <p:cNvSpPr txBox="1">
            <a:spLocks/>
          </p:cNvSpPr>
          <p:nvPr/>
        </p:nvSpPr>
        <p:spPr bwMode="auto">
          <a:xfrm>
            <a:off x="8676457" y="6381328"/>
            <a:ext cx="467544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59</a:t>
            </a:r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xmlns="" id="{08C48374-3CF9-4510-AA19-B3890940BD19}"/>
              </a:ext>
            </a:extLst>
          </p:cNvPr>
          <p:cNvSpPr/>
          <p:nvPr/>
        </p:nvSpPr>
        <p:spPr>
          <a:xfrm>
            <a:off x="304800" y="1676400"/>
            <a:ext cx="3536950" cy="3886200"/>
          </a:xfrm>
          <a:prstGeom prst="triangle">
            <a:avLst>
              <a:gd name="adj" fmla="val 49669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477C8382-A436-4CF6-A0F4-604F5B30C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0" y="3521075"/>
            <a:ext cx="21097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th-TH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1. ทดสอบ                    การควบคุม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C3D59395-8C2F-493B-89F8-F122823D19B8}"/>
              </a:ext>
            </a:extLst>
          </p:cNvPr>
          <p:cNvGraphicFramePr/>
          <p:nvPr/>
        </p:nvGraphicFramePr>
        <p:xfrm>
          <a:off x="2667000" y="263769"/>
          <a:ext cx="6019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7" name="Rectangle 5" descr="กระดาษพาพิรัส">
            <a:extLst>
              <a:ext uri="{FF2B5EF4-FFF2-40B4-BE49-F238E27FC236}">
                <a16:creationId xmlns:a16="http://schemas.microsoft.com/office/drawing/2014/main" xmlns="" id="{F0ADA594-64CC-4E8A-8342-D0402AC75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304800"/>
            <a:ext cx="332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 typeface="Wingdings 2" pitchFamily="18" charset="2"/>
              <a:buNone/>
              <a:defRPr/>
            </a:pPr>
            <a:r>
              <a:rPr lang="th-TH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วิธีการตรวจสอบ </a:t>
            </a:r>
          </a:p>
        </p:txBody>
      </p:sp>
      <p:pic>
        <p:nvPicPr>
          <p:cNvPr id="27654" name="Picture 7" descr="ag00261_">
            <a:extLst>
              <a:ext uri="{FF2B5EF4-FFF2-40B4-BE49-F238E27FC236}">
                <a16:creationId xmlns:a16="http://schemas.microsoft.com/office/drawing/2014/main" xmlns="" id="{CD9622FB-484A-40B0-96E1-CB3C016579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0480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2">
            <a:extLst>
              <a:ext uri="{FF2B5EF4-FFF2-40B4-BE49-F238E27FC236}">
                <a16:creationId xmlns:a16="http://schemas.microsoft.com/office/drawing/2014/main" xmlns="" id="{58B31224-F773-4098-849C-6D43E1663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297363"/>
            <a:ext cx="23225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th-TH" altLang="en-US" sz="4800" b="1"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2. ตรวจ                 เนื้อหาสาระ</a:t>
            </a:r>
          </a:p>
        </p:txBody>
      </p:sp>
      <p:sp>
        <p:nvSpPr>
          <p:cNvPr id="27659" name="ตัวยึดหมายเลขภาพนิ่ง 46">
            <a:extLst>
              <a:ext uri="{FF2B5EF4-FFF2-40B4-BE49-F238E27FC236}">
                <a16:creationId xmlns:a16="http://schemas.microsoft.com/office/drawing/2014/main" xmlns="" id="{6010E4C9-EE5A-46DF-BD8A-327A90FA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021388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F4ABCD98-1DA2-4F96-86D8-9239B4392802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6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Box 2">
            <a:extLst>
              <a:ext uri="{FF2B5EF4-FFF2-40B4-BE49-F238E27FC236}">
                <a16:creationId xmlns:a16="http://schemas.microsoft.com/office/drawing/2014/main" xmlns="" id="{D5BD3E3B-A8FD-4414-A9EE-35B50711A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613" y="1628775"/>
            <a:ext cx="1898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en-US" sz="4000" b="1" u="sng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 2</a:t>
            </a:r>
            <a:endParaRPr lang="th-TH" altLang="en-US" sz="4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1539" name="Text Box 3">
            <a:extLst>
              <a:ext uri="{FF2B5EF4-FFF2-40B4-BE49-F238E27FC236}">
                <a16:creationId xmlns:a16="http://schemas.microsoft.com/office/drawing/2014/main" xmlns="" id="{15AA1196-E497-49C0-ACF7-62FF45BDC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350" y="2386013"/>
            <a:ext cx="3987800" cy="41370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5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ซื้อมา	             1,000 ก.ก.</a:t>
            </a:r>
          </a:p>
          <a:p>
            <a:pPr>
              <a:spcBef>
                <a:spcPct val="5000"/>
              </a:spcBef>
            </a:pPr>
            <a:r>
              <a:rPr lang="th-TH" altLang="en-US" sz="3600" b="1" u="sng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หัก</a:t>
            </a:r>
            <a:r>
              <a:rPr lang="th-TH" altLang="en-US" sz="3600" b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ขาย            </a:t>
            </a:r>
            <a:r>
              <a:rPr lang="th-TH" altLang="en-US" sz="3600" b="1" u="sng">
                <a:latin typeface="TH SarabunPSK" panose="020B0500040200020003" pitchFamily="34" charset="-34"/>
                <a:cs typeface="TH SarabunPSK" panose="020B0500040200020003" pitchFamily="34" charset="-34"/>
              </a:rPr>
              <a:t>  800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ก.ก.</a:t>
            </a:r>
          </a:p>
          <a:p>
            <a:pPr>
              <a:spcBef>
                <a:spcPct val="5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เหลือ                   200 ก.ก.</a:t>
            </a:r>
          </a:p>
          <a:p>
            <a:pPr>
              <a:spcBef>
                <a:spcPct val="5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ตรวจนับได้	       </a:t>
            </a:r>
            <a:r>
              <a:rPr lang="th-TH" altLang="en-US" sz="3600" b="1" u="sng">
                <a:latin typeface="TH SarabunPSK" panose="020B0500040200020003" pitchFamily="34" charset="-34"/>
                <a:cs typeface="TH SarabunPSK" panose="020B0500040200020003" pitchFamily="34" charset="-34"/>
              </a:rPr>
              <a:t>160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ก.ก.</a:t>
            </a:r>
          </a:p>
          <a:p>
            <a:pPr>
              <a:spcBef>
                <a:spcPct val="5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ข้าวขาดน้ำหนัก       40 ก.ก.</a:t>
            </a:r>
          </a:p>
          <a:p>
            <a:pPr>
              <a:spcBef>
                <a:spcPct val="5000"/>
              </a:spcBef>
            </a:pPr>
            <a:r>
              <a:rPr lang="th-TH" altLang="en-US" sz="3600" b="1" u="sng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หัก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ลดหย่อน 2</a:t>
            </a:r>
            <a:r>
              <a:rPr lang="en-US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%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altLang="en-US" sz="3600" b="1" u="sng">
                <a:latin typeface="TH SarabunPSK" panose="020B0500040200020003" pitchFamily="34" charset="-34"/>
                <a:cs typeface="TH SarabunPSK" panose="020B0500040200020003" pitchFamily="34" charset="-34"/>
              </a:rPr>
              <a:t> 20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ก.ก.</a:t>
            </a:r>
          </a:p>
          <a:p>
            <a:pPr>
              <a:spcBef>
                <a:spcPct val="5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ข้าวขาดบัญชี          </a:t>
            </a:r>
            <a:r>
              <a:rPr lang="th-TH" altLang="en-US" sz="3600" b="1" u="sng"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ก.ก.</a:t>
            </a:r>
          </a:p>
        </p:txBody>
      </p:sp>
      <p:sp>
        <p:nvSpPr>
          <p:cNvPr id="321540" name="Text Box 4">
            <a:extLst>
              <a:ext uri="{FF2B5EF4-FFF2-40B4-BE49-F238E27FC236}">
                <a16:creationId xmlns:a16="http://schemas.microsoft.com/office/drawing/2014/main" xmlns="" id="{CDEC9FA0-B028-4211-A810-882E3FC31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2390775"/>
            <a:ext cx="3925888" cy="41370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5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ซื้อมา               1,000 ก.ก. </a:t>
            </a:r>
            <a:endParaRPr lang="en-US" altLang="en-US" sz="36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ct val="5000"/>
              </a:spcBef>
            </a:pPr>
            <a:r>
              <a:rPr lang="th-TH" altLang="en-US" sz="3600" b="1" u="sng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หัก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 ขาย             </a:t>
            </a:r>
            <a:r>
              <a:rPr lang="th-TH" altLang="en-US" sz="3600" b="1" u="sng">
                <a:latin typeface="TH SarabunPSK" panose="020B0500040200020003" pitchFamily="34" charset="-34"/>
                <a:cs typeface="TH SarabunPSK" panose="020B0500040200020003" pitchFamily="34" charset="-34"/>
              </a:rPr>
              <a:t>800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ก.ก.  </a:t>
            </a:r>
            <a:r>
              <a:rPr lang="en-US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altLang="en-US" sz="36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ct val="5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 เหลือ          200 ก.ก.</a:t>
            </a:r>
          </a:p>
          <a:p>
            <a:pPr>
              <a:spcBef>
                <a:spcPct val="5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ตรวจนับได้           </a:t>
            </a:r>
            <a:r>
              <a:rPr lang="th-TH" altLang="en-US" sz="3600" b="1" u="sng">
                <a:latin typeface="TH SarabunPSK" panose="020B0500040200020003" pitchFamily="34" charset="-34"/>
                <a:cs typeface="TH SarabunPSK" panose="020B0500040200020003" pitchFamily="34" charset="-34"/>
              </a:rPr>
              <a:t>190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ก.ก.</a:t>
            </a:r>
          </a:p>
          <a:p>
            <a:pPr>
              <a:spcBef>
                <a:spcPct val="5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ข้าวขาดน้ำหนัก       10 ก.ก.</a:t>
            </a:r>
          </a:p>
          <a:p>
            <a:pPr>
              <a:spcBef>
                <a:spcPct val="5000"/>
              </a:spcBef>
            </a:pPr>
            <a:r>
              <a:rPr lang="th-TH" altLang="en-US" sz="3600" b="1" u="sng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หัก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 ลดหย่อน 2</a:t>
            </a:r>
            <a:r>
              <a:rPr lang="en-US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%    </a:t>
            </a:r>
            <a:r>
              <a:rPr lang="en-US" altLang="en-US" sz="3600" b="1" u="sng"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r>
              <a:rPr lang="en-US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ก.ก.</a:t>
            </a:r>
          </a:p>
          <a:p>
            <a:pPr>
              <a:spcBef>
                <a:spcPct val="5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สินค้าขาดบัญชี        </a:t>
            </a:r>
            <a:r>
              <a:rPr lang="th-TH" altLang="en-US" sz="3600" b="1" u="sng">
                <a:latin typeface="TH SarabunPSK" panose="020B0500040200020003" pitchFamily="34" charset="-34"/>
                <a:cs typeface="TH SarabunPSK" panose="020B0500040200020003" pitchFamily="34" charset="-34"/>
              </a:rPr>
              <a:t>  - 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ก.ก.</a:t>
            </a:r>
          </a:p>
        </p:txBody>
      </p:sp>
      <p:sp>
        <p:nvSpPr>
          <p:cNvPr id="321541" name="Text Box 5">
            <a:extLst>
              <a:ext uri="{FF2B5EF4-FFF2-40B4-BE49-F238E27FC236}">
                <a16:creationId xmlns:a16="http://schemas.microsoft.com/office/drawing/2014/main" xmlns="" id="{A5ACA197-D8F1-4511-A3D3-7D4ABF3AC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04813"/>
            <a:ext cx="2198687" cy="83026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en-US" sz="4800" b="1" i="1">
                <a:latin typeface="TH SarabunPSK" panose="020B0500040200020003" pitchFamily="34" charset="-34"/>
                <a:cs typeface="TH SarabunPSK" panose="020B0500040200020003" pitchFamily="34" charset="-34"/>
              </a:rPr>
              <a:t>ข้าวเปลือก</a:t>
            </a:r>
          </a:p>
        </p:txBody>
      </p:sp>
      <p:sp>
        <p:nvSpPr>
          <p:cNvPr id="321542" name="Text Box 6">
            <a:extLst>
              <a:ext uri="{FF2B5EF4-FFF2-40B4-BE49-F238E27FC236}">
                <a16:creationId xmlns:a16="http://schemas.microsoft.com/office/drawing/2014/main" xmlns="" id="{5439F1DB-5E59-4DF4-8CEC-6B4153F67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63" y="1628775"/>
            <a:ext cx="2114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en-US" sz="4000" b="1" u="sng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1</a:t>
            </a:r>
            <a:endParaRPr lang="th-TH" altLang="en-US" sz="4000" b="1">
              <a:solidFill>
                <a:schemeClr val="hlin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1543" name="Text Box 7">
            <a:extLst>
              <a:ext uri="{FF2B5EF4-FFF2-40B4-BE49-F238E27FC236}">
                <a16:creationId xmlns:a16="http://schemas.microsoft.com/office/drawing/2014/main" xmlns="" id="{D018F370-E440-4290-B05C-7F69605FF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225" y="127000"/>
            <a:ext cx="6000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ซื้อข้าวเปลือก 1,000 ก.ก. </a:t>
            </a:r>
            <a:r>
              <a:rPr lang="en-US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  =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 8,000.- 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ขายไป          </a:t>
            </a:r>
            <a:r>
              <a:rPr lang="th-TH" altLang="en-US" sz="3600" b="1" u="sng">
                <a:latin typeface="TH SarabunPSK" panose="020B0500040200020003" pitchFamily="34" charset="-34"/>
                <a:cs typeface="TH SarabunPSK" panose="020B0500040200020003" pitchFamily="34" charset="-34"/>
              </a:rPr>
              <a:t>800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ก.ก.  </a:t>
            </a:r>
            <a:r>
              <a:rPr lang="en-US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@ 9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-  =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 7,200.-  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   เหลือ 200 ก.ก.</a:t>
            </a:r>
          </a:p>
        </p:txBody>
      </p:sp>
      <p:sp>
        <p:nvSpPr>
          <p:cNvPr id="62475" name="ตัวยึดหมายเลขภาพนิ่ง 46">
            <a:extLst>
              <a:ext uri="{FF2B5EF4-FFF2-40B4-BE49-F238E27FC236}">
                <a16:creationId xmlns:a16="http://schemas.microsoft.com/office/drawing/2014/main" xmlns="" id="{3374C443-9853-41E8-BAFE-E5214526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26450" y="6356350"/>
            <a:ext cx="682625" cy="52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AEF4C5D8-CBB9-42D5-8673-EF4F08823B9A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60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1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1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/>
      <p:bldP spid="321539" grpId="0" animBg="1"/>
      <p:bldP spid="321540" grpId="0" animBg="1"/>
      <p:bldP spid="321541" grpId="0" animBg="1"/>
      <p:bldP spid="321542" grpId="0"/>
      <p:bldP spid="321543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Text Box 2">
            <a:extLst>
              <a:ext uri="{FF2B5EF4-FFF2-40B4-BE49-F238E27FC236}">
                <a16:creationId xmlns:a16="http://schemas.microsoft.com/office/drawing/2014/main" xmlns="" id="{F3F842D4-5D6A-46B8-BAD4-B254069EF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296863"/>
            <a:ext cx="68278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en-US" sz="4400" b="1" i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การบันทึกบัญชี  </a:t>
            </a:r>
            <a:r>
              <a:rPr lang="en-US" altLang="en-US" sz="4400" b="1" i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altLang="en-US" sz="4400" b="1" i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ข้าวเปลือกขาดบัญชี</a:t>
            </a:r>
          </a:p>
        </p:txBody>
      </p:sp>
      <p:sp>
        <p:nvSpPr>
          <p:cNvPr id="594947" name="Text Box 3">
            <a:extLst>
              <a:ext uri="{FF2B5EF4-FFF2-40B4-BE49-F238E27FC236}">
                <a16:creationId xmlns:a16="http://schemas.microsoft.com/office/drawing/2014/main" xmlns="" id="{8B4B02DF-2BDB-4B52-93F5-3E15C208D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428750"/>
            <a:ext cx="1538287" cy="1077913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กรณีมีผู้รับผิดชอบ</a:t>
            </a:r>
          </a:p>
        </p:txBody>
      </p:sp>
      <p:sp>
        <p:nvSpPr>
          <p:cNvPr id="594948" name="Text Box 4">
            <a:extLst>
              <a:ext uri="{FF2B5EF4-FFF2-40B4-BE49-F238E27FC236}">
                <a16:creationId xmlns:a16="http://schemas.microsoft.com/office/drawing/2014/main" xmlns="" id="{25007506-3C36-42D5-808F-EEB601B9F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41438"/>
            <a:ext cx="66325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Dr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ลูกหนี้สินค้าขาดบัญชี         180.-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Cr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ขายข้าวเปลือก                       180.-</a:t>
            </a:r>
          </a:p>
        </p:txBody>
      </p:sp>
      <p:sp>
        <p:nvSpPr>
          <p:cNvPr id="594949" name="Text Box 5">
            <a:extLst>
              <a:ext uri="{FF2B5EF4-FFF2-40B4-BE49-F238E27FC236}">
                <a16:creationId xmlns:a16="http://schemas.microsoft.com/office/drawing/2014/main" xmlns="" id="{85FF7D9F-3E8D-42D7-93CB-F3910021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33825"/>
            <a:ext cx="1676400" cy="10779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th-TH" altLang="en-US" sz="3200" b="1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กรณีไม่มีผู้รับผิดชอบ</a:t>
            </a:r>
          </a:p>
        </p:txBody>
      </p:sp>
      <p:sp>
        <p:nvSpPr>
          <p:cNvPr id="594950" name="Text Box 6">
            <a:extLst>
              <a:ext uri="{FF2B5EF4-FFF2-40B4-BE49-F238E27FC236}">
                <a16:creationId xmlns:a16="http://schemas.microsoft.com/office/drawing/2014/main" xmlns="" id="{E7F10AF1-4E4B-47FE-83F8-4492DE609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462338"/>
            <a:ext cx="7077075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Dr 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สินค้าขาดบัญชีรอหาผู้รับผิดชอบ   180.-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Cr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ขายข้าวเปลือก</a:t>
            </a:r>
            <a:r>
              <a:rPr lang="en-US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180.-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99CB124E-2866-427E-9E89-D9A373636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5" y="4941888"/>
            <a:ext cx="7077075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Dr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ค่าเสียหายจากสินค้าขาดบัญชี       180.-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Cr</a:t>
            </a:r>
            <a:r>
              <a:rPr lang="th-TH" altLang="en-US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สำรองสินค้าขาดบัญชีรอหาผู้รับผิดชอบ  180.-</a:t>
            </a:r>
          </a:p>
        </p:txBody>
      </p:sp>
      <p:pic>
        <p:nvPicPr>
          <p:cNvPr id="61451" name="Picture 36" descr="love_001[1]">
            <a:extLst>
              <a:ext uri="{FF2B5EF4-FFF2-40B4-BE49-F238E27FC236}">
                <a16:creationId xmlns:a16="http://schemas.microsoft.com/office/drawing/2014/main" xmlns="" id="{F8FD3C67-A1EB-49A7-B3B0-564BC89478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91440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0" name="ตัวยึดหมายเลขภาพนิ่ง 46">
            <a:extLst>
              <a:ext uri="{FF2B5EF4-FFF2-40B4-BE49-F238E27FC236}">
                <a16:creationId xmlns:a16="http://schemas.microsoft.com/office/drawing/2014/main" xmlns="" id="{B7025491-A390-4AD8-8549-12D3150D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192838"/>
            <a:ext cx="682625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681472B5-E496-4C19-94B2-2E2A43667FB3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61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4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4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6" grpId="0"/>
      <p:bldP spid="594947" grpId="0" animBg="1"/>
      <p:bldP spid="594948" grpId="0"/>
      <p:bldP spid="594949" grpId="0" animBg="1"/>
      <p:bldP spid="594950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ดมุมสี่เหลี่ยมด้านทแยงมุม 5">
            <a:extLst>
              <a:ext uri="{FF2B5EF4-FFF2-40B4-BE49-F238E27FC236}">
                <a16:creationId xmlns:a16="http://schemas.microsoft.com/office/drawing/2014/main" xmlns="" id="{BB5BF0F0-7F80-4AC3-B9DC-C8137C028F84}"/>
              </a:ext>
            </a:extLst>
          </p:cNvPr>
          <p:cNvSpPr/>
          <p:nvPr/>
        </p:nvSpPr>
        <p:spPr>
          <a:xfrm>
            <a:off x="944563" y="1312863"/>
            <a:ext cx="7661275" cy="1951037"/>
          </a:xfrm>
          <a:prstGeom prst="snip2DiagRect">
            <a:avLst>
              <a:gd name="adj1" fmla="val 0"/>
              <a:gd name="adj2" fmla="val 8971"/>
            </a:avLst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defRPr/>
            </a:pPr>
            <a:endParaRPr lang="en-US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defRPr/>
            </a:pPr>
            <a:endParaRPr lang="en-US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defRPr/>
            </a:pPr>
            <a:endParaRPr lang="en-US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defRPr/>
            </a:pPr>
            <a:r>
              <a:rPr lang="en-US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การทดสอบจริง</a:t>
            </a:r>
            <a:r>
              <a:rPr lang="th-TH" sz="2400" b="1" dirty="0">
                <a:solidFill>
                  <a:srgbClr val="0D0D0D"/>
                </a:solidFill>
                <a:latin typeface="TH SarabunPSK" pitchFamily="34" charset="-34"/>
                <a:cs typeface="TH SarabunPSK" pitchFamily="34" charset="-34"/>
              </a:rPr>
              <a:t>  โดยการสุ่มตัวอย่างข้าวเปลือกที่จะเก็บเข้าฉาง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บรรจุใส่กระสอบ  3  กระสอบ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ชั่งน้ำหนักแต่ละกระสอบแล้วนำใบชั่งน้ำหนักของแต่ละกระสอบใส่ไว้ในกระสอบนั้น</a:t>
            </a:r>
          </a:p>
          <a:p>
            <a:pPr>
              <a:defRPr/>
            </a:pP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สำเนาเก็บไว้สำนักงาน 1 ชุด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 algn="ctr">
              <a:defRPr/>
            </a:pPr>
            <a:endParaRPr lang="en-US" sz="2400" b="1" dirty="0">
              <a:solidFill>
                <a:srgbClr val="0D0D0D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มนมุมสี่เหลี่ยมด้านเดียวกัน 4">
            <a:extLst>
              <a:ext uri="{FF2B5EF4-FFF2-40B4-BE49-F238E27FC236}">
                <a16:creationId xmlns:a16="http://schemas.microsoft.com/office/drawing/2014/main" xmlns="" id="{A4631C16-071C-40F6-A892-EAA4B12E42A6}"/>
              </a:ext>
            </a:extLst>
          </p:cNvPr>
          <p:cNvSpPr/>
          <p:nvPr/>
        </p:nvSpPr>
        <p:spPr>
          <a:xfrm>
            <a:off x="255528" y="344928"/>
            <a:ext cx="8501122" cy="785818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แนวทางในการทดสอบการยุบตัวตามสภาพ  สามารถทำได้โดย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xmlns="" id="{793BE594-44F3-4AD3-80B4-A596ABEDECCA}"/>
              </a:ext>
            </a:extLst>
          </p:cNvPr>
          <p:cNvSpPr/>
          <p:nvPr/>
        </p:nvSpPr>
        <p:spPr>
          <a:xfrm>
            <a:off x="4440238" y="3989388"/>
            <a:ext cx="4000500" cy="2643187"/>
          </a:xfrm>
          <a:prstGeom prst="triangle">
            <a:avLst>
              <a:gd name="adj" fmla="val 49478"/>
            </a:avLst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501B0FD-AB39-4F1C-9040-84E4E42CD9C2}"/>
              </a:ext>
            </a:extLst>
          </p:cNvPr>
          <p:cNvSpPr/>
          <p:nvPr/>
        </p:nvSpPr>
        <p:spPr>
          <a:xfrm>
            <a:off x="5903913" y="4740275"/>
            <a:ext cx="1071562" cy="35718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rgbClr val="0D0D0D"/>
                </a:solidFill>
                <a:latin typeface="TH SarabunPSK" pitchFamily="34" charset="-34"/>
                <a:cs typeface="TH SarabunPSK" pitchFamily="34" charset="-34"/>
              </a:rPr>
              <a:t>กระสอบที่ 3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3FE41ED7-45FD-4521-878E-2D98BECB169E}"/>
              </a:ext>
            </a:extLst>
          </p:cNvPr>
          <p:cNvSpPr/>
          <p:nvPr/>
        </p:nvSpPr>
        <p:spPr>
          <a:xfrm>
            <a:off x="5903913" y="5435600"/>
            <a:ext cx="1071562" cy="35718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rgbClr val="0D0D0D"/>
                </a:solidFill>
                <a:latin typeface="TH SarabunPSK" pitchFamily="34" charset="-34"/>
                <a:cs typeface="TH SarabunPSK" pitchFamily="34" charset="-34"/>
              </a:rPr>
              <a:t>กระสอบที่ 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55A5A9BC-D178-484F-BF24-66ED727B7554}"/>
              </a:ext>
            </a:extLst>
          </p:cNvPr>
          <p:cNvSpPr/>
          <p:nvPr/>
        </p:nvSpPr>
        <p:spPr>
          <a:xfrm>
            <a:off x="5929322" y="6072206"/>
            <a:ext cx="1071563" cy="35718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rgbClr val="0D0D0D"/>
                </a:solidFill>
                <a:latin typeface="TH SarabunPSK" pitchFamily="34" charset="-34"/>
                <a:cs typeface="TH SarabunPSK" pitchFamily="34" charset="-34"/>
              </a:rPr>
              <a:t>กระสอบที่ 1</a:t>
            </a:r>
          </a:p>
        </p:txBody>
      </p:sp>
      <p:sp>
        <p:nvSpPr>
          <p:cNvPr id="11" name="ตัดมุมสี่เหลี่ยมด้านทแยงมุม 4">
            <a:extLst>
              <a:ext uri="{FF2B5EF4-FFF2-40B4-BE49-F238E27FC236}">
                <a16:creationId xmlns:a16="http://schemas.microsoft.com/office/drawing/2014/main" xmlns="" id="{67C3E367-C82A-4914-80BD-7C44DF3B09DB}"/>
              </a:ext>
            </a:extLst>
          </p:cNvPr>
          <p:cNvSpPr/>
          <p:nvPr/>
        </p:nvSpPr>
        <p:spPr>
          <a:xfrm>
            <a:off x="944563" y="3457575"/>
            <a:ext cx="7661275" cy="3175000"/>
          </a:xfrm>
          <a:prstGeom prst="snip2DiagRect">
            <a:avLst>
              <a:gd name="adj1" fmla="val 0"/>
              <a:gd name="adj2" fmla="val 8971"/>
            </a:avLst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 b="1" dirty="0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  <a:defRPr/>
            </a:pPr>
            <a:endParaRPr lang="th-TH" sz="2400" b="1" dirty="0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  <a:defRPr/>
            </a:pPr>
            <a:endParaRPr lang="th-TH" sz="2400" b="1" dirty="0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  <a:defRPr/>
            </a:pPr>
            <a:endParaRPr lang="th-TH" sz="2400" b="1" dirty="0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นำกระสอบข้าวเปลือกไปวางไว้ในฉาง 3 ตำแหน่ง</a:t>
            </a:r>
          </a:p>
          <a:p>
            <a:pPr lvl="1">
              <a:defRPr/>
            </a:pP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ใต้กองข้าวเปลือก</a:t>
            </a:r>
            <a:endParaRPr lang="en-US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lvl="1">
              <a:defRPr/>
            </a:pPr>
            <a:r>
              <a:rPr lang="en-US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กลางกองข้าวเปลือก</a:t>
            </a:r>
            <a:endParaRPr lang="en-US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lvl="1">
              <a:buFontTx/>
              <a:buChar char="-"/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ส่วนบนของกองข้าวเปลือกโดยให้มีข้าวเปลือก</a:t>
            </a:r>
          </a:p>
          <a:p>
            <a:pPr lvl="1"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ปิดกระสอบที่ทดสอบให้มิด</a:t>
            </a:r>
          </a:p>
          <a:p>
            <a:pPr lvl="1">
              <a:buFontTx/>
              <a:buChar char="-"/>
              <a:defRPr/>
            </a:pP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lvl="1">
              <a:buFontTx/>
              <a:buChar char="-"/>
              <a:defRPr/>
            </a:pP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lvl="1">
              <a:defRPr/>
            </a:pPr>
            <a:endParaRPr lang="en-US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 algn="ctr">
              <a:defRPr/>
            </a:pPr>
            <a:endParaRPr lang="en-US" sz="2400" b="1" dirty="0">
              <a:solidFill>
                <a:srgbClr val="0D0D0D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524" name="ตัวยึดหมายเลขภาพนิ่ง 46">
            <a:extLst>
              <a:ext uri="{FF2B5EF4-FFF2-40B4-BE49-F238E27FC236}">
                <a16:creationId xmlns:a16="http://schemas.microsoft.com/office/drawing/2014/main" xmlns="" id="{623AD506-B69E-4DBB-9346-A37A141B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97096" y="6329363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645CA525-E9DC-42EC-B450-147B0CAACDED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62</a:t>
            </a:fld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xmlns="" id="{1035C41B-04B4-4B12-AFD3-3C1EE8F92AD7}"/>
              </a:ext>
            </a:extLst>
          </p:cNvPr>
          <p:cNvSpPr/>
          <p:nvPr/>
        </p:nvSpPr>
        <p:spPr>
          <a:xfrm>
            <a:off x="982663" y="4110038"/>
            <a:ext cx="7210425" cy="14287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600" dirty="0">
              <a:solidFill>
                <a:srgbClr val="0000CC"/>
              </a:solidFill>
            </a:endParaRPr>
          </a:p>
        </p:txBody>
      </p:sp>
      <p:sp>
        <p:nvSpPr>
          <p:cNvPr id="12" name="ตัดมุมสี่เหลี่ยมด้านทแยงมุม 4">
            <a:extLst>
              <a:ext uri="{FF2B5EF4-FFF2-40B4-BE49-F238E27FC236}">
                <a16:creationId xmlns:a16="http://schemas.microsoft.com/office/drawing/2014/main" xmlns="" id="{AF87F0B1-BB6C-4A0A-AB2C-52BB1A179C72}"/>
              </a:ext>
            </a:extLst>
          </p:cNvPr>
          <p:cNvSpPr/>
          <p:nvPr/>
        </p:nvSpPr>
        <p:spPr>
          <a:xfrm>
            <a:off x="768350" y="609600"/>
            <a:ext cx="7769225" cy="5572125"/>
          </a:xfrm>
          <a:prstGeom prst="snip2DiagRect">
            <a:avLst>
              <a:gd name="adj1" fmla="val 0"/>
              <a:gd name="adj2" fmla="val 8971"/>
            </a:avLst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เมื่อนำข้าวเปลือกออกจากฉางหมดแล้ว  ให้นำข้าวเปลือกในกระสอบที่ใช้ทดสอบ</a:t>
            </a:r>
          </a:p>
          <a:p>
            <a:pPr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ออกมาชั่งน้ำหนักใหม่  โดยบันทึกน้ำหนักของแต่ละกระสอบ</a:t>
            </a:r>
          </a:p>
          <a:p>
            <a:pPr>
              <a:defRPr/>
            </a:pP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เปรียบเทียบน้ำหนักเดิมกับน้ำหนักใหม่ในแต่ละกระสอบจะทำให้ทราบว่า</a:t>
            </a:r>
          </a:p>
          <a:p>
            <a:pPr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ข้าวเปลือกในตำแหน่งใดว่ามีการยุบตัวมากน้อยอย่างไร</a:t>
            </a:r>
          </a:p>
          <a:p>
            <a:pPr>
              <a:defRPr/>
            </a:pP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การคำนวณน้ำหนักข้าวเปลือกหลังเก็บควรเหลือเท่าใด  จะใช้น้ำหนักรวมของ</a:t>
            </a:r>
          </a:p>
          <a:p>
            <a:pPr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ข้าวเปลือกที่ใช้ทดสอบทั้ง 3 กระสอบ  โดยใช้สูตร</a:t>
            </a:r>
          </a:p>
          <a:p>
            <a:pPr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.....................................................................................................................................</a:t>
            </a:r>
          </a:p>
          <a:p>
            <a:pPr>
              <a:defRPr/>
            </a:pP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น้ำหนักข้าวเปลือกหลังเก็บที่ควรเหลือ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น้ำหนักข้าวเปลือกที่ใช้ทดสอบรวมหลังเก็บ× น้ำหนักข้าวเปลือกที่นำเข้าเก็บ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น้ำหนักข้าวเปลือกที่ใช้ทดสอบรวมก่อนเก็บ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sz="24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sz="24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 algn="ctr">
              <a:defRPr/>
            </a:pPr>
            <a:endParaRPr lang="en-US" sz="2400" b="1" dirty="0">
              <a:solidFill>
                <a:srgbClr val="0D0D0D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3" name="ตัวเชื่อมต่อตรง 12">
            <a:extLst>
              <a:ext uri="{FF2B5EF4-FFF2-40B4-BE49-F238E27FC236}">
                <a16:creationId xmlns:a16="http://schemas.microsoft.com/office/drawing/2014/main" xmlns="" id="{4DB83C26-57D0-4826-85F1-89349AD5A3B3}"/>
              </a:ext>
            </a:extLst>
          </p:cNvPr>
          <p:cNvCxnSpPr/>
          <p:nvPr/>
        </p:nvCxnSpPr>
        <p:spPr>
          <a:xfrm>
            <a:off x="1287463" y="5045075"/>
            <a:ext cx="6264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4" name="ตัวยึดหมายเลขภาพนิ่ง 46">
            <a:extLst>
              <a:ext uri="{FF2B5EF4-FFF2-40B4-BE49-F238E27FC236}">
                <a16:creationId xmlns:a16="http://schemas.microsoft.com/office/drawing/2014/main" xmlns="" id="{6B037163-5BA2-4155-B073-086C1DFC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329363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DC96BFE9-F147-4E97-AFFD-99CF3D339C70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63</a:t>
            </a:fld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ดมุมสี่เหลี่ยมด้านทแยงมุม 4">
            <a:extLst>
              <a:ext uri="{FF2B5EF4-FFF2-40B4-BE49-F238E27FC236}">
                <a16:creationId xmlns:a16="http://schemas.microsoft.com/office/drawing/2014/main" xmlns="" id="{F252664C-E104-4D9A-AFB5-E221AA38E1EE}"/>
              </a:ext>
            </a:extLst>
          </p:cNvPr>
          <p:cNvSpPr/>
          <p:nvPr/>
        </p:nvSpPr>
        <p:spPr>
          <a:xfrm>
            <a:off x="647700" y="927100"/>
            <a:ext cx="7912100" cy="5572125"/>
          </a:xfrm>
          <a:prstGeom prst="snip2DiagRect">
            <a:avLst>
              <a:gd name="adj1" fmla="val 0"/>
              <a:gd name="adj2" fmla="val 8971"/>
            </a:avLst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นำผลลัพธ์ที่ได้ไปเปรียบเทียบกับผลการชั่งข้าวเปลือกที่นำออกจากฉางจริง</a:t>
            </a:r>
          </a:p>
          <a:p>
            <a:pPr>
              <a:defRPr/>
            </a:pP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lvl="1">
              <a:defRPr/>
            </a:pPr>
            <a:r>
              <a:rPr lang="en-US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ถ้าน้ำหนักใกล้เคียงแสดงว่าน้ำหนักที่ขาดหายไปเกิดจากการยุบตัวตามสภาพ</a:t>
            </a:r>
            <a:endParaRPr lang="en-US" sz="24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en-US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ถ้าน้ำหนักแตกต่างมากแสดงว่ามีเหตุผิดปกติสหกรณ์ต้องตรวจสอบหาสาเหตุ</a:t>
            </a:r>
          </a:p>
          <a:p>
            <a:pPr>
              <a:defRPr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 เพื่อแก้ไขปัญหาต่อไป</a:t>
            </a:r>
          </a:p>
          <a:p>
            <a:pPr>
              <a:defRPr/>
            </a:pP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sz="24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sz="24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 algn="ctr">
              <a:defRPr/>
            </a:pPr>
            <a:endParaRPr lang="en-US" sz="2400" b="1" dirty="0">
              <a:solidFill>
                <a:srgbClr val="0D0D0D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A75170F5-57C0-43F7-8FAF-CD17769750D0}"/>
              </a:ext>
            </a:extLst>
          </p:cNvPr>
          <p:cNvSpPr/>
          <p:nvPr/>
        </p:nvSpPr>
        <p:spPr>
          <a:xfrm>
            <a:off x="688975" y="3487738"/>
            <a:ext cx="7805738" cy="21875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นำข้าวเปลือกเข้าฉางจำนวน  300,000  กก.  และได้ทำการทดสอบข้าวยุบตัวโดยบรรจุข้าวเปลือกที่จะทดสอบไว้กระสอบละ 60  กก.จำนวน  3  กระสอบ  วางไว้ในตำแหน่ง  ใต้ กลาง และบนกองข้าวเปลือกที่ในฉาง  เมื่อนำข้าวเปลือกออกจากฉางชั่งน้ำหนักได้จริง 296,515 กก. ส่วนข้าวเปลือกที่ทดสอบชั่งได้ดังนี้  กระสอบที่ 1  จำนวน  59.5  กก.  กระสอบที่ 2 จำนวน 59.3 กก.  กระสอบที่ 3 จำนวน  59.1 กก.</a:t>
            </a:r>
          </a:p>
        </p:txBody>
      </p:sp>
      <p:sp>
        <p:nvSpPr>
          <p:cNvPr id="66567" name="ตัวยึดหมายเลขภาพนิ่ง 46">
            <a:extLst>
              <a:ext uri="{FF2B5EF4-FFF2-40B4-BE49-F238E27FC236}">
                <a16:creationId xmlns:a16="http://schemas.microsoft.com/office/drawing/2014/main" xmlns="" id="{37D759C7-D878-40C0-BD0F-BECCCE3B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27988" y="6021388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6B708289-5802-4C15-97B1-1A8A9F21F06B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64</a:t>
            </a:fld>
            <a:endParaRPr lang="th-TH" alt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มนมุมสี่เหลี่ยมด้านเดียวกัน 4">
            <a:extLst>
              <a:ext uri="{FF2B5EF4-FFF2-40B4-BE49-F238E27FC236}">
                <a16:creationId xmlns:a16="http://schemas.microsoft.com/office/drawing/2014/main" xmlns="" id="{3BF0D61E-F3CA-444A-B84D-173EB3874AE8}"/>
              </a:ext>
            </a:extLst>
          </p:cNvPr>
          <p:cNvSpPr/>
          <p:nvPr/>
        </p:nvSpPr>
        <p:spPr>
          <a:xfrm>
            <a:off x="1196440" y="998520"/>
            <a:ext cx="6896445" cy="2070440"/>
          </a:xfrm>
          <a:prstGeom prst="round2Same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 b="1" dirty="0">
              <a:solidFill>
                <a:srgbClr val="9900CC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น้ำหนักข้าวเปลือกหลังเก็บที่ควรเหลือ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(59.5+59.3+59.1) ×300,000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                                                           (60×3)</a:t>
            </a:r>
          </a:p>
          <a:p>
            <a:pPr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                                        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=  296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,500  กิโลกรัม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xmlns="" id="{375D42F8-811C-4832-8B92-64B9CCCF4320}"/>
              </a:ext>
            </a:extLst>
          </p:cNvPr>
          <p:cNvCxnSpPr/>
          <p:nvPr/>
        </p:nvCxnSpPr>
        <p:spPr>
          <a:xfrm>
            <a:off x="4833938" y="1689100"/>
            <a:ext cx="25717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4DDF80-3A12-48F9-B7DA-8C88DF5A625E}"/>
              </a:ext>
            </a:extLst>
          </p:cNvPr>
          <p:cNvSpPr txBox="1"/>
          <p:nvPr/>
        </p:nvSpPr>
        <p:spPr>
          <a:xfrm>
            <a:off x="673598" y="3775242"/>
            <a:ext cx="7860856" cy="230832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น้ำหนักข้าวเปลือกออกจากฉางชั่งได้จริง 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296,515  กิโลกรัม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	ผลต่างของน้ำหนักข้าวเปลือกคงเหลือ 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=  15  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กิโลกรัม</a:t>
            </a:r>
          </a:p>
          <a:p>
            <a:pPr>
              <a:defRPr/>
            </a:pPr>
            <a:endPara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ดังนั้นข้าวเปลือกที่นำออกจากฉางชั่งได้   296,515   กิโลกรัม ต่างจากข้าวเปลือกที่นำเข้าฉาง 300,000 กิโลกรัม  จำนวน  3,485  กิโลกรัม  ถือเป็นการสูญหายไปจากการยุบตัวตามสภาพ</a:t>
            </a:r>
          </a:p>
        </p:txBody>
      </p:sp>
      <p:sp>
        <p:nvSpPr>
          <p:cNvPr id="67594" name="ตัวยึดหมายเลขภาพนิ่ง 46">
            <a:extLst>
              <a:ext uri="{FF2B5EF4-FFF2-40B4-BE49-F238E27FC236}">
                <a16:creationId xmlns:a16="http://schemas.microsoft.com/office/drawing/2014/main" xmlns="" id="{784AB29E-0D61-403A-96A0-975B0024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312017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58863F60-ABB2-447C-B69E-BFB11BE29AB6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65</a:t>
            </a:fld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ดมุมสี่เหลี่ยมด้านทแยงมุม 6">
            <a:extLst>
              <a:ext uri="{FF2B5EF4-FFF2-40B4-BE49-F238E27FC236}">
                <a16:creationId xmlns:a16="http://schemas.microsoft.com/office/drawing/2014/main" xmlns="" id="{F792848E-50C8-4F75-B838-F5433C161F24}"/>
              </a:ext>
            </a:extLst>
          </p:cNvPr>
          <p:cNvSpPr/>
          <p:nvPr/>
        </p:nvSpPr>
        <p:spPr>
          <a:xfrm>
            <a:off x="255588" y="1176338"/>
            <a:ext cx="7221537" cy="2462212"/>
          </a:xfrm>
          <a:prstGeom prst="snip2DiagRect">
            <a:avLst>
              <a:gd name="adj1" fmla="val 0"/>
              <a:gd name="adj2" fmla="val 105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8611" name="TextBox 5">
            <a:extLst>
              <a:ext uri="{FF2B5EF4-FFF2-40B4-BE49-F238E27FC236}">
                <a16:creationId xmlns:a16="http://schemas.microsoft.com/office/drawing/2014/main" xmlns="" id="{EF07C548-0C89-424C-BD6C-27C0701C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176338"/>
            <a:ext cx="82867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1" eaLnBrk="1" hangingPunct="1"/>
            <a:r>
              <a:rPr lang="en-US" altLang="en-US" sz="2200" b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altLang="en-US" sz="2200" b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โดยการคำนวณ</a:t>
            </a:r>
            <a:endParaRPr lang="th-TH" altLang="en-US" sz="2200" b="1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th-TH" altLang="en-US" sz="22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ระหว่างนำข้าวเปลือกเข้าเก็บในฉาง ให้มีการตรวจวัดความชื้นเป็นระยะ  </a:t>
            </a:r>
          </a:p>
          <a:p>
            <a:pPr lvl="2" eaLnBrk="1" hangingPunct="1"/>
            <a:r>
              <a:rPr lang="th-TH" altLang="en-US" sz="22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และบันทึกไว้เป็นหลักฐาน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th-TH" altLang="en-US" sz="22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หาค่าเฉลี่ยความชื้นของข้าวเปลือกที่เก็บไว้ในฉาง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th-TH" altLang="en-US" sz="22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ตรวจวัดความชื้นของข้าวเปลือกที่นำออกจากฉางและจดบันทึกไว้</a:t>
            </a:r>
          </a:p>
          <a:p>
            <a:pPr lvl="2" eaLnBrk="1" hangingPunct="1"/>
            <a:r>
              <a:rPr lang="th-TH" altLang="en-US" sz="22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เช่นเดียวกับตอนเก็บเข้าฉาง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th-TH" altLang="en-US" sz="22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หาค่าเฉลี่ยความชื้นของข้าวเปลือกที่นำออกจากฉาง</a:t>
            </a:r>
            <a:endParaRPr lang="th-TH" altLang="en-US" sz="22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มนมุมสี่เหลี่ยมด้านเดียวกัน 4">
            <a:extLst>
              <a:ext uri="{FF2B5EF4-FFF2-40B4-BE49-F238E27FC236}">
                <a16:creationId xmlns:a16="http://schemas.microsoft.com/office/drawing/2014/main" xmlns="" id="{A8D68F76-54F5-4201-ACBC-6953F91A3D09}"/>
              </a:ext>
            </a:extLst>
          </p:cNvPr>
          <p:cNvSpPr/>
          <p:nvPr/>
        </p:nvSpPr>
        <p:spPr>
          <a:xfrm>
            <a:off x="255528" y="245006"/>
            <a:ext cx="8501122" cy="785818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แนวทางในการทดสอบการยุบตัวตามสภาพ  สามารถทำได้โดย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th-TH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8613" name="TextBox 7">
            <a:extLst>
              <a:ext uri="{FF2B5EF4-FFF2-40B4-BE49-F238E27FC236}">
                <a16:creationId xmlns:a16="http://schemas.microsoft.com/office/drawing/2014/main" xmlns="" id="{516FF53E-9931-4F69-9BCF-122A51D5E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3767138"/>
            <a:ext cx="8475662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th-TH" altLang="en-US" sz="22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คำนวณข้าวเปลือกคงเหลือโดยใช้สูตรของกองเกษตรวิศวกรรม    กรมวิชาการเกษตร</a:t>
            </a:r>
          </a:p>
          <a:p>
            <a:pPr lvl="2" eaLnBrk="1" hangingPunct="1"/>
            <a:endParaRPr lang="th-TH" altLang="en-US" sz="2200" b="1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/>
            <a:r>
              <a:rPr lang="th-TH" altLang="en-US" sz="2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น้ำหนักข้าวเปลือกหลังเก็บที่ควรเหลือ  </a:t>
            </a:r>
            <a:r>
              <a:rPr lang="en-US" altLang="en-US" sz="2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altLang="en-US" sz="2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(100 - %ความชื้นก่อนเก็บ) × น้ำหนักข้าวเปลือกที่นำเข้าเก็บ</a:t>
            </a:r>
            <a:endParaRPr lang="en-US" altLang="en-US" sz="2200" b="1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spcBef>
                <a:spcPts val="600"/>
              </a:spcBef>
            </a:pPr>
            <a:r>
              <a:rPr lang="th-TH" altLang="en-US" sz="2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          (100 - % ความชื้นหลังเก็บ)</a:t>
            </a:r>
            <a:endParaRPr lang="en-US" altLang="en-US" sz="2200" b="1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 eaLnBrk="1" hangingPunct="1"/>
            <a:endParaRPr lang="en-US" altLang="en-US" sz="2200" b="1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ctr" eaLnBrk="1" hangingPunct="1">
              <a:buFont typeface="Arial" panose="020B0604020202020204" pitchFamily="34" charset="0"/>
              <a:buChar char="•"/>
            </a:pPr>
            <a:r>
              <a:rPr lang="th-TH" altLang="en-US" sz="22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นำผลลัพธ์ที่ได้ไปเปรียบเทียบกับผลการชั่งข้าวเปลือกที่นำออกจากฉางจริง</a:t>
            </a:r>
          </a:p>
          <a:p>
            <a:pPr lvl="1" eaLnBrk="1" hangingPunct="1"/>
            <a:r>
              <a:rPr lang="th-TH" altLang="en-US" sz="2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</a:t>
            </a:r>
            <a:r>
              <a:rPr lang="en-US" altLang="en-US" sz="2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altLang="en-US" sz="22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ถ้าน้ำหนักใกล้เคียงกันแสดงว่า น้ำหนักที่ขาดหายไปเกิดจากการยุบตัวตามสภาพ</a:t>
            </a:r>
            <a:endParaRPr lang="en-US" altLang="en-US" sz="2200" b="1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eaLnBrk="1" hangingPunct="1"/>
            <a:r>
              <a:rPr lang="th-TH" altLang="en-US" sz="2200" b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</a:t>
            </a:r>
            <a:r>
              <a:rPr lang="en-US" altLang="en-US" sz="2200" b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altLang="en-US" sz="2200" b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ถ้าน้ำหนักแตกต่างมากแสดงว่า มีเหตุผิดปกติต้องตรวจสอบหาสาเหตุเพื่อแก้ปัญหา</a:t>
            </a:r>
          </a:p>
        </p:txBody>
      </p:sp>
      <p:cxnSp>
        <p:nvCxnSpPr>
          <p:cNvPr id="9" name="ตัวเชื่อมต่อตรง 8">
            <a:extLst>
              <a:ext uri="{FF2B5EF4-FFF2-40B4-BE49-F238E27FC236}">
                <a16:creationId xmlns:a16="http://schemas.microsoft.com/office/drawing/2014/main" xmlns="" id="{02E77F7F-A282-483B-ADCD-ABE3B38D8003}"/>
              </a:ext>
            </a:extLst>
          </p:cNvPr>
          <p:cNvCxnSpPr/>
          <p:nvPr/>
        </p:nvCxnSpPr>
        <p:spPr>
          <a:xfrm>
            <a:off x="3797300" y="4854575"/>
            <a:ext cx="45434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8" name="ตัวยึดหมายเลขภาพนิ่ง 46">
            <a:extLst>
              <a:ext uri="{FF2B5EF4-FFF2-40B4-BE49-F238E27FC236}">
                <a16:creationId xmlns:a16="http://schemas.microsoft.com/office/drawing/2014/main" xmlns="" id="{F582434E-9497-48B2-A576-B9142BA6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329363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45A28B47-CEEC-4DFB-A12C-0D83344A22FE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66</a:t>
            </a:fld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สี่เหลี่ยมผืนผ้า 1">
            <a:extLst>
              <a:ext uri="{FF2B5EF4-FFF2-40B4-BE49-F238E27FC236}">
                <a16:creationId xmlns:a16="http://schemas.microsoft.com/office/drawing/2014/main" xmlns="" id="{EF8FA285-9AB2-4442-933B-37616CD53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344488"/>
            <a:ext cx="8281987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b="1" u="sng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altLang="en-US" sz="2400" b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2400" b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eaLnBrk="1" hangingPunct="1"/>
            <a:r>
              <a:rPr lang="th-TH" altLang="en-US" sz="2600" b="1">
                <a:solidFill>
                  <a:srgbClr val="0D0D0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นำข้าวเปลือกเข้าฉาง 300,000  กิโลกรัม ความชื้นของข้าวเปลือกที่นำเข้าเก็บเฉลี่ย  14 %  </a:t>
            </a:r>
          </a:p>
          <a:p>
            <a:pPr eaLnBrk="1" hangingPunct="1"/>
            <a:r>
              <a:rPr lang="th-TH" altLang="en-US" sz="2600" b="1">
                <a:solidFill>
                  <a:srgbClr val="0D0D0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เมื่อนำข้าวเปลือกออกชั่งน้ำหนักได้จริง    296,515  กิโลกรัม วัดความชื้นเฉลี่ยได้  13%</a:t>
            </a:r>
          </a:p>
          <a:p>
            <a:pPr eaLnBrk="1" hangingPunct="1"/>
            <a:endParaRPr lang="en-US" altLang="en-US" sz="2600" b="1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/>
            <a:r>
              <a:rPr lang="th-TH" altLang="en-US" sz="26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น้ำหนักข้าวเปลือกหลังเก็บที่ควรเหลือ       </a:t>
            </a:r>
            <a:r>
              <a:rPr lang="en-US" altLang="en-US" sz="26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altLang="en-US" sz="26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(100-14) ×300,000</a:t>
            </a:r>
            <a:endParaRPr lang="en-US" altLang="en-US" sz="2600" b="1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/>
            <a:r>
              <a:rPr lang="en-US" altLang="en-US" sz="26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              </a:t>
            </a:r>
            <a:r>
              <a:rPr lang="th-TH" altLang="en-US" sz="26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( 100 </a:t>
            </a:r>
            <a:r>
              <a:rPr lang="en-US" altLang="en-US" sz="26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th-TH" altLang="en-US" sz="26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13 )</a:t>
            </a:r>
            <a:endParaRPr lang="en-US" altLang="en-US" sz="2600" b="1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/>
            <a:r>
              <a:rPr lang="en-US" altLang="en-US" sz="26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=  296</a:t>
            </a:r>
            <a:r>
              <a:rPr lang="th-TH" altLang="en-US" sz="26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altLang="en-US" sz="26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551.72  </a:t>
            </a:r>
            <a:r>
              <a:rPr lang="th-TH" altLang="en-US" sz="2600" b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กิโลกรัม</a:t>
            </a:r>
            <a:endParaRPr lang="en-US" altLang="en-US" sz="2600" b="1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/>
            <a:r>
              <a:rPr lang="th-TH" altLang="en-US" sz="2600" b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น้ำหนักข้าวเปลือกออกจากฉางชั่งได้จริง   </a:t>
            </a:r>
            <a:r>
              <a:rPr lang="en-US" altLang="en-US" sz="2600" b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 296</a:t>
            </a:r>
            <a:r>
              <a:rPr lang="th-TH" altLang="en-US" sz="2600" b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,515   กิโลกรัม</a:t>
            </a:r>
            <a:endParaRPr lang="th-TH" altLang="en-US" sz="26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xmlns="" id="{E780CD6F-4FA9-43B6-98E3-6ABD252C1BF9}"/>
              </a:ext>
            </a:extLst>
          </p:cNvPr>
          <p:cNvCxnSpPr/>
          <p:nvPr/>
        </p:nvCxnSpPr>
        <p:spPr bwMode="auto">
          <a:xfrm>
            <a:off x="5997575" y="2403475"/>
            <a:ext cx="17859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36" name="TextBox 7">
            <a:extLst>
              <a:ext uri="{FF2B5EF4-FFF2-40B4-BE49-F238E27FC236}">
                <a16:creationId xmlns:a16="http://schemas.microsoft.com/office/drawing/2014/main" xmlns="" id="{B59D5042-896A-4028-8E9C-454D3FDF9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4149725"/>
            <a:ext cx="85121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2600" b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ผลต่างของน้ำหนักข้าวเปลือกคงเหลือ  </a:t>
            </a:r>
            <a:r>
              <a:rPr lang="en-US" altLang="en-US" sz="2600" b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  36.72  </a:t>
            </a:r>
            <a:r>
              <a:rPr lang="th-TH" altLang="en-US" sz="2600" b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กิโลกรัม ดังนั้น ข้าวเปลือกที่นำออกจากฉางชั่งได้  296,515  กิโลกรัม  ต่างจากข้าวเปลือกที่นำเข้าฉาง 300,000 กิโลกรัม จำนวน 3,485  กิโลกรัม ถือเป็นการสูญหายไปจากการยุบตัวตามสภาพ</a:t>
            </a:r>
          </a:p>
        </p:txBody>
      </p:sp>
      <p:sp>
        <p:nvSpPr>
          <p:cNvPr id="69640" name="ตัวยึดหมายเลขภาพนิ่ง 46">
            <a:extLst>
              <a:ext uri="{FF2B5EF4-FFF2-40B4-BE49-F238E27FC236}">
                <a16:creationId xmlns:a16="http://schemas.microsoft.com/office/drawing/2014/main" xmlns="" id="{696C2C64-6FAA-49D7-8EB2-37DD43A1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329363"/>
            <a:ext cx="539750" cy="52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1CE25E2A-633F-4C3D-B9FF-89600A3372FC}" type="slidenum">
              <a:rPr lang="en-US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67</a:t>
            </a:fld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กลุ่ม 8">
            <a:extLst>
              <a:ext uri="{FF2B5EF4-FFF2-40B4-BE49-F238E27FC236}">
                <a16:creationId xmlns:a16="http://schemas.microsoft.com/office/drawing/2014/main" xmlns="" id="{0C64B1CE-1F62-4BA5-93B6-2EAEABD9CF23}"/>
              </a:ext>
            </a:extLst>
          </p:cNvPr>
          <p:cNvGrpSpPr>
            <a:grpSpLocks/>
          </p:cNvGrpSpPr>
          <p:nvPr/>
        </p:nvGrpSpPr>
        <p:grpSpPr bwMode="auto">
          <a:xfrm>
            <a:off x="339725" y="320675"/>
            <a:ext cx="8461375" cy="5945188"/>
            <a:chOff x="115335" y="637109"/>
            <a:chExt cx="8751195" cy="594368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B6D4CD8-003B-47AE-804D-6F8C3C6ECC75}"/>
                </a:ext>
              </a:extLst>
            </p:cNvPr>
            <p:cNvSpPr txBox="1"/>
            <p:nvPr/>
          </p:nvSpPr>
          <p:spPr>
            <a:xfrm>
              <a:off x="195787" y="1656026"/>
              <a:ext cx="8670743" cy="49247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คำแนะนำนายทะเบียนสหกรณ์  เรื่องวิธีปฏิบัติทางบัญชีเกี่ยวกับสินค้างคงเหลือ  </a:t>
              </a:r>
            </a:p>
            <a:p>
              <a:pPr>
                <a:defRPr/>
              </a:pPr>
              <a:r>
                <a:rPr lang="th-TH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พ.ศ.  2547  สรุปได้  ดังนี้</a:t>
              </a:r>
            </a:p>
            <a:p>
              <a:pPr>
                <a:defRPr/>
              </a:pPr>
              <a:r>
                <a:rPr lang="th-TH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.....................................................................................................................................................</a:t>
              </a:r>
              <a:endPara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>
                <a:defRPr/>
              </a:pPr>
              <a:r>
                <a:rPr lang="th-TH" sz="2600" dirty="0">
                  <a:latin typeface="TH SarabunPSK" pitchFamily="34" charset="-34"/>
                  <a:cs typeface="TH SarabunPSK" pitchFamily="34" charset="-34"/>
                </a:rPr>
                <a:t>        </a:t>
              </a:r>
              <a:r>
                <a:rPr lang="th-TH" sz="26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1.  สหกรณ์ต้องตีราคาข้าวเปลือกคงเหลือแต่ละชนิดด้วยราคาทุนหรือมูลค่าสุทธิ</a:t>
              </a:r>
            </a:p>
            <a:p>
              <a:pPr>
                <a:defRPr/>
              </a:pPr>
              <a:r>
                <a:rPr lang="th-TH" sz="26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ที่จะได้รับ แล้วแต่ราคาใดจะต่ำกว่า ณ วันสิ้นปีทางบัญชี</a:t>
              </a:r>
            </a:p>
            <a:p>
              <a:pPr>
                <a:defRPr/>
              </a:pPr>
              <a:endParaRPr lang="th-TH" sz="26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marL="514350" indent="-514350">
                <a:defRPr/>
              </a:pPr>
              <a:r>
                <a:rPr lang="en-US" sz="26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        2.</a:t>
              </a:r>
              <a:r>
                <a:rPr lang="th-TH" sz="26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 สหกรณ์สามารถเลือกวิธีการตีราคาทุนของข้าวเปลือก ด้วยราคาเข้าก่อนออกก่อน</a:t>
              </a:r>
            </a:p>
            <a:p>
              <a:pPr marL="514350" indent="-514350">
                <a:defRPr/>
              </a:pPr>
              <a:r>
                <a:rPr lang="th-TH" sz="26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26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FIFO</a:t>
              </a:r>
              <a:r>
                <a:rPr lang="th-TH" sz="26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) หรือราคาทุนถัวเฉลี่ยถ่วงน้ำหนัก (</a:t>
              </a:r>
              <a:r>
                <a:rPr lang="en-US" sz="26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Weighted Average</a:t>
              </a:r>
              <a:r>
                <a:rPr lang="th-TH" sz="26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) และเมื่อสหกรณ์เลือกใช้วิธี</a:t>
              </a:r>
            </a:p>
            <a:p>
              <a:pPr marL="514350" indent="-514350">
                <a:defRPr/>
              </a:pPr>
              <a:r>
                <a:rPr lang="th-TH" sz="26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การตีราคาทุนด้วยวิธีใดแล้ว  ต้องใช้วิธีนั้นโดยสม่ำเสมอ</a:t>
              </a:r>
            </a:p>
            <a:p>
              <a:pPr marL="514350" indent="-514350">
                <a:defRPr/>
              </a:pPr>
              <a:endParaRPr lang="th-TH" sz="26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marL="514350" indent="-514350">
                <a:defRPr/>
              </a:pPr>
              <a:r>
                <a:rPr lang="en-US" sz="26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        3.</a:t>
              </a:r>
              <a:r>
                <a:rPr lang="th-TH" sz="26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 ราคามูลค่าสุทธิที่จะได้รับ  หมายถึง  ราคาที่คาดว่าจะขายได้ตามปกติของธุรกิจ</a:t>
              </a:r>
            </a:p>
            <a:p>
              <a:pPr marL="514350" indent="-514350">
                <a:defRPr/>
              </a:pPr>
              <a:r>
                <a:rPr lang="th-TH" sz="26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หักด้วยค่าใช้จ่ายอื่น ๆ  ที่จำเป็นต้องจ่ายเพื่อให้ขายสินค้านั้นได้</a:t>
              </a:r>
            </a:p>
          </p:txBody>
        </p:sp>
        <p:sp>
          <p:nvSpPr>
            <p:cNvPr id="7" name="รูปห้าเหลี่ยม 6">
              <a:extLst>
                <a:ext uri="{FF2B5EF4-FFF2-40B4-BE49-F238E27FC236}">
                  <a16:creationId xmlns:a16="http://schemas.microsoft.com/office/drawing/2014/main" xmlns="" id="{3C4E0BAA-DD4C-4FAE-9437-A61E537A8B9C}"/>
                </a:ext>
              </a:extLst>
            </p:cNvPr>
            <p:cNvSpPr/>
            <p:nvPr/>
          </p:nvSpPr>
          <p:spPr>
            <a:xfrm>
              <a:off x="115335" y="637109"/>
              <a:ext cx="4155587" cy="785614"/>
            </a:xfrm>
            <a:prstGeom prst="homePlate">
              <a:avLst>
                <a:gd name="adj" fmla="val 41185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การตีราคาข้าวเปลือกคงเหลือ</a:t>
              </a:r>
              <a:endParaRPr lang="th-TH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8" name="ตัวยึดหมายเลขภาพนิ่ง 46">
            <a:extLst>
              <a:ext uri="{FF2B5EF4-FFF2-40B4-BE49-F238E27FC236}">
                <a16:creationId xmlns:a16="http://schemas.microsoft.com/office/drawing/2014/main" xmlns="" id="{22894059-94FD-40FD-8750-EF97482720D4}"/>
              </a:ext>
            </a:extLst>
          </p:cNvPr>
          <p:cNvSpPr txBox="1">
            <a:spLocks/>
          </p:cNvSpPr>
          <p:nvPr/>
        </p:nvSpPr>
        <p:spPr bwMode="auto">
          <a:xfrm>
            <a:off x="8676457" y="6381328"/>
            <a:ext cx="467544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68</a:t>
            </a:r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กลุ่ม 10">
            <a:extLst>
              <a:ext uri="{FF2B5EF4-FFF2-40B4-BE49-F238E27FC236}">
                <a16:creationId xmlns:a16="http://schemas.microsoft.com/office/drawing/2014/main" xmlns="" id="{B225C304-9E60-4B99-9A95-8A2E02257964}"/>
              </a:ext>
            </a:extLst>
          </p:cNvPr>
          <p:cNvGrpSpPr>
            <a:grpSpLocks/>
          </p:cNvGrpSpPr>
          <p:nvPr/>
        </p:nvGrpSpPr>
        <p:grpSpPr bwMode="auto">
          <a:xfrm>
            <a:off x="207963" y="342900"/>
            <a:ext cx="8467725" cy="2701925"/>
            <a:chOff x="142844" y="1297156"/>
            <a:chExt cx="8468741" cy="2702957"/>
          </a:xfrm>
        </p:grpSpPr>
        <p:sp>
          <p:nvSpPr>
            <p:cNvPr id="55303" name="TextBox 7">
              <a:extLst>
                <a:ext uri="{FF2B5EF4-FFF2-40B4-BE49-F238E27FC236}">
                  <a16:creationId xmlns:a16="http://schemas.microsoft.com/office/drawing/2014/main" xmlns="" id="{29475825-13C5-4367-A73E-1A9FAD5AF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44" y="2183319"/>
              <a:ext cx="8468741" cy="1816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th-TH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ว่าด้วยการตัดสินค้าจากบัญชีของสหกรณ์และกลุ่มเกษตรกร พ.ศ. 2546</a:t>
              </a:r>
              <a:endPara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eaLnBrk="1" hangingPunct="1">
                <a:defRPr/>
              </a:pPr>
              <a:r>
                <a:rPr lang="th-TH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.....................................................................................................................................</a:t>
              </a:r>
              <a:endPara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eaLnBrk="1" hangingPunct="1">
                <a:defRPr/>
              </a:pPr>
              <a:r>
                <a:rPr lang="th-TH" sz="1800" dirty="0">
                  <a:latin typeface="TH SarabunPSK" pitchFamily="34" charset="-34"/>
                  <a:cs typeface="TH SarabunPSK" pitchFamily="34" charset="-34"/>
                </a:rPr>
                <a:t>   </a:t>
              </a:r>
              <a:r>
                <a:rPr lang="th-TH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ข้อ 6  เมื่อเกิดกรณีสินค้าขาดบัญชีขึ้นแล้ว  หากสหกรณ์หรือกลุ่มเกษตรกรประสงค์</a:t>
              </a:r>
            </a:p>
            <a:p>
              <a:pPr eaLnBrk="1" hangingPunct="1">
                <a:defRPr/>
              </a:pPr>
              <a:r>
                <a:rPr lang="th-TH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           จะให้มีการลดหย่อนความรับผิดชอบสินค้าขาดบัญชีด้วย  ให้พิจารณาดังนี้</a:t>
              </a:r>
              <a:r>
                <a:rPr lang="en-US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              </a:t>
              </a:r>
              <a:r>
                <a:rPr lang="th-TH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   </a:t>
              </a:r>
            </a:p>
          </p:txBody>
        </p:sp>
        <p:sp>
          <p:nvSpPr>
            <p:cNvPr id="9" name="รูปห้าเหลี่ยม 8">
              <a:extLst>
                <a:ext uri="{FF2B5EF4-FFF2-40B4-BE49-F238E27FC236}">
                  <a16:creationId xmlns:a16="http://schemas.microsoft.com/office/drawing/2014/main" xmlns="" id="{65F1C401-94EF-4376-921A-408B8F8F4544}"/>
                </a:ext>
              </a:extLst>
            </p:cNvPr>
            <p:cNvSpPr/>
            <p:nvPr/>
          </p:nvSpPr>
          <p:spPr>
            <a:xfrm>
              <a:off x="207939" y="1297156"/>
              <a:ext cx="4813878" cy="786113"/>
            </a:xfrm>
            <a:prstGeom prst="homePlate">
              <a:avLst>
                <a:gd name="adj" fmla="val 41185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ระเบียบนายทะเบียนสหกรณ์</a:t>
              </a:r>
              <a:endParaRPr lang="th-TH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เครื่องหมายบั้ง 9">
              <a:extLst>
                <a:ext uri="{FF2B5EF4-FFF2-40B4-BE49-F238E27FC236}">
                  <a16:creationId xmlns:a16="http://schemas.microsoft.com/office/drawing/2014/main" xmlns="" id="{C51F75F6-AA61-46D0-A25A-FE42B68D46B6}"/>
                </a:ext>
              </a:extLst>
            </p:cNvPr>
            <p:cNvSpPr/>
            <p:nvPr/>
          </p:nvSpPr>
          <p:spPr>
            <a:xfrm>
              <a:off x="4878924" y="1297156"/>
              <a:ext cx="857353" cy="786113"/>
            </a:xfrm>
            <a:prstGeom prst="chevron">
              <a:avLst>
                <a:gd name="adj" fmla="val 42948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772880-3805-4B8B-973C-82E0B4002FD2}"/>
              </a:ext>
            </a:extLst>
          </p:cNvPr>
          <p:cNvSpPr txBox="1"/>
          <p:nvPr/>
        </p:nvSpPr>
        <p:spPr>
          <a:xfrm>
            <a:off x="250825" y="3051175"/>
            <a:ext cx="8753475" cy="337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600" b="1" dirty="0">
                <a:solidFill>
                  <a:srgbClr val="9900CC"/>
                </a:solidFill>
                <a:latin typeface="TH SarabunPSK" pitchFamily="34" charset="-34"/>
                <a:cs typeface="TH SarabunPSK" pitchFamily="34" charset="-34"/>
              </a:rPr>
              <a:t>ข้อ 6.1 ประเภทสินค้าที่ลดหย่อน</a:t>
            </a:r>
          </a:p>
          <a:p>
            <a:pPr marL="514350" indent="-514350">
              <a:defRPr/>
            </a:pPr>
            <a:r>
              <a:rPr lang="th-TH" sz="26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        (</a:t>
            </a:r>
            <a:r>
              <a:rPr lang="en-US" sz="26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6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) สินค้าประเภทพืชผลทางการเกษตร  คณะกรรมการดำเนินการอาจพิจารณาลดหย่อน</a:t>
            </a:r>
          </a:p>
          <a:p>
            <a:pPr marL="514350" indent="-514350">
              <a:defRPr/>
            </a:pPr>
            <a:r>
              <a:rPr lang="th-TH" sz="26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สำหรับสินค้าที่มีการยุบตัวหรือสูญเสียน้ำหนักตามสภาพของสินค้านั้น โดยให้ลดหย่อนตาม</a:t>
            </a:r>
          </a:p>
          <a:p>
            <a:pPr lvl="1">
              <a:spcBef>
                <a:spcPts val="600"/>
              </a:spcBef>
              <a:defRPr/>
            </a:pP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อัตราซึ่งหน่วยราชการที่ควบคุมหรือเกี่ยวข้องกำหนด</a:t>
            </a:r>
            <a:endParaRPr lang="en-US" sz="2600" b="1" dirty="0">
              <a:latin typeface="TH SarabunPSK" pitchFamily="34" charset="-34"/>
              <a:cs typeface="TH SarabunPSK" pitchFamily="34" charset="-34"/>
            </a:endParaRPr>
          </a:p>
          <a:p>
            <a:pPr lvl="1">
              <a:defRPr/>
            </a:pP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อัตราที่ธุรกิจภาคเอกชนถือใช้กันโดยทั่วไป</a:t>
            </a:r>
            <a:endParaRPr lang="en-US" sz="2600" b="1" dirty="0">
              <a:latin typeface="TH SarabunPSK" pitchFamily="34" charset="-34"/>
              <a:cs typeface="TH SarabunPSK" pitchFamily="34" charset="-34"/>
            </a:endParaRPr>
          </a:p>
          <a:p>
            <a:pPr lvl="1">
              <a:defRPr/>
            </a:pP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อัตราที่สหกรณ์หรือกลุ่มเกษตรกรดำเนินการ</a:t>
            </a:r>
            <a:r>
              <a:rPr lang="th-TH" sz="26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ทดสอบ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ขึ้นเป็น</a:t>
            </a:r>
            <a:r>
              <a:rPr lang="th-TH" sz="26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การเฉพาะ</a:t>
            </a:r>
            <a:r>
              <a:rPr lang="th-TH" sz="2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lvl="1">
              <a:defRPr/>
            </a:pP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		  ทั้งนี้สหกรณ์หรือกลุ่ม ฯ  จะต้องมีหลักฐานพิสูจน์ว่าอัตราจากการทดสอบ</a:t>
            </a:r>
          </a:p>
          <a:p>
            <a:pPr lvl="1">
              <a:defRPr/>
            </a:pP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		  นั้นได้กำหนดขึ้นด้วยวิธีการที่</a:t>
            </a:r>
            <a:r>
              <a:rPr lang="th-TH" sz="26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เหมาะสม</a:t>
            </a:r>
            <a:endParaRPr lang="th-TH" sz="2600" b="1" dirty="0">
              <a:solidFill>
                <a:schemeClr val="accent5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ตัวยึดหมายเลขภาพนิ่ง 46">
            <a:extLst>
              <a:ext uri="{FF2B5EF4-FFF2-40B4-BE49-F238E27FC236}">
                <a16:creationId xmlns:a16="http://schemas.microsoft.com/office/drawing/2014/main" xmlns="" id="{22894059-94FD-40FD-8750-EF97482720D4}"/>
              </a:ext>
            </a:extLst>
          </p:cNvPr>
          <p:cNvSpPr txBox="1">
            <a:spLocks/>
          </p:cNvSpPr>
          <p:nvPr/>
        </p:nvSpPr>
        <p:spPr bwMode="auto">
          <a:xfrm>
            <a:off x="8676457" y="6381328"/>
            <a:ext cx="467544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69</a:t>
            </a:r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Placeholder 2">
            <a:extLst>
              <a:ext uri="{FF2B5EF4-FFF2-40B4-BE49-F238E27FC236}">
                <a16:creationId xmlns:a16="http://schemas.microsoft.com/office/drawing/2014/main" xmlns="" id="{3CD2C414-65C9-497E-9AD7-B7108FC8EC29}"/>
              </a:ext>
            </a:extLst>
          </p:cNvPr>
          <p:cNvSpPr txBox="1">
            <a:spLocks/>
          </p:cNvSpPr>
          <p:nvPr/>
        </p:nvSpPr>
        <p:spPr bwMode="auto">
          <a:xfrm>
            <a:off x="377825" y="3284985"/>
            <a:ext cx="8507413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488" indent="-344488" defTabSz="6858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defTabSz="6858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defTabSz="6858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defTabSz="6858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defTabSz="6858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altLang="en-US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ขอบเขตของการทดสอบ พิจารณาตามความถี่ที่สหกรณ์ปฏิบัติตามการควบคุม อัตราการไม่ปฏิบัติตาม                       การควบคุมที่ได้คาดการณ์ไว้ ความเกี่ยวข้องและความน่าเชื่อถือของหลักฐานการสอบบัญชี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altLang="en-US" sz="2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การใช้หลักฐานได้จากการตรวจสอบในงวดก่อนหรือจากการทดสอบการควบคุมระหว่างกาล  ควรพิจารณาว่า มีการเปลี่ยนแปลงการควบคุมจากที่เคยได้ทดสอบไว้หรือไม่  รวมทั้งข้อบกพร่องในการควบคุมที่ถูกตรวจพบได้ถูกแก้ไขอย่างเหมาะสมแล้ว</a:t>
            </a:r>
          </a:p>
        </p:txBody>
      </p:sp>
      <p:sp>
        <p:nvSpPr>
          <p:cNvPr id="28680" name="สี่เหลี่ยมผืนผ้า 16">
            <a:extLst>
              <a:ext uri="{FF2B5EF4-FFF2-40B4-BE49-F238E27FC236}">
                <a16:creationId xmlns:a16="http://schemas.microsoft.com/office/drawing/2014/main" xmlns="" id="{F3F31470-18C7-4D54-809C-0851D8C77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332656"/>
            <a:ext cx="6376293" cy="267765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th-TH" alt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เป็นวิธีการตรวจสอบเพื่อให้ได้หลักฐานการสอบบัญชีที่เกี่ยวกับความมี</a:t>
            </a:r>
            <a:r>
              <a:rPr lang="th-TH" alt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ประสิทธิผล </a:t>
            </a:r>
            <a:r>
              <a:rPr lang="th-TH" alt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ของการปฏิบัติตามการควบคุมภายในของสหกรณ์ สามารถป้องกัน/ตรวจพบ/แก้ไข การแสดงข้อมูลที่ขัดต่อข้อเท็จจริงอันเป็นสาระสำคัญ รวมถึงการปฏิบัติตามระเบียบที่กำหนดอย่างสม่ำเสมอ และมีประสิทธิภาพตลอดรอบระยะเวลาบัญชี  ที่ผู้สอบบัญชีตรวจสอบ </a:t>
            </a:r>
          </a:p>
          <a:p>
            <a:pPr eaLnBrk="1" hangingPunct="1"/>
            <a:r>
              <a:rPr lang="th-TH" altLang="en-US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        </a:t>
            </a:r>
            <a:r>
              <a:rPr lang="th-TH" alt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ทดสอบรายการบัญชีและตรวจเอกสาร</a:t>
            </a:r>
          </a:p>
          <a:p>
            <a:pPr eaLnBrk="1" hangingPunct="1"/>
            <a:r>
              <a:rPr lang="th-TH" alt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การสอบถาม  /การสังเกตการณ์ /การปฏิบัติซ้ำ 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7838B957-50A1-4FA5-94B2-5C6CD5CABB9F}"/>
              </a:ext>
            </a:extLst>
          </p:cNvPr>
          <p:cNvSpPr/>
          <p:nvPr/>
        </p:nvSpPr>
        <p:spPr>
          <a:xfrm>
            <a:off x="1043608" y="5589240"/>
            <a:ext cx="7178675" cy="8318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2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 การทดสอบการควบคุมทางอ้อม  หรือการควบคุมทั่วไปด้านเทคโนโลยีสารสนเทศ</a:t>
            </a:r>
          </a:p>
          <a:p>
            <a:pPr algn="ctr">
              <a:defRPr/>
            </a:pPr>
            <a:r>
              <a:rPr lang="th-TH" sz="2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เนื่องจาก การประมวลผลโดยระบบมีลักษณะของความสม่ำเสมอ</a:t>
            </a:r>
            <a:endParaRPr lang="th-TH" sz="2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682" name="ตัวยึดหมายเลขภาพนิ่ง 46">
            <a:extLst>
              <a:ext uri="{FF2B5EF4-FFF2-40B4-BE49-F238E27FC236}">
                <a16:creationId xmlns:a16="http://schemas.microsoft.com/office/drawing/2014/main" xmlns="" id="{BD1F45DF-33E7-403E-B438-C5A10A49CDAC}"/>
              </a:ext>
            </a:extLst>
          </p:cNvPr>
          <p:cNvSpPr txBox="1">
            <a:spLocks/>
          </p:cNvSpPr>
          <p:nvPr/>
        </p:nvSpPr>
        <p:spPr bwMode="auto">
          <a:xfrm>
            <a:off x="8316913" y="6021388"/>
            <a:ext cx="5397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C0365328-F7B5-403B-A966-8063E12405DB}" type="slidenum">
              <a:rPr lang="en-US" altLang="en-US"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7</a:t>
            </a:fld>
            <a:endParaRPr lang="th-TH" altLang="en-US" b="1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8" name="กลุ่ม 7"/>
          <p:cNvGrpSpPr/>
          <p:nvPr/>
        </p:nvGrpSpPr>
        <p:grpSpPr>
          <a:xfrm>
            <a:off x="395536" y="332656"/>
            <a:ext cx="2016224" cy="2520280"/>
            <a:chOff x="331153" y="2563"/>
            <a:chExt cx="460404" cy="2622915"/>
          </a:xfrm>
        </p:grpSpPr>
        <p:sp>
          <p:nvSpPr>
            <p:cNvPr id="9" name="สี่เหลี่ยมผืนผ้ามุมมน 8"/>
            <p:cNvSpPr/>
            <p:nvPr/>
          </p:nvSpPr>
          <p:spPr>
            <a:xfrm>
              <a:off x="331153" y="2563"/>
              <a:ext cx="460404" cy="262291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สี่เหลี่ยมผืนผ้ามุมมน 4"/>
            <p:cNvSpPr/>
            <p:nvPr/>
          </p:nvSpPr>
          <p:spPr>
            <a:xfrm>
              <a:off x="353628" y="25038"/>
              <a:ext cx="415454" cy="2577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8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การทดสอบการควบคุม</a:t>
              </a:r>
              <a:endParaRPr lang="en-US" sz="2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(Tests of Controls)</a:t>
              </a:r>
            </a:p>
          </p:txBody>
        </p:sp>
      </p:grpSp>
      <p:sp>
        <p:nvSpPr>
          <p:cNvPr id="13" name="ลูกศรขวา 12">
            <a:extLst>
              <a:ext uri="{FF2B5EF4-FFF2-40B4-BE49-F238E27FC236}">
                <a16:creationId xmlns:a16="http://schemas.microsoft.com/office/drawing/2014/main" xmlns="" id="{523C977C-2833-4161-BEE0-C0BBB240226F}"/>
              </a:ext>
            </a:extLst>
          </p:cNvPr>
          <p:cNvSpPr/>
          <p:nvPr/>
        </p:nvSpPr>
        <p:spPr>
          <a:xfrm>
            <a:off x="2987824" y="2276872"/>
            <a:ext cx="350837" cy="255587"/>
          </a:xfrm>
          <a:prstGeom prst="rightArrow">
            <a:avLst/>
          </a:prstGeom>
          <a:solidFill>
            <a:srgbClr val="00660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4"/>
          <p:cNvSpPr>
            <a:spLocks noChangeShapeType="1"/>
          </p:cNvSpPr>
          <p:nvPr/>
        </p:nvSpPr>
        <p:spPr bwMode="auto">
          <a:xfrm flipV="1">
            <a:off x="1847850" y="3846514"/>
            <a:ext cx="6083300" cy="2698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gray">
          <a:xfrm>
            <a:off x="1043608" y="2714625"/>
            <a:ext cx="7344815" cy="10747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0" hangingPunct="0"/>
            <a:r>
              <a:rPr lang="en-US" sz="3600" kern="1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99"/>
                    </a:gs>
                    <a:gs pos="100000">
                      <a:srgbClr val="000000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The  End   &amp;   Thank  You !</a:t>
            </a:r>
            <a:endParaRPr lang="th-TH" sz="3600" kern="10" dirty="0">
              <a:ln w="3810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99"/>
                  </a:gs>
                  <a:gs pos="100000">
                    <a:srgbClr val="000000"/>
                  </a:gs>
                </a:gsLst>
                <a:lin ang="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3707904" y="4941168"/>
            <a:ext cx="5328592" cy="154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นางสาวนพัต</a:t>
            </a:r>
            <a:r>
              <a:rPr lang="th-TH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สลา  จันทร์มา</a:t>
            </a:r>
          </a:p>
          <a:p>
            <a:pPr algn="r" fontAlgn="auto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0949918543</a:t>
            </a:r>
          </a:p>
          <a:p>
            <a:pPr algn="r" fontAlgn="auto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ID : </a:t>
            </a:r>
            <a:r>
              <a:rPr lang="en-US" sz="3200" b="1" dirty="0" err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kwansuankwan</a:t>
            </a:r>
            <a:endParaRPr lang="th-TH" sz="32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7352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Rectangle 1" hidden="1">
            <a:extLst>
              <a:ext uri="{FF2B5EF4-FFF2-40B4-BE49-F238E27FC236}">
                <a16:creationId xmlns:a16="http://schemas.microsoft.com/office/drawing/2014/main" xmlns="" id="{B589F4BF-F48A-4AB0-87D8-D9B22E85698C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ลูกศรขวา 11">
            <a:extLst>
              <a:ext uri="{FF2B5EF4-FFF2-40B4-BE49-F238E27FC236}">
                <a16:creationId xmlns:a16="http://schemas.microsoft.com/office/drawing/2014/main" xmlns="" id="{4E0FDDDD-8F5D-441B-AC40-8C4413CC2AA7}"/>
              </a:ext>
            </a:extLst>
          </p:cNvPr>
          <p:cNvSpPr/>
          <p:nvPr/>
        </p:nvSpPr>
        <p:spPr>
          <a:xfrm>
            <a:off x="2574925" y="2392363"/>
            <a:ext cx="342900" cy="255587"/>
          </a:xfrm>
          <a:prstGeom prst="rightArrow">
            <a:avLst/>
          </a:prstGeom>
          <a:solidFill>
            <a:srgbClr val="0000CC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9705" name="สี่เหลี่ยมผืนผ้า 13">
            <a:extLst>
              <a:ext uri="{FF2B5EF4-FFF2-40B4-BE49-F238E27FC236}">
                <a16:creationId xmlns:a16="http://schemas.microsoft.com/office/drawing/2014/main" xmlns="" id="{54BE9FFA-A7CC-43C1-A84C-AFF140B94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333375"/>
            <a:ext cx="6838825" cy="2410916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เป็นวิธีการตรวจสอบที่ใช้ในการรวบรวมหลักฐานการสอบบัญชี เพื่อพิสูจน์ในสิ่งที่คณะกรรมการสหกรณ์ได้ให้คำรับรองไว้เกี่ยวกับงบการเงิน ผู้สอบบัญชีจะต้องเลือกวิธีการตรวจสอบให้เหมาะสมกับงานที่ตรวจสอบแต่ละด้าน แล้วนำมาประกอบกันเป็นวิธีตรวจสอบในแต่ละรายการหรือแต่ละบัญชี  </a:t>
            </a:r>
          </a:p>
          <a:p>
            <a:pPr eaLnBrk="1" hangingPunct="1">
              <a:spcBef>
                <a:spcPts val="800"/>
              </a:spcBef>
            </a:pPr>
            <a:r>
              <a:rPr lang="th-TH" altLang="en-US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      </a:t>
            </a:r>
            <a:r>
              <a:rPr lang="th-TH" altLang="en-US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ทดสอบรายละเอียด (ประเภทรายการ /ยอดคงเหลือ /การเปิดเผยข้อมูล)</a:t>
            </a:r>
          </a:p>
          <a:p>
            <a:pPr eaLnBrk="1" hangingPunct="1"/>
            <a:r>
              <a:rPr lang="th-TH" altLang="en-US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การวิเคราะห์เปรียบเทียบ</a:t>
            </a:r>
            <a:endParaRPr lang="th-TH" alt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706" name="Text Placeholder 2">
            <a:extLst>
              <a:ext uri="{FF2B5EF4-FFF2-40B4-BE49-F238E27FC236}">
                <a16:creationId xmlns:a16="http://schemas.microsoft.com/office/drawing/2014/main" xmlns="" id="{291CD201-946C-44F1-AB7D-D098C085EEE0}"/>
              </a:ext>
            </a:extLst>
          </p:cNvPr>
          <p:cNvSpPr txBox="1">
            <a:spLocks/>
          </p:cNvSpPr>
          <p:nvPr/>
        </p:nvSpPr>
        <p:spPr bwMode="auto">
          <a:xfrm>
            <a:off x="179512" y="3109913"/>
            <a:ext cx="8784976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488" indent="-344488" defTabSz="6858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defTabSz="6858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defTabSz="6858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defTabSz="6858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defTabSz="6858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th-TH" altLang="en-US" sz="21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ตัวอย่างวิธีการตรวจสอบเนื้อหาสาระ เช่น การขอคำยืนยัน</a:t>
            </a:r>
            <a:r>
              <a:rPr lang="th-TH" altLang="en-US" sz="21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ภายนอก/</a:t>
            </a:r>
            <a:r>
              <a:rPr lang="th-TH" altLang="en-US" sz="21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การปิดบัญชีและจัดทำงบการเงิน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th-TH" altLang="en-US" sz="21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เปรียบเทียบและกระทบยอดระหว่างปีกับข้อมูลเกี่ยวกับยอดคงเหลือวันสิ้นงวด เพื่อพิจารณาความผิดปกติ/ตรวจสอบยอด/พิจารณาวิธีตรวจสอบที่ควรปฏิบัติ</a:t>
            </a:r>
          </a:p>
        </p:txBody>
      </p:sp>
      <p:graphicFrame>
        <p:nvGraphicFramePr>
          <p:cNvPr id="9" name="Diagram 4">
            <a:extLst>
              <a:ext uri="{FF2B5EF4-FFF2-40B4-BE49-F238E27FC236}">
                <a16:creationId xmlns:a16="http://schemas.microsoft.com/office/drawing/2014/main" xmlns="" id="{7B6B824F-EEFE-4032-B3EF-58853AE277F8}"/>
              </a:ext>
            </a:extLst>
          </p:cNvPr>
          <p:cNvGraphicFramePr/>
          <p:nvPr/>
        </p:nvGraphicFramePr>
        <p:xfrm>
          <a:off x="216015" y="4936548"/>
          <a:ext cx="8708908" cy="156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9708" name="สี่เหลี่ยมผืนผ้า 1">
            <a:extLst>
              <a:ext uri="{FF2B5EF4-FFF2-40B4-BE49-F238E27FC236}">
                <a16:creationId xmlns:a16="http://schemas.microsoft.com/office/drawing/2014/main" xmlns="" id="{794FB1B9-DD5A-4986-B95A-9B3654485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4937125"/>
            <a:ext cx="6524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2400"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เป็นการตรวจสอบช่วงเสร็จงาน  เช่น</a:t>
            </a:r>
          </a:p>
          <a:p>
            <a:pPr eaLnBrk="1" hangingPunct="1"/>
            <a:r>
              <a:rPr lang="th-TH" altLang="en-US" sz="2400"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รายการและเหตุการณ์ภายหลังวันที่ในงบการเงิน</a:t>
            </a:r>
          </a:p>
          <a:p>
            <a:pPr eaLnBrk="1" hangingPunct="1"/>
            <a:r>
              <a:rPr lang="th-TH" altLang="en-US" sz="2400"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รายการเกี่ยวกับคดีความและการฟ้องร้อง</a:t>
            </a:r>
          </a:p>
        </p:txBody>
      </p:sp>
      <p:sp>
        <p:nvSpPr>
          <p:cNvPr id="29709" name="ตัวยึดหมายเลขภาพนิ่ง 46">
            <a:extLst>
              <a:ext uri="{FF2B5EF4-FFF2-40B4-BE49-F238E27FC236}">
                <a16:creationId xmlns:a16="http://schemas.microsoft.com/office/drawing/2014/main" xmlns="" id="{60AD3D78-1027-4A49-849F-7A14B9740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913" y="6021388"/>
            <a:ext cx="539750" cy="528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EE3DBB31-05AB-4983-8056-C0C361A79283}" type="slidenum">
              <a:rPr lang="en-US" altLang="en-US"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/>
              <a:t>8</a:t>
            </a:fld>
            <a:endParaRPr lang="th-TH" altLang="en-US" b="1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" name="กลุ่ม 13"/>
          <p:cNvGrpSpPr/>
          <p:nvPr/>
        </p:nvGrpSpPr>
        <p:grpSpPr>
          <a:xfrm>
            <a:off x="179512" y="404664"/>
            <a:ext cx="1944216" cy="1944216"/>
            <a:chOff x="98046" y="1816"/>
            <a:chExt cx="1428320" cy="1861185"/>
          </a:xfrm>
        </p:grpSpPr>
        <p:sp>
          <p:nvSpPr>
            <p:cNvPr id="15" name="สี่เหลี่ยมผืนผ้ามุมมน 14"/>
            <p:cNvSpPr/>
            <p:nvPr/>
          </p:nvSpPr>
          <p:spPr>
            <a:xfrm>
              <a:off x="98046" y="1816"/>
              <a:ext cx="1428320" cy="186118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สี่เหลี่ยมผืนผ้ามุมมน 4"/>
            <p:cNvSpPr/>
            <p:nvPr/>
          </p:nvSpPr>
          <p:spPr>
            <a:xfrm>
              <a:off x="167771" y="71541"/>
              <a:ext cx="1288870" cy="1721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6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การตรวจสอบเนื้อหาสาระ </a:t>
              </a:r>
              <a:r>
                <a:rPr lang="en-US" sz="26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(Substantive Testing</a:t>
              </a:r>
              <a:r>
                <a:rPr lang="en-US" sz="2600" b="1" kern="1200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)</a:t>
              </a:r>
            </a:p>
          </p:txBody>
        </p:sp>
      </p:grpSp>
      <p:sp>
        <p:nvSpPr>
          <p:cNvPr id="11" name="ลูกศรขวา 10">
            <a:extLst>
              <a:ext uri="{FF2B5EF4-FFF2-40B4-BE49-F238E27FC236}">
                <a16:creationId xmlns:a16="http://schemas.microsoft.com/office/drawing/2014/main" xmlns="" id="{74108BB9-8BE9-457C-8972-C95A72BD71BC}"/>
              </a:ext>
            </a:extLst>
          </p:cNvPr>
          <p:cNvSpPr/>
          <p:nvPr/>
        </p:nvSpPr>
        <p:spPr>
          <a:xfrm>
            <a:off x="2555776" y="2060848"/>
            <a:ext cx="342900" cy="257175"/>
          </a:xfrm>
          <a:prstGeom prst="rightArrow">
            <a:avLst/>
          </a:prstGeom>
          <a:solidFill>
            <a:srgbClr val="0000CC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19251" y="2060575"/>
            <a:ext cx="6481763" cy="1754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การตรวจสอบ</a:t>
            </a:r>
          </a:p>
          <a:p>
            <a:pPr algn="ctr" eaLnBrk="1" hangingPunct="1">
              <a:defRPr/>
            </a:pPr>
            <a:r>
              <a:rPr lang="th-TH" altLang="th-TH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ธุรกิจจัดหาสินค้ามาจำหน่าย</a:t>
            </a:r>
          </a:p>
        </p:txBody>
      </p:sp>
    </p:spTree>
    <p:extLst>
      <p:ext uri="{BB962C8B-B14F-4D97-AF65-F5344CB8AC3E}">
        <p14:creationId xmlns:p14="http://schemas.microsoft.com/office/powerpoint/2010/main" val="388753688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bA.sRTzU2yPG5DTpsYj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ght_presentation">
  <a:themeElements>
    <a:clrScheme name="light_presentation 2">
      <a:dk1>
        <a:srgbClr val="000000"/>
      </a:dk1>
      <a:lt1>
        <a:srgbClr val="FFFFFF"/>
      </a:lt1>
      <a:dk2>
        <a:srgbClr val="003366"/>
      </a:dk2>
      <a:lt2>
        <a:srgbClr val="003399"/>
      </a:lt2>
      <a:accent1>
        <a:srgbClr val="33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DB8E2"/>
      </a:accent5>
      <a:accent6>
        <a:srgbClr val="2D8AE7"/>
      </a:accent6>
      <a:hlink>
        <a:srgbClr val="FF9999"/>
      </a:hlink>
      <a:folHlink>
        <a:srgbClr val="D2B6CE"/>
      </a:folHlink>
    </a:clrScheme>
    <a:fontScheme name="light_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ight_presentation 1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_presentation 2">
        <a:dk1>
          <a:srgbClr val="000000"/>
        </a:dk1>
        <a:lt1>
          <a:srgbClr val="FFFFFF"/>
        </a:lt1>
        <a:dk2>
          <a:srgbClr val="003366"/>
        </a:dk2>
        <a:lt2>
          <a:srgbClr val="003399"/>
        </a:lt2>
        <a:accent1>
          <a:srgbClr val="33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2D8AE7"/>
        </a:accent6>
        <a:hlink>
          <a:srgbClr val="FF9999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light_presentation">
  <a:themeElements>
    <a:clrScheme name="light_presentation 2">
      <a:dk1>
        <a:srgbClr val="000000"/>
      </a:dk1>
      <a:lt1>
        <a:srgbClr val="FFFFFF"/>
      </a:lt1>
      <a:dk2>
        <a:srgbClr val="003366"/>
      </a:dk2>
      <a:lt2>
        <a:srgbClr val="003399"/>
      </a:lt2>
      <a:accent1>
        <a:srgbClr val="33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DB8E2"/>
      </a:accent5>
      <a:accent6>
        <a:srgbClr val="2D8AE7"/>
      </a:accent6>
      <a:hlink>
        <a:srgbClr val="FF9999"/>
      </a:hlink>
      <a:folHlink>
        <a:srgbClr val="D2B6CE"/>
      </a:folHlink>
    </a:clrScheme>
    <a:fontScheme name="light_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ight_presentation 1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_presentation 2">
        <a:dk1>
          <a:srgbClr val="000000"/>
        </a:dk1>
        <a:lt1>
          <a:srgbClr val="FFFFFF"/>
        </a:lt1>
        <a:dk2>
          <a:srgbClr val="003366"/>
        </a:dk2>
        <a:lt2>
          <a:srgbClr val="003399"/>
        </a:lt2>
        <a:accent1>
          <a:srgbClr val="33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2D8AE7"/>
        </a:accent6>
        <a:hlink>
          <a:srgbClr val="FF9999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light_presentation">
  <a:themeElements>
    <a:clrScheme name="light_presentation 2">
      <a:dk1>
        <a:srgbClr val="000000"/>
      </a:dk1>
      <a:lt1>
        <a:srgbClr val="FFFFFF"/>
      </a:lt1>
      <a:dk2>
        <a:srgbClr val="003366"/>
      </a:dk2>
      <a:lt2>
        <a:srgbClr val="003399"/>
      </a:lt2>
      <a:accent1>
        <a:srgbClr val="33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DB8E2"/>
      </a:accent5>
      <a:accent6>
        <a:srgbClr val="2D8AE7"/>
      </a:accent6>
      <a:hlink>
        <a:srgbClr val="FF9999"/>
      </a:hlink>
      <a:folHlink>
        <a:srgbClr val="D2B6CE"/>
      </a:folHlink>
    </a:clrScheme>
    <a:fontScheme name="light_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ight_presentation 1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_presentation 2">
        <a:dk1>
          <a:srgbClr val="000000"/>
        </a:dk1>
        <a:lt1>
          <a:srgbClr val="FFFFFF"/>
        </a:lt1>
        <a:dk2>
          <a:srgbClr val="003366"/>
        </a:dk2>
        <a:lt2>
          <a:srgbClr val="003399"/>
        </a:lt2>
        <a:accent1>
          <a:srgbClr val="33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2D8AE7"/>
        </a:accent6>
        <a:hlink>
          <a:srgbClr val="FF9999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3089</TotalTime>
  <Words>5666</Words>
  <Application>Microsoft Office PowerPoint</Application>
  <PresentationFormat>นำเสนอทางหน้าจอ (4:3)</PresentationFormat>
  <Paragraphs>856</Paragraphs>
  <Slides>70</Slides>
  <Notes>8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22</vt:i4>
      </vt:variant>
      <vt:variant>
        <vt:lpstr>ธีม</vt:lpstr>
      </vt:variant>
      <vt:variant>
        <vt:i4>7</vt:i4>
      </vt:variant>
      <vt:variant>
        <vt:lpstr>เซิร์ฟเวอร์ OLE ฝังตัว</vt:lpstr>
      </vt:variant>
      <vt:variant>
        <vt:i4>3</vt:i4>
      </vt:variant>
      <vt:variant>
        <vt:lpstr>ชื่อเรื่องสไลด์</vt:lpstr>
      </vt:variant>
      <vt:variant>
        <vt:i4>70</vt:i4>
      </vt:variant>
    </vt:vector>
  </HeadingPairs>
  <TitlesOfParts>
    <vt:vector size="102" baseType="lpstr">
      <vt:lpstr>Aharoni</vt:lpstr>
      <vt:lpstr>Angsana New</vt:lpstr>
      <vt:lpstr>Arial</vt:lpstr>
      <vt:lpstr>BrowalliaUPC</vt:lpstr>
      <vt:lpstr>Calibri</vt:lpstr>
      <vt:lpstr>Candara</vt:lpstr>
      <vt:lpstr>Cordia New</vt:lpstr>
      <vt:lpstr>DilleniaUPC</vt:lpstr>
      <vt:lpstr>FreesiaUPC</vt:lpstr>
      <vt:lpstr>Gulim</vt:lpstr>
      <vt:lpstr>IrisUPC</vt:lpstr>
      <vt:lpstr>JasmineUPC</vt:lpstr>
      <vt:lpstr>KodchiangUPC</vt:lpstr>
      <vt:lpstr>Monotype Sorts</vt:lpstr>
      <vt:lpstr>Symbol</vt:lpstr>
      <vt:lpstr>Tahoma</vt:lpstr>
      <vt:lpstr>TH SarabunIT๙</vt:lpstr>
      <vt:lpstr>TH SarabunPSK</vt:lpstr>
      <vt:lpstr>Times New Roman</vt:lpstr>
      <vt:lpstr>Verdana</vt:lpstr>
      <vt:lpstr>Wingdings</vt:lpstr>
      <vt:lpstr>Wingdings 2</vt:lpstr>
      <vt:lpstr>ชุดรูปแบบของ Office</vt:lpstr>
      <vt:lpstr>light_presentation</vt:lpstr>
      <vt:lpstr>Waveform</vt:lpstr>
      <vt:lpstr>1_light_presentation</vt:lpstr>
      <vt:lpstr>1_Waveform</vt:lpstr>
      <vt:lpstr>1_ชุดรูปแบบของ Office</vt:lpstr>
      <vt:lpstr>2_light_presentation</vt:lpstr>
      <vt:lpstr>เอกสาร</vt:lpstr>
      <vt:lpstr>Clip</vt:lpstr>
      <vt:lpstr>think-cell Slide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เทคนิคการตรวจสอบ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หลักสูตร ผู้ตรวจสอบกิจการขั้นพื้นฐาน</dc:title>
  <dc:creator>CAD430</dc:creator>
  <cp:lastModifiedBy>HJUI</cp:lastModifiedBy>
  <cp:revision>492</cp:revision>
  <dcterms:created xsi:type="dcterms:W3CDTF">2012-10-30T01:36:55Z</dcterms:created>
  <dcterms:modified xsi:type="dcterms:W3CDTF">2019-12-22T08:02:28Z</dcterms:modified>
</cp:coreProperties>
</file>