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  <p:sldMasterId id="2147484437" r:id="rId5"/>
    <p:sldMasterId id="2147484449" r:id="rId6"/>
    <p:sldMasterId id="2147484461" r:id="rId7"/>
    <p:sldMasterId id="2147484474" r:id="rId8"/>
    <p:sldMasterId id="2147484487" r:id="rId9"/>
    <p:sldMasterId id="2147485256" r:id="rId10"/>
    <p:sldMasterId id="2147485269" r:id="rId11"/>
    <p:sldMasterId id="2147485293" r:id="rId12"/>
    <p:sldMasterId id="2147485305" r:id="rId13"/>
    <p:sldMasterId id="2147485318" r:id="rId14"/>
    <p:sldMasterId id="2147485330" r:id="rId15"/>
  </p:sldMasterIdLst>
  <p:notesMasterIdLst>
    <p:notesMasterId r:id="rId144"/>
  </p:notesMasterIdLst>
  <p:handoutMasterIdLst>
    <p:handoutMasterId r:id="rId145"/>
  </p:handoutMasterIdLst>
  <p:sldIdLst>
    <p:sldId id="616" r:id="rId16"/>
    <p:sldId id="698" r:id="rId17"/>
    <p:sldId id="852" r:id="rId18"/>
    <p:sldId id="984" r:id="rId19"/>
    <p:sldId id="985" r:id="rId20"/>
    <p:sldId id="753" r:id="rId21"/>
    <p:sldId id="754" r:id="rId22"/>
    <p:sldId id="986" r:id="rId23"/>
    <p:sldId id="987" r:id="rId24"/>
    <p:sldId id="988" r:id="rId25"/>
    <p:sldId id="989" r:id="rId26"/>
    <p:sldId id="990" r:id="rId27"/>
    <p:sldId id="853" r:id="rId28"/>
    <p:sldId id="854" r:id="rId29"/>
    <p:sldId id="855" r:id="rId30"/>
    <p:sldId id="856" r:id="rId31"/>
    <p:sldId id="857" r:id="rId32"/>
    <p:sldId id="858" r:id="rId33"/>
    <p:sldId id="859" r:id="rId34"/>
    <p:sldId id="860" r:id="rId35"/>
    <p:sldId id="861" r:id="rId36"/>
    <p:sldId id="992" r:id="rId37"/>
    <p:sldId id="862" r:id="rId38"/>
    <p:sldId id="863" r:id="rId39"/>
    <p:sldId id="864" r:id="rId40"/>
    <p:sldId id="865" r:id="rId41"/>
    <p:sldId id="866" r:id="rId42"/>
    <p:sldId id="991" r:id="rId43"/>
    <p:sldId id="938" r:id="rId44"/>
    <p:sldId id="940" r:id="rId45"/>
    <p:sldId id="918" r:id="rId46"/>
    <p:sldId id="919" r:id="rId47"/>
    <p:sldId id="920" r:id="rId48"/>
    <p:sldId id="921" r:id="rId49"/>
    <p:sldId id="941" r:id="rId50"/>
    <p:sldId id="925" r:id="rId51"/>
    <p:sldId id="926" r:id="rId52"/>
    <p:sldId id="927" r:id="rId53"/>
    <p:sldId id="943" r:id="rId54"/>
    <p:sldId id="930" r:id="rId55"/>
    <p:sldId id="932" r:id="rId56"/>
    <p:sldId id="933" r:id="rId57"/>
    <p:sldId id="934" r:id="rId58"/>
    <p:sldId id="937" r:id="rId59"/>
    <p:sldId id="867" r:id="rId60"/>
    <p:sldId id="868" r:id="rId61"/>
    <p:sldId id="869" r:id="rId62"/>
    <p:sldId id="870" r:id="rId63"/>
    <p:sldId id="945" r:id="rId64"/>
    <p:sldId id="946" r:id="rId65"/>
    <p:sldId id="947" r:id="rId66"/>
    <p:sldId id="948" r:id="rId67"/>
    <p:sldId id="949" r:id="rId68"/>
    <p:sldId id="950" r:id="rId69"/>
    <p:sldId id="951" r:id="rId70"/>
    <p:sldId id="953" r:id="rId71"/>
    <p:sldId id="954" r:id="rId72"/>
    <p:sldId id="955" r:id="rId73"/>
    <p:sldId id="956" r:id="rId74"/>
    <p:sldId id="957" r:id="rId75"/>
    <p:sldId id="958" r:id="rId76"/>
    <p:sldId id="959" r:id="rId77"/>
    <p:sldId id="960" r:id="rId78"/>
    <p:sldId id="961" r:id="rId79"/>
    <p:sldId id="962" r:id="rId80"/>
    <p:sldId id="963" r:id="rId81"/>
    <p:sldId id="964" r:id="rId82"/>
    <p:sldId id="965" r:id="rId83"/>
    <p:sldId id="966" r:id="rId84"/>
    <p:sldId id="967" r:id="rId85"/>
    <p:sldId id="968" r:id="rId86"/>
    <p:sldId id="969" r:id="rId87"/>
    <p:sldId id="971" r:id="rId88"/>
    <p:sldId id="972" r:id="rId89"/>
    <p:sldId id="973" r:id="rId90"/>
    <p:sldId id="974" r:id="rId91"/>
    <p:sldId id="993" r:id="rId92"/>
    <p:sldId id="994" r:id="rId93"/>
    <p:sldId id="995" r:id="rId94"/>
    <p:sldId id="996" r:id="rId95"/>
    <p:sldId id="997" r:id="rId96"/>
    <p:sldId id="998" r:id="rId97"/>
    <p:sldId id="999" r:id="rId98"/>
    <p:sldId id="1000" r:id="rId99"/>
    <p:sldId id="1001" r:id="rId100"/>
    <p:sldId id="1002" r:id="rId101"/>
    <p:sldId id="1003" r:id="rId102"/>
    <p:sldId id="1004" r:id="rId103"/>
    <p:sldId id="1005" r:id="rId104"/>
    <p:sldId id="1006" r:id="rId105"/>
    <p:sldId id="1007" r:id="rId106"/>
    <p:sldId id="1008" r:id="rId107"/>
    <p:sldId id="1009" r:id="rId108"/>
    <p:sldId id="1010" r:id="rId109"/>
    <p:sldId id="1011" r:id="rId110"/>
    <p:sldId id="1012" r:id="rId111"/>
    <p:sldId id="1013" r:id="rId112"/>
    <p:sldId id="1014" r:id="rId113"/>
    <p:sldId id="1015" r:id="rId114"/>
    <p:sldId id="1016" r:id="rId115"/>
    <p:sldId id="1017" r:id="rId116"/>
    <p:sldId id="1018" r:id="rId117"/>
    <p:sldId id="1019" r:id="rId118"/>
    <p:sldId id="1020" r:id="rId119"/>
    <p:sldId id="1021" r:id="rId120"/>
    <p:sldId id="1022" r:id="rId121"/>
    <p:sldId id="1023" r:id="rId122"/>
    <p:sldId id="1024" r:id="rId123"/>
    <p:sldId id="1025" r:id="rId124"/>
    <p:sldId id="1026" r:id="rId125"/>
    <p:sldId id="1027" r:id="rId126"/>
    <p:sldId id="1028" r:id="rId127"/>
    <p:sldId id="1029" r:id="rId128"/>
    <p:sldId id="1030" r:id="rId129"/>
    <p:sldId id="1031" r:id="rId130"/>
    <p:sldId id="1032" r:id="rId131"/>
    <p:sldId id="1033" r:id="rId132"/>
    <p:sldId id="1034" r:id="rId133"/>
    <p:sldId id="1035" r:id="rId134"/>
    <p:sldId id="1036" r:id="rId135"/>
    <p:sldId id="1037" r:id="rId136"/>
    <p:sldId id="1038" r:id="rId137"/>
    <p:sldId id="1039" r:id="rId138"/>
    <p:sldId id="1040" r:id="rId139"/>
    <p:sldId id="1041" r:id="rId140"/>
    <p:sldId id="1042" r:id="rId141"/>
    <p:sldId id="1043" r:id="rId142"/>
    <p:sldId id="1044" r:id="rId143"/>
  </p:sldIdLst>
  <p:sldSz cx="9144000" cy="6858000" type="screen4x3"/>
  <p:notesSz cx="6815138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E07D"/>
    <a:srgbClr val="FF6600"/>
    <a:srgbClr val="FF9900"/>
    <a:srgbClr val="8EB149"/>
    <a:srgbClr val="CC0066"/>
    <a:srgbClr val="FE7370"/>
    <a:srgbClr val="FDF7E7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1" autoAdjust="0"/>
    <p:restoredTop sz="92460" autoAdjust="0"/>
  </p:normalViewPr>
  <p:slideViewPr>
    <p:cSldViewPr>
      <p:cViewPr varScale="1">
        <p:scale>
          <a:sx n="61" d="100"/>
          <a:sy n="61" d="100"/>
        </p:scale>
        <p:origin x="143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2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63" Type="http://schemas.openxmlformats.org/officeDocument/2006/relationships/slide" Target="slides/slide48.xml"/><Relationship Id="rId84" Type="http://schemas.openxmlformats.org/officeDocument/2006/relationships/slide" Target="slides/slide69.xml"/><Relationship Id="rId138" Type="http://schemas.openxmlformats.org/officeDocument/2006/relationships/slide" Target="slides/slide123.xml"/><Relationship Id="rId107" Type="http://schemas.openxmlformats.org/officeDocument/2006/relationships/slide" Target="slides/slide92.xml"/><Relationship Id="rId11" Type="http://schemas.openxmlformats.org/officeDocument/2006/relationships/slideMaster" Target="slideMasters/slideMaster8.xml"/><Relationship Id="rId32" Type="http://schemas.openxmlformats.org/officeDocument/2006/relationships/slide" Target="slides/slide17.xml"/><Relationship Id="rId53" Type="http://schemas.openxmlformats.org/officeDocument/2006/relationships/slide" Target="slides/slide38.xml"/><Relationship Id="rId74" Type="http://schemas.openxmlformats.org/officeDocument/2006/relationships/slide" Target="slides/slide59.xml"/><Relationship Id="rId128" Type="http://schemas.openxmlformats.org/officeDocument/2006/relationships/slide" Target="slides/slide113.xml"/><Relationship Id="rId14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95" Type="http://schemas.openxmlformats.org/officeDocument/2006/relationships/slide" Target="slides/slide80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113" Type="http://schemas.openxmlformats.org/officeDocument/2006/relationships/slide" Target="slides/slide98.xml"/><Relationship Id="rId118" Type="http://schemas.openxmlformats.org/officeDocument/2006/relationships/slide" Target="slides/slide103.xml"/><Relationship Id="rId134" Type="http://schemas.openxmlformats.org/officeDocument/2006/relationships/slide" Target="slides/slide119.xml"/><Relationship Id="rId139" Type="http://schemas.openxmlformats.org/officeDocument/2006/relationships/slide" Target="slides/slide124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59" Type="http://schemas.openxmlformats.org/officeDocument/2006/relationships/slide" Target="slides/slide44.xml"/><Relationship Id="rId103" Type="http://schemas.openxmlformats.org/officeDocument/2006/relationships/slide" Target="slides/slide88.xml"/><Relationship Id="rId108" Type="http://schemas.openxmlformats.org/officeDocument/2006/relationships/slide" Target="slides/slide93.xml"/><Relationship Id="rId124" Type="http://schemas.openxmlformats.org/officeDocument/2006/relationships/slide" Target="slides/slide109.xml"/><Relationship Id="rId129" Type="http://schemas.openxmlformats.org/officeDocument/2006/relationships/slide" Target="slides/slide114.xml"/><Relationship Id="rId54" Type="http://schemas.openxmlformats.org/officeDocument/2006/relationships/slide" Target="slides/slide39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40" Type="http://schemas.openxmlformats.org/officeDocument/2006/relationships/slide" Target="slides/slide125.xml"/><Relationship Id="rId14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49" Type="http://schemas.openxmlformats.org/officeDocument/2006/relationships/slide" Target="slides/slide34.xml"/><Relationship Id="rId114" Type="http://schemas.openxmlformats.org/officeDocument/2006/relationships/slide" Target="slides/slide99.xml"/><Relationship Id="rId119" Type="http://schemas.openxmlformats.org/officeDocument/2006/relationships/slide" Target="slides/slide104.xml"/><Relationship Id="rId44" Type="http://schemas.openxmlformats.org/officeDocument/2006/relationships/slide" Target="slides/slide29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130" Type="http://schemas.openxmlformats.org/officeDocument/2006/relationships/slide" Target="slides/slide115.xml"/><Relationship Id="rId135" Type="http://schemas.openxmlformats.org/officeDocument/2006/relationships/slide" Target="slides/slide120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109" Type="http://schemas.openxmlformats.org/officeDocument/2006/relationships/slide" Target="slides/slide9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slide" Target="slides/slide89.xml"/><Relationship Id="rId120" Type="http://schemas.openxmlformats.org/officeDocument/2006/relationships/slide" Target="slides/slide105.xml"/><Relationship Id="rId125" Type="http://schemas.openxmlformats.org/officeDocument/2006/relationships/slide" Target="slides/slide110.xml"/><Relationship Id="rId141" Type="http://schemas.openxmlformats.org/officeDocument/2006/relationships/slide" Target="slides/slide126.xml"/><Relationship Id="rId146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customXml" Target="../customXml/item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slide" Target="slides/slide72.xml"/><Relationship Id="rId110" Type="http://schemas.openxmlformats.org/officeDocument/2006/relationships/slide" Target="slides/slide95.xml"/><Relationship Id="rId115" Type="http://schemas.openxmlformats.org/officeDocument/2006/relationships/slide" Target="slides/slide100.xml"/><Relationship Id="rId131" Type="http://schemas.openxmlformats.org/officeDocument/2006/relationships/slide" Target="slides/slide116.xml"/><Relationship Id="rId136" Type="http://schemas.openxmlformats.org/officeDocument/2006/relationships/slide" Target="slides/slide121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1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56" Type="http://schemas.openxmlformats.org/officeDocument/2006/relationships/slide" Target="slides/slide41.xml"/><Relationship Id="rId77" Type="http://schemas.openxmlformats.org/officeDocument/2006/relationships/slide" Target="slides/slide62.xml"/><Relationship Id="rId100" Type="http://schemas.openxmlformats.org/officeDocument/2006/relationships/slide" Target="slides/slide85.xml"/><Relationship Id="rId105" Type="http://schemas.openxmlformats.org/officeDocument/2006/relationships/slide" Target="slides/slide90.xml"/><Relationship Id="rId126" Type="http://schemas.openxmlformats.org/officeDocument/2006/relationships/slide" Target="slides/slide111.xml"/><Relationship Id="rId147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121" Type="http://schemas.openxmlformats.org/officeDocument/2006/relationships/slide" Target="slides/slide106.xml"/><Relationship Id="rId142" Type="http://schemas.openxmlformats.org/officeDocument/2006/relationships/slide" Target="slides/slide127.xml"/><Relationship Id="rId3" Type="http://schemas.openxmlformats.org/officeDocument/2006/relationships/customXml" Target="../customXml/item3.xml"/><Relationship Id="rId25" Type="http://schemas.openxmlformats.org/officeDocument/2006/relationships/slide" Target="slides/slide10.xml"/><Relationship Id="rId46" Type="http://schemas.openxmlformats.org/officeDocument/2006/relationships/slide" Target="slides/slide31.xml"/><Relationship Id="rId67" Type="http://schemas.openxmlformats.org/officeDocument/2006/relationships/slide" Target="slides/slide52.xml"/><Relationship Id="rId116" Type="http://schemas.openxmlformats.org/officeDocument/2006/relationships/slide" Target="slides/slide101.xml"/><Relationship Id="rId137" Type="http://schemas.openxmlformats.org/officeDocument/2006/relationships/slide" Target="slides/slide12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62" Type="http://schemas.openxmlformats.org/officeDocument/2006/relationships/slide" Target="slides/slide47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111" Type="http://schemas.openxmlformats.org/officeDocument/2006/relationships/slide" Target="slides/slide96.xml"/><Relationship Id="rId132" Type="http://schemas.openxmlformats.org/officeDocument/2006/relationships/slide" Target="slides/slide117.xml"/><Relationship Id="rId15" Type="http://schemas.openxmlformats.org/officeDocument/2006/relationships/slideMaster" Target="slideMasters/slideMaster12.xml"/><Relationship Id="rId36" Type="http://schemas.openxmlformats.org/officeDocument/2006/relationships/slide" Target="slides/slide21.xml"/><Relationship Id="rId57" Type="http://schemas.openxmlformats.org/officeDocument/2006/relationships/slide" Target="slides/slide42.xml"/><Relationship Id="rId106" Type="http://schemas.openxmlformats.org/officeDocument/2006/relationships/slide" Target="slides/slide91.xml"/><Relationship Id="rId127" Type="http://schemas.openxmlformats.org/officeDocument/2006/relationships/slide" Target="slides/slide112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6.xml"/><Relationship Id="rId52" Type="http://schemas.openxmlformats.org/officeDocument/2006/relationships/slide" Target="slides/slide37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slide" Target="slides/slide86.xml"/><Relationship Id="rId122" Type="http://schemas.openxmlformats.org/officeDocument/2006/relationships/slide" Target="slides/slide107.xml"/><Relationship Id="rId143" Type="http://schemas.openxmlformats.org/officeDocument/2006/relationships/slide" Target="slides/slide128.xml"/><Relationship Id="rId14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47" Type="http://schemas.openxmlformats.org/officeDocument/2006/relationships/slide" Target="slides/slide32.xml"/><Relationship Id="rId68" Type="http://schemas.openxmlformats.org/officeDocument/2006/relationships/slide" Target="slides/slide53.xml"/><Relationship Id="rId89" Type="http://schemas.openxmlformats.org/officeDocument/2006/relationships/slide" Target="slides/slide74.xml"/><Relationship Id="rId112" Type="http://schemas.openxmlformats.org/officeDocument/2006/relationships/slide" Target="slides/slide97.xml"/><Relationship Id="rId133" Type="http://schemas.openxmlformats.org/officeDocument/2006/relationships/slide" Target="slides/slide118.xml"/><Relationship Id="rId16" Type="http://schemas.openxmlformats.org/officeDocument/2006/relationships/slide" Target="slides/slide1.xml"/><Relationship Id="rId37" Type="http://schemas.openxmlformats.org/officeDocument/2006/relationships/slide" Target="slides/slide22.xml"/><Relationship Id="rId58" Type="http://schemas.openxmlformats.org/officeDocument/2006/relationships/slide" Target="slides/slide43.xml"/><Relationship Id="rId79" Type="http://schemas.openxmlformats.org/officeDocument/2006/relationships/slide" Target="slides/slide64.xml"/><Relationship Id="rId102" Type="http://schemas.openxmlformats.org/officeDocument/2006/relationships/slide" Target="slides/slide87.xml"/><Relationship Id="rId123" Type="http://schemas.openxmlformats.org/officeDocument/2006/relationships/slide" Target="slides/slide108.xml"/><Relationship Id="rId144" Type="http://schemas.openxmlformats.org/officeDocument/2006/relationships/notesMaster" Target="notesMasters/notesMaster1.xml"/><Relationship Id="rId90" Type="http://schemas.openxmlformats.org/officeDocument/2006/relationships/slide" Target="slides/slide7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438" cy="496809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60113" y="0"/>
            <a:ext cx="2953438" cy="496809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5ED402-8F40-4762-9B0F-496F73C7B9CF}" type="datetimeFigureOut">
              <a:rPr lang="th-TH" altLang="en-US"/>
              <a:pPr>
                <a:defRPr/>
              </a:pPr>
              <a:t>17/12/62</a:t>
            </a:fld>
            <a:endParaRPr lang="th-TH" alt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45706"/>
            <a:ext cx="2953438" cy="496808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60113" y="9445706"/>
            <a:ext cx="2953438" cy="496808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ED3D16-D31E-476D-B511-7C9FF2685768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8369990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438" cy="496809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60113" y="0"/>
            <a:ext cx="2953438" cy="496809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F692E2-89F6-4D5B-BAFB-22648449DA53}" type="datetimeFigureOut">
              <a:rPr lang="th-TH" altLang="en-US"/>
              <a:pPr>
                <a:defRPr/>
              </a:pPr>
              <a:t>17/12/62</a:t>
            </a:fld>
            <a:endParaRPr lang="th-TH" altLang="en-US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046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1197" y="4723646"/>
            <a:ext cx="5452746" cy="4474448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h-TH" altLang="en-US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 noProof="0"/>
              <a:t>ระดับที่สอง</a:t>
            </a:r>
          </a:p>
          <a:p>
            <a:pPr lvl="2"/>
            <a:r>
              <a:rPr lang="th-TH" altLang="en-US" noProof="0"/>
              <a:t>ระดับที่สาม</a:t>
            </a:r>
          </a:p>
          <a:p>
            <a:pPr lvl="3"/>
            <a:r>
              <a:rPr lang="th-TH" altLang="en-US" noProof="0"/>
              <a:t>ระดับที่สี่</a:t>
            </a:r>
          </a:p>
          <a:p>
            <a:pPr lvl="4"/>
            <a:r>
              <a:rPr lang="th-TH" altLang="en-US" noProof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45706"/>
            <a:ext cx="2953438" cy="496808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60113" y="9445706"/>
            <a:ext cx="2953438" cy="496808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D94640-FEE1-4912-A123-97E2CBD215F0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50454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h-TH" altLang="en-US" dirty="0"/>
          </a:p>
        </p:txBody>
      </p:sp>
    </p:spTree>
    <p:extLst>
      <p:ext uri="{BB962C8B-B14F-4D97-AF65-F5344CB8AC3E}">
        <p14:creationId xmlns:p14="http://schemas.microsoft.com/office/powerpoint/2010/main" val="1511864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10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6637947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88255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82316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64285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817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11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28929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12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49292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13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86613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14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758849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15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51518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16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560674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17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73675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18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997797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19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11683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h-TH" altLang="en-US" dirty="0"/>
          </a:p>
        </p:txBody>
      </p:sp>
      <p:sp>
        <p:nvSpPr>
          <p:cNvPr id="23347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AAAF2-0579-432D-AED1-271E7D3F5968}" type="slidenum">
              <a:rPr lang="th-TH" altLang="en-US" smtClean="0"/>
              <a:pPr/>
              <a:t>2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835828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20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76220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21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60400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22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626169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23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08312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24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17991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25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440633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26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23128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27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78355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28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1159332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29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5169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h-TH"/>
          </a:p>
        </p:txBody>
      </p:sp>
      <p:sp>
        <p:nvSpPr>
          <p:cNvPr id="23450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31763"/>
            <a:fld id="{35EF4D35-9E0A-499D-A2E9-DDF4F738E7B1}" type="slidenum">
              <a:rPr lang="en-US" smtClean="0">
                <a:solidFill>
                  <a:srgbClr val="000000"/>
                </a:solidFill>
              </a:rPr>
              <a:pPr defTabSz="931763"/>
              <a:t>3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206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30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46263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31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85355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32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00132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33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6136271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34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764882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35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2298530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36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501270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37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9651908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38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460446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39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2075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4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764515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40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190910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41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763120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42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5914987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43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3052553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44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410586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45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7379297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46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268166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47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719475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48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8629326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49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4717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5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3504812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50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642558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51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41100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52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47718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53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3713859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54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8961328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55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3470147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56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071102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57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2713403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58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036494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59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09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6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438579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60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8582078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61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700725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62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317297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63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5240520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64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9711344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65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83330388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66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74184296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67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79755385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68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445434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69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73825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7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59249406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70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1373243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71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56353295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72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8017255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73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8068717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74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2667280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75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9378058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76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24765514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37833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89231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08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8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1715373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49421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13072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11580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673889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77687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24660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12272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53346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760174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093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94640-FEE1-4912-A123-97E2CBD215F0}" type="slidenum">
              <a:rPr lang="th-TH" altLang="en-US" smtClean="0"/>
              <a:pPr>
                <a:defRPr/>
              </a:pPr>
              <a:t>9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84712842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66270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86694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10951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56115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74302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1675" y="811213"/>
            <a:ext cx="5411788" cy="4057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th-TH" sz="14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60113" y="10275484"/>
            <a:ext cx="2953438" cy="5404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70CFAD0D-5767-443D-AC5B-1A629EFFC7E6}" type="slidenum">
              <a:rPr lang="th-TH" sz="1400" kern="0" smtClean="0">
                <a:solidFill>
                  <a:srgbClr val="000000"/>
                </a:solidFill>
                <a:latin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101</a:t>
            </a:fld>
            <a:endParaRPr lang="th-TH" sz="1400" kern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92103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19943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8302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66705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5ed75ccf_087:notes"/>
          <p:cNvSpPr txBox="1">
            <a:spLocks noGrp="1"/>
          </p:cNvSpPr>
          <p:nvPr>
            <p:ph type="body" idx="1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83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3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3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3.pn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1" y="213048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F33FC-B73E-4F26-9746-2BFA6DFD9F55}" type="datetime6">
              <a:rPr lang="th-TH" altLang="en-US" smtClean="0"/>
              <a:t>17/12/62 21:58 น.</a:t>
            </a:fld>
            <a:endParaRPr lang="en-US" alt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EF931-E051-40BC-B762-4890F9569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1694-0519-40AE-8A37-FF3E3E6A2C88}" type="datetime6">
              <a:rPr lang="th-TH" altLang="en-US" smtClean="0"/>
              <a:t>17/12/62 21:58 น.</a:t>
            </a:fld>
            <a:endParaRPr lang="en-US" alt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839B2-3ECA-4952-A549-CB05B8010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CA9A-C99D-4DE3-8229-AFD2B0590AF6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7EA-A5C2-4B91-8FD0-3C4454512E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2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D57E-1645-4E22-B868-C809E9835216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7EA-A5C2-4B91-8FD0-3C4454512E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97A0-37CF-44C8-80CF-E0100E3FEB73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7EA-A5C2-4B91-8FD0-3C4454512E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685A-3798-4A58-9D82-13339D7B7FBD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7EA-A5C2-4B91-8FD0-3C4454512E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90FD-369D-4DDC-BEDF-2C43BB48D565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7EA-A5C2-4B91-8FD0-3C4454512E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260350"/>
          <a:ext cx="5547022" cy="638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2647" name="Image" r:id="rId3" imgW="4457143" imgH="4780952" progId="">
                  <p:embed/>
                </p:oleObj>
              </mc:Choice>
              <mc:Fallback>
                <p:oleObj name="Image" r:id="rId3" imgW="4457143" imgH="478095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"/>
                        <a:ext cx="5547022" cy="638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3"/>
          <p:cNvSpPr>
            <a:spLocks/>
          </p:cNvSpPr>
          <p:nvPr/>
        </p:nvSpPr>
        <p:spPr bwMode="gray">
          <a:xfrm>
            <a:off x="2699604" y="0"/>
            <a:ext cx="6625070" cy="6858000"/>
          </a:xfrm>
          <a:custGeom>
            <a:avLst/>
            <a:gdLst/>
            <a:ahLst/>
            <a:cxnLst>
              <a:cxn ang="0">
                <a:pos x="1325" y="0"/>
              </a:cxn>
              <a:cxn ang="0">
                <a:pos x="3192" y="2571"/>
              </a:cxn>
              <a:cxn ang="0">
                <a:pos x="0" y="4328"/>
              </a:cxn>
              <a:cxn ang="0">
                <a:pos x="1872" y="4328"/>
              </a:cxn>
              <a:cxn ang="0">
                <a:pos x="3672" y="2555"/>
              </a:cxn>
              <a:cxn ang="0">
                <a:pos x="1552" y="0"/>
              </a:cxn>
              <a:cxn ang="0">
                <a:pos x="1325" y="0"/>
              </a:cxn>
            </a:cxnLst>
            <a:rect l="0" t="0" r="r" b="b"/>
            <a:pathLst>
              <a:path w="3899" h="4328">
                <a:moveTo>
                  <a:pt x="1325" y="0"/>
                </a:moveTo>
                <a:cubicBezTo>
                  <a:pt x="3262" y="270"/>
                  <a:pt x="3899" y="1621"/>
                  <a:pt x="3192" y="2571"/>
                </a:cubicBezTo>
                <a:cubicBezTo>
                  <a:pt x="2485" y="3521"/>
                  <a:pt x="1467" y="3978"/>
                  <a:pt x="0" y="4328"/>
                </a:cubicBezTo>
                <a:lnTo>
                  <a:pt x="1872" y="4328"/>
                </a:lnTo>
                <a:cubicBezTo>
                  <a:pt x="2392" y="4072"/>
                  <a:pt x="3459" y="3330"/>
                  <a:pt x="3672" y="2555"/>
                </a:cubicBezTo>
                <a:cubicBezTo>
                  <a:pt x="3886" y="1781"/>
                  <a:pt x="3686" y="415"/>
                  <a:pt x="1552" y="0"/>
                </a:cubicBezTo>
                <a:lnTo>
                  <a:pt x="1325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4071801" y="0"/>
            <a:ext cx="5037860" cy="6870700"/>
          </a:xfrm>
          <a:custGeom>
            <a:avLst/>
            <a:gdLst/>
            <a:ahLst/>
            <a:cxnLst>
              <a:cxn ang="0">
                <a:pos x="1325" y="0"/>
              </a:cxn>
              <a:cxn ang="0">
                <a:pos x="3192" y="2571"/>
              </a:cxn>
              <a:cxn ang="0">
                <a:pos x="0" y="4328"/>
              </a:cxn>
              <a:cxn ang="0">
                <a:pos x="1872" y="4328"/>
              </a:cxn>
              <a:cxn ang="0">
                <a:pos x="3672" y="2555"/>
              </a:cxn>
              <a:cxn ang="0">
                <a:pos x="1552" y="0"/>
              </a:cxn>
              <a:cxn ang="0">
                <a:pos x="1325" y="0"/>
              </a:cxn>
            </a:cxnLst>
            <a:rect l="0" t="0" r="r" b="b"/>
            <a:pathLst>
              <a:path w="3899" h="4328">
                <a:moveTo>
                  <a:pt x="1325" y="0"/>
                </a:moveTo>
                <a:cubicBezTo>
                  <a:pt x="3262" y="270"/>
                  <a:pt x="3899" y="1621"/>
                  <a:pt x="3192" y="2571"/>
                </a:cubicBezTo>
                <a:cubicBezTo>
                  <a:pt x="2485" y="3521"/>
                  <a:pt x="1467" y="3978"/>
                  <a:pt x="0" y="4328"/>
                </a:cubicBezTo>
                <a:lnTo>
                  <a:pt x="1872" y="4328"/>
                </a:lnTo>
                <a:cubicBezTo>
                  <a:pt x="2392" y="4072"/>
                  <a:pt x="3459" y="3330"/>
                  <a:pt x="3672" y="2555"/>
                </a:cubicBezTo>
                <a:cubicBezTo>
                  <a:pt x="3886" y="1781"/>
                  <a:pt x="3686" y="415"/>
                  <a:pt x="1552" y="0"/>
                </a:cubicBezTo>
                <a:lnTo>
                  <a:pt x="1325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7451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324012" y="188913"/>
            <a:ext cx="1224376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9pPr>
          </a:lstStyle>
          <a:p>
            <a:pPr>
              <a:defRPr/>
            </a:pPr>
            <a:r>
              <a:rPr lang="en-US" altLang="ko-KR" sz="2400" b="1">
                <a:solidFill>
                  <a:srgbClr val="000000"/>
                </a:solidFill>
                <a:latin typeface="Verdana" pitchFamily="34" charset="0"/>
                <a:ea typeface="Gulim" pitchFamily="34" charset="-127"/>
                <a:cs typeface="Arial" pitchFamily="34" charset="0"/>
              </a:rPr>
              <a:t>LOGO</a:t>
            </a: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3059114" y="1484313"/>
            <a:ext cx="4967287" cy="1871662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altLang="ko-KR"/>
              <a:t>คลิกเพื่อแก้ไขลักษณะชื่อเรื่องต้นแบบ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48" y="6165920"/>
            <a:ext cx="5616575" cy="3603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altLang="ko-KR"/>
              <a:t>คลิกเพื่อแก้ไขลักษณะชื่อเรื่องรองต้นแบบ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3653" y="6553200"/>
            <a:ext cx="2896695" cy="152400"/>
          </a:xfrm>
        </p:spPr>
        <p:txBody>
          <a:bodyPr/>
          <a:lstStyle>
            <a:lvl1pPr algn="ctr">
              <a:defRPr sz="1000" b="0">
                <a:latin typeface="Times New Roman" pitchFamily="18" charset="0"/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86289" y="6553200"/>
            <a:ext cx="2133700" cy="152400"/>
          </a:xfrm>
        </p:spPr>
        <p:txBody>
          <a:bodyPr/>
          <a:lstStyle>
            <a:lvl1pPr algn="r">
              <a:defRPr>
                <a:latin typeface="Times New Roman" pitchFamily="18" charset="0"/>
                <a:cs typeface="FreesiaUPC" pitchFamily="34" charset="-34"/>
              </a:defRPr>
            </a:lvl1pPr>
          </a:lstStyle>
          <a:p>
            <a:pPr>
              <a:defRPr/>
            </a:pPr>
            <a:fld id="{0EE85F0D-7E4C-4F52-93EF-7A89AD3A91C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2"/>
          </p:nvPr>
        </p:nvSpPr>
        <p:spPr>
          <a:xfrm>
            <a:off x="456901" y="6553200"/>
            <a:ext cx="2133700" cy="152400"/>
          </a:xfrm>
        </p:spPr>
        <p:txBody>
          <a:bodyPr/>
          <a:lstStyle>
            <a:lvl1pPr>
              <a:defRPr>
                <a:latin typeface="Times New Roman" pitchFamily="18" charset="0"/>
                <a:cs typeface="FreesiaUPC" pitchFamily="34" charset="-34"/>
              </a:defRPr>
            </a:lvl1pPr>
          </a:lstStyle>
          <a:p>
            <a:pPr>
              <a:defRPr/>
            </a:pPr>
            <a:fld id="{1A594F62-6121-4B4D-9E8B-023F12685527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671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F2B1B2EB-E501-41DE-BFFE-B1C634F4EB9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120C8A5E-03E3-4B7D-A180-628100BEB8DE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695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1B1D0109-4A23-4A2A-B97C-1F5A99CF27A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19ECD9C8-D031-4A92-9126-5D80B7D914FD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719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689" y="1138238"/>
            <a:ext cx="40322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5355" y="1138238"/>
            <a:ext cx="403383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D931BB14-F435-437C-AE86-9A9992E35BF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C1884C27-38C8-4E2F-9EE1-C7AE441653D9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3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6AABE779-B42A-4396-A258-8C56EFF8C52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A2A6FFE0-DA17-42C0-994E-0B597552591A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9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9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9D92-7E4F-4243-9CED-84D3A012499F}" type="datetime6">
              <a:rPr lang="th-TH" altLang="en-US" smtClean="0"/>
              <a:t>17/12/62 21:58 น.</a:t>
            </a:fld>
            <a:endParaRPr lang="en-US" alt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A860F-7654-4BBE-8992-092BB1A33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67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EA40948D-74FC-4907-A38B-602D0F2FD1A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17DDD1B1-614E-4FB7-9C39-3813F14A5CCD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91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208" y="6542933"/>
            <a:ext cx="576353" cy="198437"/>
          </a:xfrm>
        </p:spPr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DAD5217F-F5B8-4AAE-B29E-7D87149A75C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815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1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33110CEF-83F5-4420-A3C0-4F18AFD3410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11918B6F-292B-4C6B-AD03-B153FBBD643F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839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B9DCE58E-7324-426B-AB4B-DD3756AB4B1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621915E8-03D7-46B0-A82A-11BF7C706968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863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16ACA6D0-BFD8-44E0-8299-8F784C3FD0D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683C728D-4222-4F06-9EDE-E11B8325572B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887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4969" y="265183"/>
            <a:ext cx="2054225" cy="6129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688" y="265183"/>
            <a:ext cx="6011862" cy="6129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337183B2-6C55-4032-9C1B-C5AFB477CBF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D7F9BF65-A9AC-4940-8F3F-39B46508CE46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911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72" y="265113"/>
            <a:ext cx="7178675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0715" y="1138238"/>
            <a:ext cx="8218487" cy="5256212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5C84E25A-A005-4C18-9477-79614F12919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A2366860-0740-4A78-ACA6-732727977EE7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-108520" y="6376245"/>
            <a:ext cx="611088" cy="365125"/>
          </a:xfrm>
        </p:spPr>
        <p:txBody>
          <a:bodyPr/>
          <a:lstStyle/>
          <a:p>
            <a:fld id="{B6BB4D54-A767-4E69-A446-E6D8FCCEDC4A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038D-A6D0-4175-AD52-0E50BC5BEDF7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0F79-75F8-494E-84C5-2E832F76C7C4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zea_scape\Google Drive\My Works\Work\theme\722_example.jpg"/>
          <p:cNvPicPr>
            <a:picLocks noChangeAspect="1" noChangeArrowheads="1"/>
          </p:cNvPicPr>
          <p:nvPr userDrawn="1"/>
        </p:nvPicPr>
        <p:blipFill>
          <a:blip r:embed="rId2"/>
          <a:srcRect b="9018"/>
          <a:stretch>
            <a:fillRect/>
          </a:stretch>
        </p:blipFill>
        <p:spPr bwMode="auto">
          <a:xfrm>
            <a:off x="-36509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3113" y="44450"/>
            <a:ext cx="715962" cy="7127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8"/>
          <p:cNvGrpSpPr>
            <a:grpSpLocks/>
          </p:cNvGrpSpPr>
          <p:nvPr userDrawn="1"/>
        </p:nvGrpSpPr>
        <p:grpSpPr bwMode="auto">
          <a:xfrm rot="10800000" flipV="1">
            <a:off x="107951" y="836613"/>
            <a:ext cx="8928100" cy="184150"/>
            <a:chOff x="138945" y="5696575"/>
            <a:chExt cx="8388424" cy="173078"/>
          </a:xfrm>
        </p:grpSpPr>
        <p:sp>
          <p:nvSpPr>
            <p:cNvPr id="5" name="Rectangle 19"/>
            <p:cNvSpPr/>
            <p:nvPr/>
          </p:nvSpPr>
          <p:spPr>
            <a:xfrm>
              <a:off x="138945" y="5783114"/>
              <a:ext cx="8388424" cy="86539"/>
            </a:xfrm>
            <a:prstGeom prst="rect">
              <a:avLst/>
            </a:prstGeom>
            <a:gradFill>
              <a:gsLst>
                <a:gs pos="92000">
                  <a:schemeClr val="bg1">
                    <a:lumMod val="85000"/>
                  </a:schemeClr>
                </a:gs>
                <a:gs pos="417">
                  <a:schemeClr val="bg1">
                    <a:alpha val="0"/>
                  </a:schemeClr>
                </a:gs>
                <a:gs pos="7000">
                  <a:schemeClr val="bg1">
                    <a:lumMod val="85000"/>
                  </a:schemeClr>
                </a:gs>
                <a:gs pos="45000">
                  <a:schemeClr val="bg1">
                    <a:lumMod val="95000"/>
                  </a:schemeClr>
                </a:gs>
                <a:gs pos="99000">
                  <a:schemeClr val="bg1">
                    <a:alpha val="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altLang="en-US" sz="28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Rectangle 20"/>
            <p:cNvSpPr/>
            <p:nvPr/>
          </p:nvSpPr>
          <p:spPr>
            <a:xfrm>
              <a:off x="138945" y="5696575"/>
              <a:ext cx="8388424" cy="86539"/>
            </a:xfrm>
            <a:prstGeom prst="rect">
              <a:avLst/>
            </a:prstGeom>
            <a:gradFill>
              <a:gsLst>
                <a:gs pos="92000">
                  <a:srgbClr val="90C8E4"/>
                </a:gs>
                <a:gs pos="417">
                  <a:schemeClr val="bg1">
                    <a:alpha val="0"/>
                  </a:schemeClr>
                </a:gs>
                <a:gs pos="8000">
                  <a:srgbClr val="90C8E4"/>
                </a:gs>
                <a:gs pos="45000">
                  <a:srgbClr val="90DCE4"/>
                </a:gs>
                <a:gs pos="99000">
                  <a:schemeClr val="bg1">
                    <a:alpha val="0"/>
                  </a:schemeClr>
                </a:gs>
              </a:gsLst>
              <a:lin ang="21594000" scaled="0"/>
            </a:gra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altLang="en-US" sz="280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667-EB33-41F2-962B-4D66193B0919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9324-5F2C-47FB-8A87-5DA9CC56E226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1054-AB87-4D38-BB07-EDBC45EF3BAF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661A-02E2-44A5-9253-867992E78602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9AAA-ED8A-41DA-866B-C8CBD2BB1F4A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792A-8D08-41A1-8673-0651370C202E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E5AF-DD7C-43F4-BADC-B67132A928E6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BFD61-6EA7-474B-A1B6-8FA8355896A9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1" y="840200"/>
            <a:ext cx="3883200" cy="5177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5430351" y="304800"/>
            <a:ext cx="13881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908251" y="6214433"/>
            <a:ext cx="605400" cy="80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706651" y="5163505"/>
            <a:ext cx="10977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081695" y="1028361"/>
            <a:ext cx="7746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513651" y="2155587"/>
            <a:ext cx="4134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420478" y="4816059"/>
            <a:ext cx="3369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362484" y="2226844"/>
            <a:ext cx="213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6818463" y="1784923"/>
            <a:ext cx="939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6163991" y="5832700"/>
            <a:ext cx="939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300614" y="1320258"/>
            <a:ext cx="336767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7" y="5576169"/>
            <a:ext cx="508851" cy="63828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71" y="675417"/>
            <a:ext cx="524975" cy="1109527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1" y="1281800"/>
            <a:ext cx="3629400" cy="4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1149293"/>
            <a:ext cx="3009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3509928" y="6343113"/>
            <a:ext cx="213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494851" y="5832703"/>
            <a:ext cx="4134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6253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1" y="542767"/>
            <a:ext cx="8329800" cy="57724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10"/>
          <p:cNvSpPr/>
          <p:nvPr/>
        </p:nvSpPr>
        <p:spPr>
          <a:xfrm>
            <a:off x="-117275" y="1129676"/>
            <a:ext cx="6054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10"/>
          <p:cNvSpPr/>
          <p:nvPr/>
        </p:nvSpPr>
        <p:spPr>
          <a:xfrm>
            <a:off x="217851" y="228333"/>
            <a:ext cx="10542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10"/>
          <p:cNvSpPr/>
          <p:nvPr/>
        </p:nvSpPr>
        <p:spPr>
          <a:xfrm>
            <a:off x="1156978" y="-183032"/>
            <a:ext cx="3987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1397225" y="450019"/>
            <a:ext cx="1368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488128" y="1779313"/>
            <a:ext cx="213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7847951" y="5557439"/>
            <a:ext cx="10977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" name="Google Shape;253;p10"/>
          <p:cNvSpPr/>
          <p:nvPr/>
        </p:nvSpPr>
        <p:spPr>
          <a:xfrm>
            <a:off x="8507495" y="3974861"/>
            <a:ext cx="7746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8094101" y="5298587"/>
            <a:ext cx="4134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8622049" y="5163513"/>
            <a:ext cx="213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6" name="Google Shape;256;p10"/>
          <p:cNvSpPr/>
          <p:nvPr/>
        </p:nvSpPr>
        <p:spPr>
          <a:xfrm>
            <a:off x="7550023" y="6402211"/>
            <a:ext cx="213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" name="Google Shape;257;p10"/>
          <p:cNvSpPr/>
          <p:nvPr/>
        </p:nvSpPr>
        <p:spPr>
          <a:xfrm>
            <a:off x="7325663" y="6232889"/>
            <a:ext cx="939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10"/>
          <p:cNvSpPr/>
          <p:nvPr/>
        </p:nvSpPr>
        <p:spPr>
          <a:xfrm>
            <a:off x="258291" y="2102800"/>
            <a:ext cx="939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10"/>
          <p:cNvSpPr/>
          <p:nvPr/>
        </p:nvSpPr>
        <p:spPr>
          <a:xfrm>
            <a:off x="8726414" y="4266754"/>
            <a:ext cx="336767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7" y="5970102"/>
            <a:ext cx="508851" cy="63828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509853"/>
            <a:ext cx="398659" cy="84256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-19066" y="631186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0291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1" y="2130473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F1BAABD-8C37-4BF7-8178-BC1F9BBD557E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6B47A3-8AA0-49AB-AC10-1F31DDF1FDC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1" y="542767"/>
            <a:ext cx="8329800" cy="57724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-117275" y="1129676"/>
            <a:ext cx="605400" cy="807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217851" y="228333"/>
            <a:ext cx="10542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1156978" y="-183032"/>
            <a:ext cx="3987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1397225" y="450019"/>
            <a:ext cx="136800" cy="182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488128" y="1779313"/>
            <a:ext cx="213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7847951" y="5557439"/>
            <a:ext cx="1097700" cy="1463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8507495" y="3974861"/>
            <a:ext cx="7746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8094101" y="5298587"/>
            <a:ext cx="4134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8622049" y="5163513"/>
            <a:ext cx="213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7550023" y="6402211"/>
            <a:ext cx="213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7325663" y="6232889"/>
            <a:ext cx="939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258291" y="2102800"/>
            <a:ext cx="939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8726414" y="4266754"/>
            <a:ext cx="336767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7" y="5970102"/>
            <a:ext cx="508851" cy="63828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509853"/>
            <a:ext cx="398659" cy="84256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450" y="631186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72873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1" y="542767"/>
            <a:ext cx="8329800" cy="57724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3"/>
          <p:cNvSpPr/>
          <p:nvPr/>
        </p:nvSpPr>
        <p:spPr>
          <a:xfrm>
            <a:off x="-117275" y="1129676"/>
            <a:ext cx="6054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3"/>
          <p:cNvSpPr/>
          <p:nvPr/>
        </p:nvSpPr>
        <p:spPr>
          <a:xfrm>
            <a:off x="217851" y="228333"/>
            <a:ext cx="1054200" cy="1405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3"/>
          <p:cNvSpPr/>
          <p:nvPr/>
        </p:nvSpPr>
        <p:spPr>
          <a:xfrm>
            <a:off x="1156978" y="-183032"/>
            <a:ext cx="3987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1397225" y="450019"/>
            <a:ext cx="1368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488128" y="1779313"/>
            <a:ext cx="213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7847951" y="5557439"/>
            <a:ext cx="10977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8507495" y="3974861"/>
            <a:ext cx="7746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8094101" y="5298587"/>
            <a:ext cx="4134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8622049" y="5163513"/>
            <a:ext cx="213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7550023" y="6402211"/>
            <a:ext cx="213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7325663" y="6232889"/>
            <a:ext cx="939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258291" y="2102800"/>
            <a:ext cx="939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8726414" y="4266754"/>
            <a:ext cx="336767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7" y="5970102"/>
            <a:ext cx="508851" cy="63828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509853"/>
            <a:ext cx="398659" cy="84256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5199" y="628181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45651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1" y="542767"/>
            <a:ext cx="8329800" cy="57724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217851" y="228333"/>
            <a:ext cx="10542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1156978" y="-183032"/>
            <a:ext cx="3987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1397225" y="450019"/>
            <a:ext cx="1368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4"/>
          <p:cNvSpPr/>
          <p:nvPr/>
        </p:nvSpPr>
        <p:spPr>
          <a:xfrm>
            <a:off x="488128" y="1779313"/>
            <a:ext cx="213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7847951" y="5557439"/>
            <a:ext cx="10977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8507495" y="3974861"/>
            <a:ext cx="7746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8094101" y="5298587"/>
            <a:ext cx="413400" cy="55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8622049" y="5163513"/>
            <a:ext cx="213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4"/>
          <p:cNvSpPr/>
          <p:nvPr/>
        </p:nvSpPr>
        <p:spPr>
          <a:xfrm>
            <a:off x="7550023" y="6402211"/>
            <a:ext cx="213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7325663" y="6232889"/>
            <a:ext cx="939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4"/>
          <p:cNvSpPr/>
          <p:nvPr/>
        </p:nvSpPr>
        <p:spPr>
          <a:xfrm>
            <a:off x="258291" y="2102800"/>
            <a:ext cx="939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8726414" y="4266754"/>
            <a:ext cx="336767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7" y="5970102"/>
            <a:ext cx="508851" cy="63828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509853"/>
            <a:ext cx="398659" cy="84256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1129676"/>
            <a:ext cx="6054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12719" y="6282336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45122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1788"/>
            <a:ext cx="46482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1" y="1436693"/>
            <a:ext cx="8229600" cy="47164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th-T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38800" y="6381789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77013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4705C-70D1-419D-82DA-1C1850358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756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44488" y="6376245"/>
            <a:ext cx="611088" cy="365125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31EE296-4741-43AA-81E7-7236D88BBBD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4" y="44069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4BD73C0-0B88-4CBC-A962-3651A1F48CCA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D0F7B10-1C89-4286-A6DC-489D79F7893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8A7EFED-DD22-4864-B620-9BE27128BECF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A2F8B9B-3496-451F-8571-A27725B77C8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CC424D7-A123-4DB2-ADFD-DB1508C06C9C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7E7FE52-E22F-4FD1-BE02-CFD5DB8529D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5557" y="6381330"/>
            <a:ext cx="1182068" cy="365125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4AF120C-88CF-422D-83E5-BAFACCD3512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39429AC-FA39-4A26-9BF6-EF2E2151A597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C221B52-6B5F-4389-AF6D-26AD8A3DF9E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-11088" y="6492877"/>
            <a:ext cx="97112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04464-9982-4E0D-A5DD-B0F24CA4F0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2" y="2730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C35C361-0CD6-4289-BBF4-380A1DAD5924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4B51006-EEF6-4FE7-B3A8-F5A72A05432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8F48555-AF7C-4B2A-9787-594141531E34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F17ECD6-CF95-4D7D-9D37-16908FBC4EF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01E91A4-FDAC-43C6-BA4D-052E811C4D25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7EC7BA1-1B0B-48C1-BE3A-7D61FC34D60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86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86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B8321DB-3352-4784-8F8D-50083E23B284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2DB841E-DE32-4FD0-8273-405B73F99DF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1" y="2130473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F2DA90-9656-48C4-978C-97107FAA001F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EC5FD3-434D-4DB8-9D83-CBE6EBEE847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-7020" y="6460829"/>
            <a:ext cx="6110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93F473-446F-4D3D-A7B7-B6BC921916B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4" y="44069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1AE75C-A08C-4FE3-9401-C2764387250A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DA628C-4C12-44D5-86C7-2679B5A4ED7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89D630-24D3-4E65-964D-8BF7DA3AE8CA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49C6B2-7FE4-4DFF-A042-EBBDA8BB84B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A1FA85-AE07-4270-99F5-9DE1303102EE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1D2DBD-7FB6-484B-A983-BE47EBB3F16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D9EBBA-5D8C-449D-8AA6-02A1E4749A8B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23C5C0-BD45-4651-BFD3-205F65814D5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4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46339-182E-4A0C-A33F-CAECE8A94A74}" type="datetime6">
              <a:rPr lang="th-TH" altLang="en-US" smtClean="0"/>
              <a:t>17/12/62 21:58 น.</a:t>
            </a:fld>
            <a:endParaRPr lang="en-US" alt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F3B55-8701-4C84-BEC5-5326A90DF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03E670-4BD4-4CB7-916B-BC4BC6A49DB3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E4E794-A24E-4320-B8D2-F6FBE6D88A0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2" y="2730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D59E8B-13A3-4188-9485-23E74B9240FC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1367CB-19A0-4B6C-A95A-142F02CBF9B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2A68D0-318A-4378-B5D2-56B07E00C11A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180122-1E0C-4F35-B0EC-4345F7A75D5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A759AF-FAAC-4FF0-B1C9-B672E3E61A5C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3A5F69-B673-4A7D-88F4-9D1CA7420AF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86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86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633A6C-A03E-456A-86C4-44B39FA46C21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5867AD-F91C-4785-A883-8797EE3855B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-25400" y="260350"/>
          <a:ext cx="5595938" cy="638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3" name="Image" r:id="rId3" imgW="4457143" imgH="4780952" progId="">
                  <p:embed/>
                </p:oleObj>
              </mc:Choice>
              <mc:Fallback>
                <p:oleObj name="Image" r:id="rId3" imgW="4457143" imgH="478095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400" y="260350"/>
                        <a:ext cx="5595938" cy="638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3"/>
          <p:cNvSpPr>
            <a:spLocks/>
          </p:cNvSpPr>
          <p:nvPr/>
        </p:nvSpPr>
        <p:spPr bwMode="gray">
          <a:xfrm>
            <a:off x="2700343" y="0"/>
            <a:ext cx="6624637" cy="6858000"/>
          </a:xfrm>
          <a:custGeom>
            <a:avLst/>
            <a:gdLst/>
            <a:ahLst/>
            <a:cxnLst>
              <a:cxn ang="0">
                <a:pos x="1325" y="0"/>
              </a:cxn>
              <a:cxn ang="0">
                <a:pos x="3192" y="2571"/>
              </a:cxn>
              <a:cxn ang="0">
                <a:pos x="0" y="4328"/>
              </a:cxn>
              <a:cxn ang="0">
                <a:pos x="1872" y="4328"/>
              </a:cxn>
              <a:cxn ang="0">
                <a:pos x="3672" y="2555"/>
              </a:cxn>
              <a:cxn ang="0">
                <a:pos x="1552" y="0"/>
              </a:cxn>
              <a:cxn ang="0">
                <a:pos x="1325" y="0"/>
              </a:cxn>
            </a:cxnLst>
            <a:rect l="0" t="0" r="r" b="b"/>
            <a:pathLst>
              <a:path w="3899" h="4328">
                <a:moveTo>
                  <a:pt x="1325" y="0"/>
                </a:moveTo>
                <a:cubicBezTo>
                  <a:pt x="3262" y="270"/>
                  <a:pt x="3899" y="1621"/>
                  <a:pt x="3192" y="2571"/>
                </a:cubicBezTo>
                <a:cubicBezTo>
                  <a:pt x="2485" y="3521"/>
                  <a:pt x="1467" y="3978"/>
                  <a:pt x="0" y="4328"/>
                </a:cubicBezTo>
                <a:lnTo>
                  <a:pt x="1872" y="4328"/>
                </a:lnTo>
                <a:cubicBezTo>
                  <a:pt x="2392" y="4072"/>
                  <a:pt x="3459" y="3330"/>
                  <a:pt x="3672" y="2555"/>
                </a:cubicBezTo>
                <a:cubicBezTo>
                  <a:pt x="3886" y="1781"/>
                  <a:pt x="3686" y="415"/>
                  <a:pt x="1552" y="0"/>
                </a:cubicBezTo>
                <a:lnTo>
                  <a:pt x="1325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4071941" y="0"/>
            <a:ext cx="5037137" cy="6870700"/>
          </a:xfrm>
          <a:custGeom>
            <a:avLst/>
            <a:gdLst/>
            <a:ahLst/>
            <a:cxnLst>
              <a:cxn ang="0">
                <a:pos x="1325" y="0"/>
              </a:cxn>
              <a:cxn ang="0">
                <a:pos x="3192" y="2571"/>
              </a:cxn>
              <a:cxn ang="0">
                <a:pos x="0" y="4328"/>
              </a:cxn>
              <a:cxn ang="0">
                <a:pos x="1872" y="4328"/>
              </a:cxn>
              <a:cxn ang="0">
                <a:pos x="3672" y="2555"/>
              </a:cxn>
              <a:cxn ang="0">
                <a:pos x="1552" y="0"/>
              </a:cxn>
              <a:cxn ang="0">
                <a:pos x="1325" y="0"/>
              </a:cxn>
            </a:cxnLst>
            <a:rect l="0" t="0" r="r" b="b"/>
            <a:pathLst>
              <a:path w="3899" h="4328">
                <a:moveTo>
                  <a:pt x="1325" y="0"/>
                </a:moveTo>
                <a:cubicBezTo>
                  <a:pt x="3262" y="270"/>
                  <a:pt x="3899" y="1621"/>
                  <a:pt x="3192" y="2571"/>
                </a:cubicBezTo>
                <a:cubicBezTo>
                  <a:pt x="2485" y="3521"/>
                  <a:pt x="1467" y="3978"/>
                  <a:pt x="0" y="4328"/>
                </a:cubicBezTo>
                <a:lnTo>
                  <a:pt x="1872" y="4328"/>
                </a:lnTo>
                <a:cubicBezTo>
                  <a:pt x="2392" y="4072"/>
                  <a:pt x="3459" y="3330"/>
                  <a:pt x="3672" y="2555"/>
                </a:cubicBezTo>
                <a:cubicBezTo>
                  <a:pt x="3886" y="1781"/>
                  <a:pt x="3686" y="415"/>
                  <a:pt x="1552" y="0"/>
                </a:cubicBezTo>
                <a:lnTo>
                  <a:pt x="1325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7451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323852" y="188913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ko-KR" sz="2400" b="1">
                <a:solidFill>
                  <a:srgbClr val="000000"/>
                </a:solidFill>
                <a:latin typeface="Verdana" pitchFamily="34" charset="0"/>
                <a:ea typeface="Gulim" pitchFamily="34" charset="-127"/>
              </a:rPr>
              <a:t>LOGO</a:t>
            </a: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3059114" y="1484313"/>
            <a:ext cx="4967287" cy="1871662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altLang="ko-KR"/>
              <a:t>คลิกเพื่อแก้ไขลักษณะชื่อเรื่องต้นแบบ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44" y="6165912"/>
            <a:ext cx="5616575" cy="3603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altLang="ko-KR"/>
              <a:t>คลิกเพื่อแก้ไขลักษณะชื่อเรื่องรองต้นแบบ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 algn="ctr">
              <a:defRPr sz="1000" b="0">
                <a:latin typeface="Times New Roman" pitchFamily="18" charset="0"/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86550" y="6553200"/>
            <a:ext cx="2133600" cy="152400"/>
          </a:xfrm>
        </p:spPr>
        <p:txBody>
          <a:bodyPr/>
          <a:lstStyle>
            <a:lvl1pPr algn="r">
              <a:defRPr>
                <a:latin typeface="Times New Roman" pitchFamily="18" charset="0"/>
                <a:cs typeface="FreesiaUPC" pitchFamily="34" charset="-34"/>
              </a:defRPr>
            </a:lvl1pPr>
          </a:lstStyle>
          <a:p>
            <a:pPr>
              <a:defRPr/>
            </a:pPr>
            <a:fld id="{2C333E72-EEDE-45C1-8A7A-33588F08748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2"/>
          </p:nvPr>
        </p:nvSpPr>
        <p:spPr>
          <a:xfrm>
            <a:off x="457200" y="6553200"/>
            <a:ext cx="2133600" cy="152400"/>
          </a:xfrm>
        </p:spPr>
        <p:txBody>
          <a:bodyPr/>
          <a:lstStyle>
            <a:lvl1pPr>
              <a:defRPr>
                <a:latin typeface="Times New Roman" pitchFamily="18" charset="0"/>
                <a:cs typeface="FreesiaUPC" pitchFamily="34" charset="-34"/>
              </a:defRPr>
            </a:lvl1pPr>
          </a:lstStyle>
          <a:p>
            <a:pPr>
              <a:defRPr/>
            </a:pPr>
            <a:fld id="{374DB795-DB73-4C49-9ABF-03380463739F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40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87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8522423B-5251-49AA-9D79-A0F938EE232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8DE708F2-8411-4186-89FD-757CED44B1EB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40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11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0B4C5FAA-65A4-4932-BB50-5F5E73F1FED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AA0C5383-9394-4E2E-9F55-F07793BCA881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0" y="40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35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689" y="1138238"/>
            <a:ext cx="40322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5347" y="1138238"/>
            <a:ext cx="403383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76F3765F-EC15-4192-83FA-2A850DD659C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F192101D-BAF5-41AA-9D36-05593B258F6B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0" y="40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59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9F20B175-658D-4E03-B29E-4A4920CDAE5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C6047301-75A7-4C9F-8C1D-F8423D7E573F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8D524-93AD-4EAA-8E4B-1A150ED2D1DE}" type="datetime6">
              <a:rPr lang="th-TH" altLang="en-US" smtClean="0"/>
              <a:t>17/12/62 21:58 น.</a:t>
            </a:fld>
            <a:endParaRPr lang="en-US" alt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57459-58C1-47E4-9E89-20657420E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40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83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BB3E6795-4021-4537-B185-5C1E13F8AE3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CBEBDE96-F2ED-452A-B332-A0FC4AD2BF32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0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07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0807D0DC-6F2E-4E43-83A7-606399DD61B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DEE799AD-E282-4228-9F0C-E3B220E0F3A4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0" y="40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431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875CBE7A-53CD-4D2B-81F3-8B490A3545A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345A2E37-F4C1-4CF9-ADA7-9A460E95ECC5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0" y="40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55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FED5626E-0F76-47AF-81D6-75D05388991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1600C8D6-8B5A-448C-B59C-A77EDE815CF7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40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479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F8D8A957-D361-4957-A721-0B058D3E954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4CF32BED-BB1B-443A-A553-BA5079902C78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40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3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4959" y="265175"/>
            <a:ext cx="2054225" cy="6129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688" y="265175"/>
            <a:ext cx="6011862" cy="6129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D43C09C7-E150-40D5-9ADD-8F84C0FE512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A5432525-D35D-467D-AA60-D07E57615A1E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40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27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61" y="265113"/>
            <a:ext cx="7178675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0718" y="1138238"/>
            <a:ext cx="8218487" cy="5256212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F43B811D-BCDA-4013-9E03-7086E900FCF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03088976-C06E-4E61-BAA6-1482407E610C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pattFill prst="pct90">
          <a:fgClr>
            <a:schemeClr val="bg1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357189" y="1171582"/>
            <a:ext cx="8405812" cy="47720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endParaRPr lang="th-TH" altLang="th-TH" sz="1800">
              <a:solidFill>
                <a:prstClr val="black"/>
              </a:solidFill>
            </a:endParaRPr>
          </a:p>
        </p:txBody>
      </p:sp>
      <p:pic>
        <p:nvPicPr>
          <p:cNvPr id="5" name="Picture 30" descr="03_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69" y="1196976"/>
            <a:ext cx="8347075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gray">
          <a:xfrm>
            <a:off x="7467602" y="685800"/>
            <a:ext cx="12319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r>
              <a:rPr lang="en-US" altLang="th-TH" sz="2400" b="1" i="1">
                <a:solidFill>
                  <a:srgbClr val="000066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7" name="Picture 31" descr="03_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648200"/>
            <a:ext cx="7493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3635375" y="50292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28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4495800"/>
            <a:ext cx="4648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1" y="5105400"/>
            <a:ext cx="4572000" cy="304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77040"/>
            <a:ext cx="2133600" cy="244475"/>
          </a:xfrm>
        </p:spPr>
        <p:txBody>
          <a:bodyPr/>
          <a:lstStyle>
            <a:lvl1pPr algn="l">
              <a:defRPr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221FD95-BD96-41EA-B83B-7F71E1B1C327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40"/>
            <a:ext cx="2895600" cy="244475"/>
          </a:xfrm>
        </p:spPr>
        <p:txBody>
          <a:bodyPr/>
          <a:lstStyle>
            <a:lvl1pPr algn="ctr">
              <a:defRPr sz="1000" b="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40"/>
            <a:ext cx="2133600" cy="244475"/>
          </a:xfrm>
        </p:spPr>
        <p:txBody>
          <a:bodyPr/>
          <a:lstStyle>
            <a:lvl1pPr algn="r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D992E0-25D8-4AA4-A933-5422B49B7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96D2-A7EC-4209-ABD6-3090B1D7E62B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7F784-F4B7-45A6-867C-FA72C31A2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AAF2B-EF28-4BFA-952C-F30F7AFF31A4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3AA60-2273-41F5-B7FB-40BEEF8B8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7246-789C-4EA3-AFFA-65662D019C20}" type="datetime6">
              <a:rPr lang="th-TH" altLang="en-US" smtClean="0"/>
              <a:t>17/12/62 21:58 น.</a:t>
            </a:fld>
            <a:endParaRPr lang="en-US" altLang="en-US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CF570-6D40-4D2D-B113-D367D6A35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43668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668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215D-15F8-4D02-AEF9-DC6356554EA9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84676-1458-4936-B332-4C58DE909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6C5DF-B398-47A7-8C68-BC48F0FA3A3A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AA66-B19C-4C07-A7A8-4FD444B03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F977E-A3E9-4A24-BD5B-D9DB837A693A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0F42-BCE2-4A0C-A0CA-1F5DC300E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AFF4-432C-4B5C-8739-45BB77A248B2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F16AA-4FDE-4850-91EB-668EFE872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D08C3-147F-40A7-830C-C1B64A9BE6E1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69BE9-3DFE-4083-9B4E-2EBC337FA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72B5A-BAEC-4CC1-BAD0-7EFEFDD389BD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CF020-6E57-4297-A995-26C8D5719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D9139-6042-4DBD-9972-B1E3CFC1A203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3227-A8A4-4E43-A3E3-BE4DA6735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178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878F9-7CDA-427E-B38C-7371223A5066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4D4F1-6AD4-4E78-BC8E-BFC57C653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1788"/>
            <a:ext cx="4648200" cy="56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1" y="1436688"/>
            <a:ext cx="8229600" cy="471646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th-T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27C6A-7E93-459C-A034-DEE9AC3E8CB2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4705C-70D1-419D-82DA-1C1850358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pattFill prst="pct90">
          <a:fgClr>
            <a:schemeClr val="bg1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357189" y="1171582"/>
            <a:ext cx="8405812" cy="47720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endParaRPr lang="th-TH" altLang="th-TH" sz="1800">
              <a:solidFill>
                <a:prstClr val="black"/>
              </a:solidFill>
            </a:endParaRPr>
          </a:p>
        </p:txBody>
      </p:sp>
      <p:pic>
        <p:nvPicPr>
          <p:cNvPr id="5" name="Picture 30" descr="03_b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69" y="1196976"/>
            <a:ext cx="8347075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gray">
          <a:xfrm>
            <a:off x="7467602" y="685800"/>
            <a:ext cx="12319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r>
              <a:rPr lang="en-US" altLang="th-TH" sz="2400" b="1" i="1">
                <a:solidFill>
                  <a:srgbClr val="000066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7" name="Picture 31" descr="03_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648200"/>
            <a:ext cx="7493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3635375" y="50292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28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4495800"/>
            <a:ext cx="4648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1" y="5105400"/>
            <a:ext cx="4572000" cy="304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77040"/>
            <a:ext cx="2133600" cy="244475"/>
          </a:xfrm>
        </p:spPr>
        <p:txBody>
          <a:bodyPr/>
          <a:lstStyle>
            <a:lvl1pPr algn="l">
              <a:defRPr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5C95AD7-D9C3-4003-A8B1-5C8F0B161109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40"/>
            <a:ext cx="2895600" cy="244475"/>
          </a:xfrm>
        </p:spPr>
        <p:txBody>
          <a:bodyPr/>
          <a:lstStyle>
            <a:lvl1pPr algn="ctr">
              <a:defRPr sz="1000" b="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40"/>
            <a:ext cx="2133600" cy="244475"/>
          </a:xfrm>
        </p:spPr>
        <p:txBody>
          <a:bodyPr/>
          <a:lstStyle>
            <a:lvl1pPr algn="r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A7BEF97-6A8D-4C32-8827-0F795DD8E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99BD-8AF0-4CED-95E4-CE0ACCF77D7D}" type="datetime6">
              <a:rPr lang="th-TH" altLang="en-US" smtClean="0"/>
              <a:t>17/12/62 21:58 น.</a:t>
            </a:fld>
            <a:endParaRPr lang="en-US" altLang="en-US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58846-49F2-4A3C-9B4A-814217385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8D330-C134-4FE1-87CB-403211DEB90C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D5D5-758A-4A82-B5CE-B3605FC79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3C767-C470-4A1B-AC9D-41A0D4E76C8A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E4DB3-4718-4C09-8EE1-1399B1BB0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43668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668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83C58-94E5-42FF-902F-AE40C793B01D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92056-8B2B-4BA5-8093-1BA0CB89C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CC9B-5F07-42C0-A2A9-05E5F199E3C2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D5665-EBFC-407D-B0D8-D5246742E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6480-8FB6-4174-A29F-F0FD1DE064B4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C3E8-173F-4C67-AC6F-DF472380A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48E3C-CC2B-459F-AE84-941B9FB1A673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7E24C-4536-4201-BFA2-A2A5C7DEB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89520-C3F1-47E2-9E4E-28AF09E37472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DF6C-B3BB-4DA1-8D75-2B5A21538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94D0-A877-4658-86A1-E85940914011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6579F-8AB4-41B2-AF85-2BD52AC13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BA7DD-1D5D-4E16-B126-CBA35331FEFE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70DDB-200C-43FB-99A8-222E2E497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178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ABFBF-6C39-47A8-9E01-FEC964F6B6F0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9CEF-A324-4B47-84D1-B75647C59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" y="6381330"/>
            <a:ext cx="46707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C9E5B-D9FF-421B-8E08-50217A8BF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1788"/>
            <a:ext cx="4648200" cy="56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1" y="1436688"/>
            <a:ext cx="8229600" cy="471646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th-TH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6D285-40E9-4A9F-A7E9-80CCC73CAA09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A0B09-4324-4673-BB45-0864E5ED1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260350"/>
          <a:ext cx="5547022" cy="638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35" name="Image" r:id="rId3" imgW="4457143" imgH="4780952" progId="">
                  <p:embed/>
                </p:oleObj>
              </mc:Choice>
              <mc:Fallback>
                <p:oleObj name="Image" r:id="rId3" imgW="4457143" imgH="478095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"/>
                        <a:ext cx="5547022" cy="638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3"/>
          <p:cNvSpPr>
            <a:spLocks/>
          </p:cNvSpPr>
          <p:nvPr/>
        </p:nvSpPr>
        <p:spPr bwMode="gray">
          <a:xfrm>
            <a:off x="2699604" y="0"/>
            <a:ext cx="6625070" cy="6858000"/>
          </a:xfrm>
          <a:custGeom>
            <a:avLst/>
            <a:gdLst/>
            <a:ahLst/>
            <a:cxnLst>
              <a:cxn ang="0">
                <a:pos x="1325" y="0"/>
              </a:cxn>
              <a:cxn ang="0">
                <a:pos x="3192" y="2571"/>
              </a:cxn>
              <a:cxn ang="0">
                <a:pos x="0" y="4328"/>
              </a:cxn>
              <a:cxn ang="0">
                <a:pos x="1872" y="4328"/>
              </a:cxn>
              <a:cxn ang="0">
                <a:pos x="3672" y="2555"/>
              </a:cxn>
              <a:cxn ang="0">
                <a:pos x="1552" y="0"/>
              </a:cxn>
              <a:cxn ang="0">
                <a:pos x="1325" y="0"/>
              </a:cxn>
            </a:cxnLst>
            <a:rect l="0" t="0" r="r" b="b"/>
            <a:pathLst>
              <a:path w="3899" h="4328">
                <a:moveTo>
                  <a:pt x="1325" y="0"/>
                </a:moveTo>
                <a:cubicBezTo>
                  <a:pt x="3262" y="270"/>
                  <a:pt x="3899" y="1621"/>
                  <a:pt x="3192" y="2571"/>
                </a:cubicBezTo>
                <a:cubicBezTo>
                  <a:pt x="2485" y="3521"/>
                  <a:pt x="1467" y="3978"/>
                  <a:pt x="0" y="4328"/>
                </a:cubicBezTo>
                <a:lnTo>
                  <a:pt x="1872" y="4328"/>
                </a:lnTo>
                <a:cubicBezTo>
                  <a:pt x="2392" y="4072"/>
                  <a:pt x="3459" y="3330"/>
                  <a:pt x="3672" y="2555"/>
                </a:cubicBezTo>
                <a:cubicBezTo>
                  <a:pt x="3886" y="1781"/>
                  <a:pt x="3686" y="415"/>
                  <a:pt x="1552" y="0"/>
                </a:cubicBezTo>
                <a:lnTo>
                  <a:pt x="1325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4071801" y="0"/>
            <a:ext cx="5037860" cy="6870700"/>
          </a:xfrm>
          <a:custGeom>
            <a:avLst/>
            <a:gdLst/>
            <a:ahLst/>
            <a:cxnLst>
              <a:cxn ang="0">
                <a:pos x="1325" y="0"/>
              </a:cxn>
              <a:cxn ang="0">
                <a:pos x="3192" y="2571"/>
              </a:cxn>
              <a:cxn ang="0">
                <a:pos x="0" y="4328"/>
              </a:cxn>
              <a:cxn ang="0">
                <a:pos x="1872" y="4328"/>
              </a:cxn>
              <a:cxn ang="0">
                <a:pos x="3672" y="2555"/>
              </a:cxn>
              <a:cxn ang="0">
                <a:pos x="1552" y="0"/>
              </a:cxn>
              <a:cxn ang="0">
                <a:pos x="1325" y="0"/>
              </a:cxn>
            </a:cxnLst>
            <a:rect l="0" t="0" r="r" b="b"/>
            <a:pathLst>
              <a:path w="3899" h="4328">
                <a:moveTo>
                  <a:pt x="1325" y="0"/>
                </a:moveTo>
                <a:cubicBezTo>
                  <a:pt x="3262" y="270"/>
                  <a:pt x="3899" y="1621"/>
                  <a:pt x="3192" y="2571"/>
                </a:cubicBezTo>
                <a:cubicBezTo>
                  <a:pt x="2485" y="3521"/>
                  <a:pt x="1467" y="3978"/>
                  <a:pt x="0" y="4328"/>
                </a:cubicBezTo>
                <a:lnTo>
                  <a:pt x="1872" y="4328"/>
                </a:lnTo>
                <a:cubicBezTo>
                  <a:pt x="2392" y="4072"/>
                  <a:pt x="3459" y="3330"/>
                  <a:pt x="3672" y="2555"/>
                </a:cubicBezTo>
                <a:cubicBezTo>
                  <a:pt x="3886" y="1781"/>
                  <a:pt x="3686" y="415"/>
                  <a:pt x="1552" y="0"/>
                </a:cubicBezTo>
                <a:lnTo>
                  <a:pt x="1325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7451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324012" y="188913"/>
            <a:ext cx="1224376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9pPr>
          </a:lstStyle>
          <a:p>
            <a:pPr>
              <a:defRPr/>
            </a:pPr>
            <a:r>
              <a:rPr lang="en-US" altLang="ko-KR" sz="2400" b="1">
                <a:solidFill>
                  <a:srgbClr val="000000"/>
                </a:solidFill>
                <a:latin typeface="Verdana" pitchFamily="34" charset="0"/>
                <a:ea typeface="Gulim" pitchFamily="34" charset="-127"/>
                <a:cs typeface="Arial" pitchFamily="34" charset="0"/>
              </a:rPr>
              <a:t>LOGO</a:t>
            </a:r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3059114" y="1484313"/>
            <a:ext cx="4967287" cy="1871662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altLang="ko-KR"/>
              <a:t>คลิกเพื่อแก้ไขลักษณะชื่อเรื่องต้นแบบ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48" y="6165920"/>
            <a:ext cx="5616575" cy="3603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altLang="ko-KR"/>
              <a:t>คลิกเพื่อแก้ไขลักษณะชื่อเรื่องรองต้นแบบ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3653" y="6553200"/>
            <a:ext cx="2896695" cy="152400"/>
          </a:xfrm>
        </p:spPr>
        <p:txBody>
          <a:bodyPr/>
          <a:lstStyle>
            <a:lvl1pPr algn="ctr">
              <a:defRPr sz="1000" b="0">
                <a:latin typeface="Times New Roman" pitchFamily="18" charset="0"/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86289" y="6553200"/>
            <a:ext cx="2133700" cy="152400"/>
          </a:xfrm>
        </p:spPr>
        <p:txBody>
          <a:bodyPr/>
          <a:lstStyle>
            <a:lvl1pPr algn="r">
              <a:defRPr>
                <a:latin typeface="Times New Roman" pitchFamily="18" charset="0"/>
                <a:cs typeface="FreesiaUPC" pitchFamily="34" charset="-34"/>
              </a:defRPr>
            </a:lvl1pPr>
          </a:lstStyle>
          <a:p>
            <a:pPr>
              <a:defRPr/>
            </a:pPr>
            <a:fld id="{0EE85F0D-7E4C-4F52-93EF-7A89AD3A91C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2"/>
          </p:nvPr>
        </p:nvSpPr>
        <p:spPr>
          <a:xfrm>
            <a:off x="456901" y="6553200"/>
            <a:ext cx="2133700" cy="152400"/>
          </a:xfrm>
        </p:spPr>
        <p:txBody>
          <a:bodyPr/>
          <a:lstStyle>
            <a:lvl1pPr>
              <a:defRPr>
                <a:latin typeface="Times New Roman" pitchFamily="18" charset="0"/>
                <a:cs typeface="FreesiaUPC" pitchFamily="34" charset="-34"/>
              </a:defRPr>
            </a:lvl1pPr>
          </a:lstStyle>
          <a:p>
            <a:pPr>
              <a:defRPr/>
            </a:pPr>
            <a:fld id="{09068EBA-A4AF-4538-B212-74038680C616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359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" y="6525346"/>
            <a:ext cx="576353" cy="198437"/>
          </a:xfrm>
        </p:spPr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F2B1B2EB-E501-41DE-BFFE-B1C634F4EB9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383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1B1D0109-4A23-4A2A-B97C-1F5A99CF27A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C23D26A7-44C6-462E-A86C-53CAC9AE6982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407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689" y="1138238"/>
            <a:ext cx="40322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5355" y="1138238"/>
            <a:ext cx="403383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D931BB14-F435-437C-AE86-9A9992E35BF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CF5B52A6-89A3-46C8-9BE1-9E8B51536733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431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6AABE779-B42A-4396-A258-8C56EFF8C52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33A81AA7-518F-4757-8EC7-32A5719BEB0D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4455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EA40948D-74FC-4907-A38B-602D0F2FD1A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D46B5023-5388-46BE-B35F-28617C143002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479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521" y="6525346"/>
            <a:ext cx="576353" cy="198437"/>
          </a:xfrm>
        </p:spPr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DAD5217F-F5B8-4AAE-B29E-7D87149A75C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03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1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33110CEF-83F5-4420-A3C0-4F18AFD3410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D2DC1EAE-B4D5-49EB-BD6C-87E924CA972D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27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B9DCE58E-7324-426B-AB4B-DD3756AB4B1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8DAF4070-F716-45D0-83B5-A2D4F54B562A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2" y="27311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CAD6-EEE4-4DCD-BDA8-750869291272}" type="datetime6">
              <a:rPr lang="th-TH" altLang="en-US" smtClean="0"/>
              <a:t>17/12/62 21:58 น.</a:t>
            </a:fld>
            <a:endParaRPr lang="en-US" alt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8210-45A6-4B5C-B471-192CFA59F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551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16ACA6D0-BFD8-44E0-8299-8F784C3FD0D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CAF60BEF-43CE-4ED8-9713-BAAD12471896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75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4969" y="265183"/>
            <a:ext cx="2054225" cy="6129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688" y="265183"/>
            <a:ext cx="6011862" cy="6129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337183B2-6C55-4032-9C1B-C5AFB477CBF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734604EA-B2AC-4964-A82A-42B12E6F830F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599" name="Image" r:id="rId3" imgW="7580952" imgH="695238" progId="">
                  <p:embed/>
                </p:oleObj>
              </mc:Choice>
              <mc:Fallback>
                <p:oleObj name="Image" r:id="rId3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72" y="265113"/>
            <a:ext cx="7178675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0715" y="1138238"/>
            <a:ext cx="8218487" cy="5256212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5C84E25A-A005-4C18-9477-79614F12919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cs typeface="FreesiaUPC" pitchFamily="34" charset="-34"/>
              </a:defRPr>
            </a:lvl1pPr>
          </a:lstStyle>
          <a:p>
            <a:pPr>
              <a:defRPr/>
            </a:pPr>
            <a:fld id="{A10C04FC-FDDD-4ED6-817E-2858777AE601}" type="datetime6">
              <a:rPr lang="th-TH" altLang="ko-KR" smtClean="0"/>
              <a:t>17/12/62 21:58 น.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3" y="2130470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277B-8645-46B0-BAB8-07F5656D2672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E7B1-28D1-45F6-A3DD-BC1D3EA54F6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82502-16E4-43BE-B552-A645C0F44D0C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01E75-8089-4107-B9FE-6308C430BF7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4" y="440694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5A3CE-F4D5-434F-8A5D-1C7FE658B629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D971E-F9D1-454A-A2F1-6B23F98C5AA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E6E5B-3736-4169-8A02-349A5F050982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0B6A7-2FB6-4FFB-B9AF-C56191651AA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03584-606B-4DF4-AA60-1AEA5D0BD71C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61B6-78F0-421F-8979-C233E2B17EA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05B0F-CD8B-4BD3-B88D-8086756BEDA0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2436-B7E1-4E75-8028-78995C55E92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3CA5-8280-4F77-A921-30B81D6E6023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7FB5-010F-43ED-AE86-87D0BAD06A0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09733-B5F1-43D8-9E01-B180B8A8FA40}" type="datetime6">
              <a:rPr lang="th-TH" altLang="en-US" smtClean="0"/>
              <a:t>17/12/62 21:58 น.</a:t>
            </a:fld>
            <a:endParaRPr lang="en-US" alt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2728-3F72-4DE9-AD76-53A559838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2" y="27309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018DE-996B-4D3A-AC3E-947D5DA2A3F2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CA4E-5357-4DC8-9E53-49550242CBE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7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2B50-0E1B-4FF2-8B7C-34C6A212F19C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E7D2E-4993-4CCC-B172-77E0D76417F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41C5-0144-426A-BED7-FD89F0AF41F9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38F8A-536B-41D4-842D-6C8C625D9FC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83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83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667F-7E76-414D-89AC-19F053FB58CF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B741F-7B68-44A1-8958-470045A395B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648B-B49A-454A-B94C-32316F2BB01F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7EA-A5C2-4B91-8FD0-3C4454512E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61B9-BE7E-4B24-A813-3CD2111264EB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7EA-A5C2-4B91-8FD0-3C4454512E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174A-7660-4451-8284-443CD297362F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7EA-A5C2-4B91-8FD0-3C4454512E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BA34F-8113-4358-9BFC-3C3D6AF9524B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7EA-A5C2-4B91-8FD0-3C4454512E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92F3-9D96-4868-A60B-668FA0FD092C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7EA-A5C2-4B91-8FD0-3C4454512E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DEE5-76F8-4EBC-83A5-0969FFF45304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9E7EA-A5C2-4B91-8FD0-3C4454512EE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oleObject" Target="../embeddings/oleObject27.bin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vmlDrawing" Target="../drawings/vmlDrawing27.v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0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vmlDrawing" Target="../drawings/vmlDrawing1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oleObject" Target="../embeddings/oleObject14.bin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vmlDrawing" Target="../drawings/vmlDrawing14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คลิกเพื่อแก้ไขลักษณะชื่อเรื่องต้นแบบ</a:t>
            </a:r>
          </a:p>
        </p:txBody>
      </p:sp>
      <p:sp>
        <p:nvSpPr>
          <p:cNvPr id="27651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1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564542-33A6-4AFE-BDE7-0F46D6BC960D}" type="datetime6">
              <a:rPr lang="th-TH" altLang="en-US" smtClean="0"/>
              <a:t>17/12/62 21:58 น.</a:t>
            </a:fld>
            <a:endParaRPr lang="en-US" alt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44A104-18BA-40A5-8B1C-7436EFC58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  <p:sldLayoutId id="2147485063" r:id="rId2"/>
    <p:sldLayoutId id="2147485064" r:id="rId3"/>
    <p:sldLayoutId id="2147485065" r:id="rId4"/>
    <p:sldLayoutId id="2147485066" r:id="rId5"/>
    <p:sldLayoutId id="2147485067" r:id="rId6"/>
    <p:sldLayoutId id="2147485068" r:id="rId7"/>
    <p:sldLayoutId id="2147485069" r:id="rId8"/>
    <p:sldLayoutId id="2147485070" r:id="rId9"/>
    <p:sldLayoutId id="2147485071" r:id="rId10"/>
    <p:sldLayoutId id="2147485072" r:id="rId11"/>
    <p:sldLayoutId id="214748512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623" name="Image" r:id="rId15" imgW="7580952" imgH="695238" progId="">
                  <p:embed/>
                </p:oleObj>
              </mc:Choice>
              <mc:Fallback>
                <p:oleObj name="Image" r:id="rId15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1362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2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212161" y="6526254"/>
            <a:ext cx="57635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fld id="{830F6842-C40D-4D62-B054-B579B52601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651547" y="6526213"/>
            <a:ext cx="304750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00"/>
                </a:solidFill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24033" y="6526213"/>
            <a:ext cx="131695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fld id="{15D8298A-6620-48DC-94C9-E9005F083F2C}" type="datetime6">
              <a:rPr lang="th-TH" altLang="ko-KR" smtClean="0"/>
              <a:t>17/12/62 21:58 น.</a:t>
            </a:fld>
            <a:endParaRPr lang="en-US" altLang="ko-KR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21067" y="1138238"/>
            <a:ext cx="821825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คลิกเพื่อแก้ไขลักษณะของข้อความต้นแบบ</a:t>
            </a:r>
          </a:p>
          <a:p>
            <a:pPr lvl="1"/>
            <a:r>
              <a:rPr lang="en-US" altLang="ko-KR"/>
              <a:t>ระดับที่สอง</a:t>
            </a:r>
          </a:p>
          <a:p>
            <a:pPr lvl="2"/>
            <a:r>
              <a:rPr lang="en-US" altLang="ko-KR"/>
              <a:t>ระดับที่สาม</a:t>
            </a:r>
          </a:p>
          <a:p>
            <a:pPr lvl="3"/>
            <a:r>
              <a:rPr lang="en-US" altLang="ko-KR"/>
              <a:t>ระดับที่สี่</a:t>
            </a:r>
          </a:p>
          <a:p>
            <a:pPr lvl="4"/>
            <a:r>
              <a:rPr lang="en-US" altLang="ko-KR"/>
              <a:t>ระดับที่ห้า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1403555" y="265113"/>
            <a:ext cx="7179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คลิกเพื่อแก้ไขลักษณะชื่อเรื่องต้นแบบ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6" r:id="rId1"/>
    <p:sldLayoutId id="2147485307" r:id="rId2"/>
    <p:sldLayoutId id="2147485308" r:id="rId3"/>
    <p:sldLayoutId id="2147485309" r:id="rId4"/>
    <p:sldLayoutId id="2147485310" r:id="rId5"/>
    <p:sldLayoutId id="2147485311" r:id="rId6"/>
    <p:sldLayoutId id="2147485312" r:id="rId7"/>
    <p:sldLayoutId id="2147485313" r:id="rId8"/>
    <p:sldLayoutId id="2147485314" r:id="rId9"/>
    <p:sldLayoutId id="2147485315" r:id="rId10"/>
    <p:sldLayoutId id="2147485316" r:id="rId11"/>
    <p:sldLayoutId id="2147485317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8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98E2E-1CD3-4FC0-929D-5DBF7B841A4A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B4D54-A767-4E69-A446-E6D8FCCEDC4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9" r:id="rId1"/>
    <p:sldLayoutId id="2147485320" r:id="rId2"/>
    <p:sldLayoutId id="2147485321" r:id="rId3"/>
    <p:sldLayoutId id="2147485322" r:id="rId4"/>
    <p:sldLayoutId id="2147485323" r:id="rId5"/>
    <p:sldLayoutId id="2147485324" r:id="rId6"/>
    <p:sldLayoutId id="2147485325" r:id="rId7"/>
    <p:sldLayoutId id="2147485326" r:id="rId8"/>
    <p:sldLayoutId id="2147485327" r:id="rId9"/>
    <p:sldLayoutId id="2147485328" r:id="rId10"/>
    <p:sldLayoutId id="214748532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377867"/>
            <a:ext cx="5292300" cy="4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745967"/>
            <a:ext cx="2142000" cy="3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" y="6333200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 smtClean="0"/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41122898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331" r:id="rId1"/>
    <p:sldLayoutId id="2147485332" r:id="rId2"/>
    <p:sldLayoutId id="2147485333" r:id="rId3"/>
    <p:sldLayoutId id="2147485334" r:id="rId4"/>
    <p:sldLayoutId id="2147485335" r:id="rId5"/>
    <p:sldLayoutId id="214748533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28675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1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fld id="{B4B22088-BC4A-4CD9-B81F-7140B9272A1D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fld id="{1D6D5BF1-5A13-41CB-8E2C-054920291B0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9" r:id="rId1"/>
    <p:sldLayoutId id="2147485130" r:id="rId2"/>
    <p:sldLayoutId id="2147485131" r:id="rId3"/>
    <p:sldLayoutId id="2147485132" r:id="rId4"/>
    <p:sldLayoutId id="2147485133" r:id="rId5"/>
    <p:sldLayoutId id="2147485134" r:id="rId6"/>
    <p:sldLayoutId id="2147485135" r:id="rId7"/>
    <p:sldLayoutId id="2147485136" r:id="rId8"/>
    <p:sldLayoutId id="2147485137" r:id="rId9"/>
    <p:sldLayoutId id="2147485138" r:id="rId10"/>
    <p:sldLayoutId id="21474851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29699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1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fld id="{B237282B-C8E1-4D35-B944-CFB6069F7BD1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fld id="{1F149116-C998-4CCD-895C-DC59CE18473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0" r:id="rId1"/>
    <p:sldLayoutId id="2147485141" r:id="rId2"/>
    <p:sldLayoutId id="2147485142" r:id="rId3"/>
    <p:sldLayoutId id="2147485143" r:id="rId4"/>
    <p:sldLayoutId id="2147485144" r:id="rId5"/>
    <p:sldLayoutId id="2147485145" r:id="rId6"/>
    <p:sldLayoutId id="2147485146" r:id="rId7"/>
    <p:sldLayoutId id="2147485147" r:id="rId8"/>
    <p:sldLayoutId id="2147485148" r:id="rId9"/>
    <p:sldLayoutId id="2147485149" r:id="rId10"/>
    <p:sldLayoutId id="21474851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reeform 2"/>
          <p:cNvSpPr>
            <a:spLocks/>
          </p:cNvSpPr>
          <p:nvPr/>
        </p:nvSpPr>
        <p:spPr bwMode="gray">
          <a:xfrm>
            <a:off x="12700" y="260350"/>
            <a:ext cx="3200400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  <a:cs typeface="FreesiaUPC" pitchFamily="34" charset="-34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40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Image" r:id="rId15" imgW="7580952" imgH="695238" progId="">
                  <p:embed/>
                </p:oleObj>
              </mc:Choice>
              <mc:Fallback>
                <p:oleObj name="Image" r:id="rId15" imgW="7580952" imgH="69523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1362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2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211640" y="6526253"/>
            <a:ext cx="5762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fld id="{39BB466D-C035-444B-9CB0-03AAA3A8A15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651500" y="6526213"/>
            <a:ext cx="3048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00"/>
                </a:solidFill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23870" y="6526213"/>
            <a:ext cx="1317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fld id="{20C2ABA7-59B7-4A44-BF8C-CCE8517F57DE}" type="datetime6">
              <a:rPr lang="th-TH" altLang="ko-KR" smtClean="0"/>
              <a:t>17/12/62 21:58 น.</a:t>
            </a:fld>
            <a:endParaRPr lang="en-US" altLang="ko-KR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20708" y="1138238"/>
            <a:ext cx="82184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คลิกเพื่อแก้ไขลักษณะของข้อความต้นแบบ</a:t>
            </a:r>
          </a:p>
          <a:p>
            <a:pPr lvl="1"/>
            <a:r>
              <a:rPr lang="en-US" altLang="ko-KR"/>
              <a:t>ระดับที่สอง</a:t>
            </a:r>
          </a:p>
          <a:p>
            <a:pPr lvl="2"/>
            <a:r>
              <a:rPr lang="en-US" altLang="ko-KR"/>
              <a:t>ระดับที่สาม</a:t>
            </a:r>
          </a:p>
          <a:p>
            <a:pPr lvl="3"/>
            <a:r>
              <a:rPr lang="en-US" altLang="ko-KR"/>
              <a:t>ระดับที่สี่</a:t>
            </a:r>
          </a:p>
          <a:p>
            <a:pPr lvl="4"/>
            <a:r>
              <a:rPr lang="en-US" altLang="ko-KR"/>
              <a:t>ระดับที่ห้า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1403352" y="265113"/>
            <a:ext cx="7178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คลิกเพื่อแก้ไขลักษณะชื่อเรื่องต้นแบบ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1" r:id="rId1"/>
    <p:sldLayoutId id="2147485152" r:id="rId2"/>
    <p:sldLayoutId id="2147485153" r:id="rId3"/>
    <p:sldLayoutId id="2147485154" r:id="rId4"/>
    <p:sldLayoutId id="2147485155" r:id="rId5"/>
    <p:sldLayoutId id="2147485156" r:id="rId6"/>
    <p:sldLayoutId id="2147485157" r:id="rId7"/>
    <p:sldLayoutId id="2147485158" r:id="rId8"/>
    <p:sldLayoutId id="2147485159" r:id="rId9"/>
    <p:sldLayoutId id="2147485160" r:id="rId10"/>
    <p:sldLayoutId id="2147485161" r:id="rId11"/>
    <p:sldLayoutId id="2147485162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8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8" descr="03_back_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46821" y="609604"/>
            <a:ext cx="263048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3"/>
          <p:cNvSpPr>
            <a:spLocks noChangeArrowheads="1"/>
          </p:cNvSpPr>
          <p:nvPr/>
        </p:nvSpPr>
        <p:spPr bwMode="auto">
          <a:xfrm>
            <a:off x="228600" y="590550"/>
            <a:ext cx="8686800" cy="5943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endParaRPr lang="th-TH" altLang="th-TH" sz="1800">
              <a:solidFill>
                <a:prstClr val="black"/>
              </a:solidFill>
            </a:endParaRPr>
          </a:p>
        </p:txBody>
      </p:sp>
      <p:sp>
        <p:nvSpPr>
          <p:cNvPr id="1028" name="Rectangle 55"/>
          <p:cNvSpPr>
            <a:spLocks noChangeArrowheads="1"/>
          </p:cNvSpPr>
          <p:nvPr/>
        </p:nvSpPr>
        <p:spPr bwMode="gray">
          <a:xfrm>
            <a:off x="5715000" y="6229350"/>
            <a:ext cx="300990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endParaRPr lang="th-TH" altLang="th-TH" sz="1800">
              <a:solidFill>
                <a:prstClr val="black"/>
              </a:solidFill>
            </a:endParaRPr>
          </a:p>
        </p:txBody>
      </p:sp>
      <p:sp>
        <p:nvSpPr>
          <p:cNvPr id="1029" name="Rectangle 54"/>
          <p:cNvSpPr>
            <a:spLocks noChangeArrowheads="1"/>
          </p:cNvSpPr>
          <p:nvPr/>
        </p:nvSpPr>
        <p:spPr bwMode="gray">
          <a:xfrm>
            <a:off x="609601" y="190500"/>
            <a:ext cx="55626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endParaRPr lang="th-TH" altLang="th-TH" sz="1800">
              <a:solidFill>
                <a:prstClr val="black"/>
              </a:solidFill>
            </a:endParaRP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1" y="1436688"/>
            <a:ext cx="8229600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638800" y="638179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5F5F5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8C2B71-2761-42CF-99F3-A6674B225DCB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7701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 i="1">
                <a:solidFill>
                  <a:srgbClr val="0000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622939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7C70D-7CDC-4E09-BBE1-81AF6F845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3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31788"/>
            <a:ext cx="4648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</a:p>
        </p:txBody>
      </p:sp>
      <p:pic>
        <p:nvPicPr>
          <p:cNvPr id="30731" name="Picture 59" descr="03_icon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76864" y="166688"/>
            <a:ext cx="7493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63" r:id="rId1"/>
    <p:sldLayoutId id="2147485073" r:id="rId2"/>
    <p:sldLayoutId id="2147485074" r:id="rId3"/>
    <p:sldLayoutId id="2147485075" r:id="rId4"/>
    <p:sldLayoutId id="2147485076" r:id="rId5"/>
    <p:sldLayoutId id="2147485077" r:id="rId6"/>
    <p:sldLayoutId id="2147485078" r:id="rId7"/>
    <p:sldLayoutId id="2147485079" r:id="rId8"/>
    <p:sldLayoutId id="2147485080" r:id="rId9"/>
    <p:sldLayoutId id="2147485081" r:id="rId10"/>
    <p:sldLayoutId id="2147485082" r:id="rId11"/>
    <p:sldLayoutId id="2147485083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8" descr="03_back_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46821" y="609604"/>
            <a:ext cx="263048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3"/>
          <p:cNvSpPr>
            <a:spLocks noChangeArrowheads="1"/>
          </p:cNvSpPr>
          <p:nvPr/>
        </p:nvSpPr>
        <p:spPr bwMode="auto">
          <a:xfrm>
            <a:off x="228600" y="590550"/>
            <a:ext cx="8686800" cy="59436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endParaRPr lang="th-TH" altLang="th-TH" sz="1800">
              <a:solidFill>
                <a:prstClr val="black"/>
              </a:solidFill>
            </a:endParaRPr>
          </a:p>
        </p:txBody>
      </p:sp>
      <p:sp>
        <p:nvSpPr>
          <p:cNvPr id="1028" name="Rectangle 55"/>
          <p:cNvSpPr>
            <a:spLocks noChangeArrowheads="1"/>
          </p:cNvSpPr>
          <p:nvPr/>
        </p:nvSpPr>
        <p:spPr bwMode="gray">
          <a:xfrm>
            <a:off x="5715000" y="6229350"/>
            <a:ext cx="300990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endParaRPr lang="th-TH" altLang="th-TH" sz="1800">
              <a:solidFill>
                <a:prstClr val="black"/>
              </a:solidFill>
            </a:endParaRPr>
          </a:p>
        </p:txBody>
      </p:sp>
      <p:sp>
        <p:nvSpPr>
          <p:cNvPr id="1029" name="Rectangle 54"/>
          <p:cNvSpPr>
            <a:spLocks noChangeArrowheads="1"/>
          </p:cNvSpPr>
          <p:nvPr/>
        </p:nvSpPr>
        <p:spPr bwMode="gray">
          <a:xfrm>
            <a:off x="609601" y="190500"/>
            <a:ext cx="55626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 eaLnBrk="1" hangingPunct="1">
              <a:defRPr/>
            </a:pPr>
            <a:endParaRPr lang="th-TH" altLang="th-TH" sz="1800">
              <a:solidFill>
                <a:prstClr val="black"/>
              </a:solidFill>
            </a:endParaRP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1" y="1436688"/>
            <a:ext cx="8229600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638800" y="638179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5F5F5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13483B-DC8D-412C-B9BC-16ABE769903A}" type="datetime6">
              <a:rPr lang="th-TH" smtClean="0"/>
              <a:t>17/12/62 21:58 น.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7701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 i="1">
                <a:solidFill>
                  <a:srgbClr val="0000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622939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AC450-01C8-4875-B9BC-C7F1D269E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5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31788"/>
            <a:ext cx="4648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</a:p>
        </p:txBody>
      </p:sp>
      <p:pic>
        <p:nvPicPr>
          <p:cNvPr id="31755" name="Picture 59" descr="03_icon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76864" y="166688"/>
            <a:ext cx="7493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  <p:sldLayoutId id="2147485094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reeform 2"/>
          <p:cNvSpPr>
            <a:spLocks/>
          </p:cNvSpPr>
          <p:nvPr/>
        </p:nvSpPr>
        <p:spPr bwMode="gray">
          <a:xfrm>
            <a:off x="13440" y="260350"/>
            <a:ext cx="3199802" cy="6597650"/>
          </a:xfrm>
          <a:custGeom>
            <a:avLst/>
            <a:gdLst/>
            <a:ahLst/>
            <a:cxnLst>
              <a:cxn ang="0">
                <a:pos x="1504" y="0"/>
              </a:cxn>
              <a:cxn ang="0">
                <a:pos x="328" y="2468"/>
              </a:cxn>
              <a:cxn ang="0">
                <a:pos x="2016" y="4156"/>
              </a:cxn>
              <a:cxn ang="0">
                <a:pos x="1183" y="4156"/>
              </a:cxn>
              <a:cxn ang="0">
                <a:pos x="125" y="2453"/>
              </a:cxn>
              <a:cxn ang="0">
                <a:pos x="1370" y="0"/>
              </a:cxn>
              <a:cxn ang="0">
                <a:pos x="1504" y="0"/>
              </a:cxn>
            </a:cxnLst>
            <a:rect l="0" t="0" r="r" b="b"/>
            <a:pathLst>
              <a:path w="2016" h="4156">
                <a:moveTo>
                  <a:pt x="1504" y="0"/>
                </a:moveTo>
                <a:cubicBezTo>
                  <a:pt x="366" y="259"/>
                  <a:pt x="32" y="1764"/>
                  <a:pt x="328" y="2468"/>
                </a:cubicBezTo>
                <a:cubicBezTo>
                  <a:pt x="624" y="3172"/>
                  <a:pt x="1154" y="3820"/>
                  <a:pt x="2016" y="4156"/>
                </a:cubicBezTo>
                <a:lnTo>
                  <a:pt x="1183" y="4156"/>
                </a:lnTo>
                <a:cubicBezTo>
                  <a:pt x="877" y="3910"/>
                  <a:pt x="250" y="3198"/>
                  <a:pt x="125" y="2453"/>
                </a:cubicBezTo>
                <a:cubicBezTo>
                  <a:pt x="0" y="1710"/>
                  <a:pt x="117" y="399"/>
                  <a:pt x="1370" y="0"/>
                </a:cubicBezTo>
                <a:lnTo>
                  <a:pt x="1504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235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solidFill>
                <a:srgbClr val="000000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41"/>
          <a:ext cx="91440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311" name="Image" r:id="rId15" imgW="7580952" imgH="695238" progId="">
                  <p:embed/>
                </p:oleObj>
              </mc:Choice>
              <mc:Fallback>
                <p:oleObj name="Image" r:id="rId15" imgW="7580952" imgH="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"/>
                        <a:ext cx="91440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1362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2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212161" y="6526254"/>
            <a:ext cx="57635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fld id="{830F6842-C40D-4D62-B054-B579B52601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651547" y="6526213"/>
            <a:ext cx="304750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00"/>
                </a:solidFill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24033" y="6526213"/>
            <a:ext cx="131695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fld id="{A73B951E-2D19-45DB-AFB8-AD37C4522898}" type="datetime6">
              <a:rPr lang="th-TH" altLang="ko-KR" smtClean="0"/>
              <a:t>17/12/62 21:58 น.</a:t>
            </a:fld>
            <a:endParaRPr lang="en-US" altLang="ko-KR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21067" y="1138238"/>
            <a:ext cx="821825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คลิกเพื่อแก้ไขลักษณะของข้อความต้นแบบ</a:t>
            </a:r>
          </a:p>
          <a:p>
            <a:pPr lvl="1"/>
            <a:r>
              <a:rPr lang="en-US" altLang="ko-KR"/>
              <a:t>ระดับที่สอง</a:t>
            </a:r>
          </a:p>
          <a:p>
            <a:pPr lvl="2"/>
            <a:r>
              <a:rPr lang="en-US" altLang="ko-KR"/>
              <a:t>ระดับที่สาม</a:t>
            </a:r>
          </a:p>
          <a:p>
            <a:pPr lvl="3"/>
            <a:r>
              <a:rPr lang="en-US" altLang="ko-KR"/>
              <a:t>ระดับที่สี่</a:t>
            </a:r>
          </a:p>
          <a:p>
            <a:pPr lvl="4"/>
            <a:r>
              <a:rPr lang="en-US" altLang="ko-KR"/>
              <a:t>ระดับที่ห้า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1403555" y="265113"/>
            <a:ext cx="7179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คลิกเพื่อแก้ไขลักษณะชื่อเรื่องต้นแบบ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7" r:id="rId1"/>
    <p:sldLayoutId id="2147485258" r:id="rId2"/>
    <p:sldLayoutId id="2147485259" r:id="rId3"/>
    <p:sldLayoutId id="2147485260" r:id="rId4"/>
    <p:sldLayoutId id="2147485261" r:id="rId5"/>
    <p:sldLayoutId id="2147485262" r:id="rId6"/>
    <p:sldLayoutId id="2147485263" r:id="rId7"/>
    <p:sldLayoutId id="2147485264" r:id="rId8"/>
    <p:sldLayoutId id="2147485265" r:id="rId9"/>
    <p:sldLayoutId id="2147485266" r:id="rId10"/>
    <p:sldLayoutId id="2147485267" r:id="rId11"/>
    <p:sldLayoutId id="2147485268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Verdan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8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6920" y="274638"/>
            <a:ext cx="823019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28675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6920" y="1600206"/>
            <a:ext cx="82301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6901" y="6356393"/>
            <a:ext cx="213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BB304F-75D7-4601-A143-60EB8C4E4CE6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3653" y="6356393"/>
            <a:ext cx="2896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421" y="6356393"/>
            <a:ext cx="2133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655D6B-33D5-4DB3-BF05-F11138123D4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93627-7650-493A-8C51-8979C3F08807}" type="datetime6">
              <a:rPr lang="th-TH" smtClean="0"/>
              <a:t>17/12/62 21:58 น.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9E7EA-A5C2-4B91-8FD0-3C4454512EE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4" r:id="rId1"/>
    <p:sldLayoutId id="2147485295" r:id="rId2"/>
    <p:sldLayoutId id="2147485296" r:id="rId3"/>
    <p:sldLayoutId id="2147485297" r:id="rId4"/>
    <p:sldLayoutId id="2147485298" r:id="rId5"/>
    <p:sldLayoutId id="2147485299" r:id="rId6"/>
    <p:sldLayoutId id="2147485300" r:id="rId7"/>
    <p:sldLayoutId id="2147485301" r:id="rId8"/>
    <p:sldLayoutId id="2147485302" r:id="rId9"/>
    <p:sldLayoutId id="2147485303" r:id="rId10"/>
    <p:sldLayoutId id="21474853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3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3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29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3588;&#3635;&#3626;&#3633;&#3656;&#3591;%203_2562%20%20&#3617;&#3629;&#3610;&#3629;&#3635;&#3609;&#3634;&#3592;&#3649;&#3607;&#3609;&#3609;&#3634;&#3618;&#3607;&#3632;&#3648;&#3610;&#3637;&#3618;&#3609;2562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9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1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22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3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3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3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357167" y="1484784"/>
            <a:ext cx="8358247" cy="28729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th-TH" altLang="en-US" sz="6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กฎหมาย ระเบียบ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th-TH" altLang="en-US" sz="6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และคำแนะนำนายทะเบียนสหกรณ์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th-TH" altLang="en-US" sz="60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เกี่ยวกับการเงินการบัญชี</a:t>
            </a:r>
            <a:endParaRPr lang="en-US" altLang="en-US" sz="60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 bwMode="auto">
          <a:xfrm>
            <a:off x="4429146" y="5214978"/>
            <a:ext cx="4429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th-TH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กรมตรวจบัญชีสหกรณ์</a:t>
            </a:r>
          </a:p>
          <a:p>
            <a:pPr algn="ctr">
              <a:defRPr/>
            </a:pPr>
            <a:r>
              <a:rPr lang="th-TH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31 กรกฎาคม 2562</a:t>
            </a:r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-36509" y="332656"/>
            <a:ext cx="1714501" cy="990600"/>
          </a:xfrm>
          <a:prstGeom prst="ellipse">
            <a:avLst/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h-TH" sz="48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926" y="475533"/>
            <a:ext cx="9001571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89/2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(ต่อ)</a:t>
            </a:r>
            <a:endParaRPr lang="th-TH" sz="3200" b="1" spc="-3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0" hangingPunct="0"/>
            <a:r>
              <a:rPr lang="th-TH" sz="3200" b="1" spc="-3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(6) การดำรงเงินกองทุน</a:t>
            </a:r>
          </a:p>
          <a:p>
            <a:pPr eaLnBrk="0" hangingPunct="0"/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(7) การบริหารสินทรัพย์และการดำรงสินทรัพย์สภาพคล่อง</a:t>
            </a:r>
          </a:p>
          <a:p>
            <a:pPr eaLnBrk="0" hangingPunct="0"/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(8) การฝากเงินหรือการลงทุน</a:t>
            </a:r>
          </a:p>
          <a:p>
            <a:pPr eaLnBrk="0" hangingPunct="0"/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(9) การกำกับดูแลด้าน</a:t>
            </a:r>
            <a:r>
              <a:rPr lang="th-TH" sz="30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ธรรมาภิ</a:t>
            </a: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</a:t>
            </a:r>
          </a:p>
          <a:p>
            <a:pPr eaLnBrk="0" hangingPunct="0"/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(10) การจัดชั้นสินทรัพย์และการกันเงินสำรอง</a:t>
            </a:r>
          </a:p>
          <a:p>
            <a:pPr eaLnBrk="0" hangingPunct="0"/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(11) การจัดทำบัญชี การจัดทำและการเปิดเผยงบการเงิน </a:t>
            </a:r>
          </a:p>
          <a:p>
            <a:pPr eaLnBrk="0" hangingPunct="0"/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      การสอบบัญชี และการแต่งตั้งผู้สอบบัญชี</a:t>
            </a:r>
          </a:p>
          <a:p>
            <a:pPr eaLnBrk="0" hangingPunct="0"/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(12) การจัดเก็บและรายงานข้อมูล</a:t>
            </a:r>
          </a:p>
          <a:p>
            <a:pPr eaLnBrk="0" hangingPunct="0"/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(13) เรื่องอื่น ๆ ที่จำเป็นต่อการดำเนินงานและการกำกับดูแล</a:t>
            </a:r>
          </a:p>
          <a:p>
            <a:pPr eaLnBrk="0" hangingPunct="0"/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ในการออกกฎกระทรวงตามวรรคหนึ่ง ให้กระทรวงเกษตรและสหกรณ์</a:t>
            </a:r>
            <a:r>
              <a:rPr lang="en-US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  <a:p>
            <a:pPr eaLnBrk="0" hangingPunct="0"/>
            <a:r>
              <a:rPr lang="en-US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หารือร่วมกับกระทรวงการคลังและธนาคารแห่งประเทศไทย</a:t>
            </a:r>
          </a:p>
          <a:p>
            <a:pPr eaLnBrk="0" hangingPunct="0"/>
            <a:r>
              <a:rPr lang="th-TH" sz="3200" b="1" spc="-3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th-TH" sz="3000" b="1" spc="-3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C9E5B-D9FF-421B-8E08-50217A8BF71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21553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6972" y="1772093"/>
            <a:ext cx="7689275" cy="15169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882" indent="-3428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th-TH" sz="26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สหกรณ์ลงทุนถือหุ้น สหกรณ์ ข. จำกัด 1,000 หุ้น หุ้นละ 10 บาท</a:t>
            </a:r>
          </a:p>
          <a:p>
            <a:pPr marL="342882" indent="-3428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th-TH" sz="26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สิ้นปีบัญชีวันที่ 31 มี.ค. 61 สหกรณ์ ข. มีผลขาดทุนสะสม มูลค่าหุ้นคงเหลือหุ้นละ 5 บาท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678" y="3453203"/>
            <a:ext cx="8115143" cy="2308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467" kern="0" dirty="0">
                <a:solidFill>
                  <a:srgbClr val="000000"/>
                </a:solidFill>
                <a:latin typeface="Arial"/>
                <a:sym typeface="Arial"/>
              </a:rPr>
              <a:t>	</a:t>
            </a:r>
            <a:r>
              <a:rPr lang="en-US" sz="2667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(1) </a:t>
            </a:r>
            <a:r>
              <a:rPr lang="th-TH" sz="2667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ราคาทุน (ตามข้อบังคับ)		   10,000	บาท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(2) ราคาตามหมายเหตุประกอบงบการเงิน  </a:t>
            </a:r>
            <a:r>
              <a:rPr lang="th-TH" sz="2667" u="sng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5,000</a:t>
            </a:r>
            <a:r>
              <a:rPr lang="th-TH" sz="2667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บาท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ผลต่าง (1) สูงกว่า (2)		     5,000	บาท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067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</a:t>
            </a:r>
            <a:r>
              <a:rPr lang="th-TH" sz="26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เดบิต ผลขาดทุนจากการปรับมูลค่าหุ้นสหกรณ์	5,000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     เครดิต ค่าเผื่อการปรับมูลค่าหุ้นสหกรณ์	        5,000</a:t>
            </a:r>
          </a:p>
        </p:txBody>
      </p:sp>
      <p:sp>
        <p:nvSpPr>
          <p:cNvPr id="8" name="Pentagon 7"/>
          <p:cNvSpPr/>
          <p:nvPr/>
        </p:nvSpPr>
        <p:spPr>
          <a:xfrm>
            <a:off x="1225522" y="1046943"/>
            <a:ext cx="6316505" cy="61173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ตัวอย่าง </a:t>
            </a:r>
            <a:r>
              <a:rPr lang="en-US" sz="3200" b="1" kern="0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: </a:t>
            </a:r>
            <a:r>
              <a:rPr lang="th-TH" sz="3200" b="1" kern="0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เงินลงทุนที่ไม่อยู่ในความต้องการของตลาด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100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289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65" name="กลุ่ม 63"/>
          <p:cNvGrpSpPr>
            <a:grpSpLocks/>
          </p:cNvGrpSpPr>
          <p:nvPr/>
        </p:nvGrpSpPr>
        <p:grpSpPr bwMode="auto">
          <a:xfrm>
            <a:off x="1182805" y="1595440"/>
            <a:ext cx="6933064" cy="4642328"/>
            <a:chOff x="53722" y="896932"/>
            <a:chExt cx="9244149" cy="5473279"/>
          </a:xfrm>
        </p:grpSpPr>
        <p:sp>
          <p:nvSpPr>
            <p:cNvPr id="11" name="สี่เหลี่ยมผืนผ้า 62"/>
            <p:cNvSpPr/>
            <p:nvPr/>
          </p:nvSpPr>
          <p:spPr>
            <a:xfrm>
              <a:off x="337223" y="5714624"/>
              <a:ext cx="3244872" cy="655587"/>
            </a:xfrm>
            <a:prstGeom prst="rect">
              <a:avLst/>
            </a:prstGeom>
            <a:solidFill>
              <a:srgbClr val="EFF5CD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840" tIns="35920" rIns="71840" bIns="3592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th-TH" sz="12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เดบิต  ผลขาดทุนจากการปรับมูลค่าหุ้นสหกรณ์</a:t>
              </a:r>
              <a:r>
                <a:rPr lang="en-US" sz="12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  xx</a:t>
              </a:r>
              <a:endParaRPr lang="th-TH" sz="12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th-TH" sz="12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 เครดิต   ค่าเผื่อการปรับมูลค่าหุ้นสหกรณ์</a:t>
              </a:r>
              <a:r>
                <a:rPr lang="en-US" sz="12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       x</a:t>
              </a:r>
              <a:r>
                <a:rPr lang="en-US" sz="1200" b="1" kern="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x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02429" y="1474738"/>
              <a:ext cx="1454159" cy="3628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4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1. </a:t>
              </a:r>
              <a:r>
                <a:rPr lang="th-TH" sz="14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เงินลงทุน</a:t>
              </a:r>
            </a:p>
          </p:txBody>
        </p:sp>
        <p:sp>
          <p:nvSpPr>
            <p:cNvPr id="220170" name="TextBox 21"/>
            <p:cNvSpPr txBox="1">
              <a:spLocks noChangeArrowheads="1"/>
            </p:cNvSpPr>
            <p:nvPr/>
          </p:nvSpPr>
          <p:spPr bwMode="auto">
            <a:xfrm>
              <a:off x="4953000" y="1470128"/>
              <a:ext cx="2133600" cy="362867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400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1. </a:t>
              </a:r>
              <a:r>
                <a:rPr lang="th-TH" sz="1400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เงินฝากสหกรณ์อื่น</a:t>
              </a:r>
            </a:p>
          </p:txBody>
        </p:sp>
        <p:cxnSp>
          <p:nvCxnSpPr>
            <p:cNvPr id="26" name="ตัวเชื่อมต่อตรง 25"/>
            <p:cNvCxnSpPr>
              <a:stCxn id="35" idx="2"/>
              <a:endCxn id="43" idx="0"/>
            </p:cNvCxnSpPr>
            <p:nvPr/>
          </p:nvCxnSpPr>
          <p:spPr>
            <a:xfrm>
              <a:off x="1108753" y="2557816"/>
              <a:ext cx="3176" cy="3328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172" name="กลุ่ม 28"/>
            <p:cNvGrpSpPr>
              <a:grpSpLocks/>
            </p:cNvGrpSpPr>
            <p:nvPr/>
          </p:nvGrpSpPr>
          <p:grpSpPr bwMode="auto">
            <a:xfrm>
              <a:off x="2195765" y="896932"/>
              <a:ext cx="3953335" cy="577806"/>
              <a:chOff x="2587678" y="968397"/>
              <a:chExt cx="3127006" cy="595756"/>
            </a:xfrm>
          </p:grpSpPr>
          <p:cxnSp>
            <p:nvCxnSpPr>
              <p:cNvPr id="8" name="ตัวเชื่อมต่อตรง 7"/>
              <p:cNvCxnSpPr/>
              <p:nvPr/>
            </p:nvCxnSpPr>
            <p:spPr>
              <a:xfrm>
                <a:off x="4038340" y="968397"/>
                <a:ext cx="0" cy="38625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ตัวเชื่อมต่อตรง 24"/>
              <p:cNvCxnSpPr/>
              <p:nvPr/>
            </p:nvCxnSpPr>
            <p:spPr>
              <a:xfrm>
                <a:off x="2590532" y="1354656"/>
                <a:ext cx="312415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ตัวเชื่อมต่อตรง 26"/>
              <p:cNvCxnSpPr/>
              <p:nvPr/>
            </p:nvCxnSpPr>
            <p:spPr>
              <a:xfrm>
                <a:off x="2587678" y="1335016"/>
                <a:ext cx="0" cy="22913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ตัวเชื่อมต่อตรง 32"/>
              <p:cNvCxnSpPr/>
              <p:nvPr/>
            </p:nvCxnSpPr>
            <p:spPr>
              <a:xfrm>
                <a:off x="5714684" y="1335016"/>
                <a:ext cx="0" cy="22913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381674" y="2249379"/>
              <a:ext cx="1454159" cy="30843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lIns="48000" rIns="4800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th-TH" sz="14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แสดงในงบการเงิน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40634" y="2249379"/>
              <a:ext cx="1758961" cy="36286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th-TH" sz="14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ไม่แสดงในงบการเงิน</a:t>
              </a:r>
            </a:p>
          </p:txBody>
        </p:sp>
        <p:grpSp>
          <p:nvGrpSpPr>
            <p:cNvPr id="220175" name="กลุ่ม 36"/>
            <p:cNvGrpSpPr>
              <a:grpSpLocks/>
            </p:cNvGrpSpPr>
            <p:nvPr/>
          </p:nvGrpSpPr>
          <p:grpSpPr bwMode="auto">
            <a:xfrm>
              <a:off x="1610626" y="1828800"/>
              <a:ext cx="911015" cy="421197"/>
              <a:chOff x="2576891" y="1125519"/>
              <a:chExt cx="3138109" cy="439003"/>
            </a:xfrm>
          </p:grpSpPr>
          <p:cxnSp>
            <p:nvCxnSpPr>
              <p:cNvPr id="38" name="ตัวเชื่อมต่อตรง 37"/>
              <p:cNvCxnSpPr/>
              <p:nvPr/>
            </p:nvCxnSpPr>
            <p:spPr>
              <a:xfrm>
                <a:off x="4036194" y="1125439"/>
                <a:ext cx="0" cy="2283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ตัวเชื่อมต่อตรง 38"/>
              <p:cNvCxnSpPr/>
              <p:nvPr/>
            </p:nvCxnSpPr>
            <p:spPr>
              <a:xfrm>
                <a:off x="2592540" y="1353758"/>
                <a:ext cx="3122446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ตัวเชื่อมต่อตรง 39"/>
              <p:cNvCxnSpPr/>
              <p:nvPr/>
            </p:nvCxnSpPr>
            <p:spPr>
              <a:xfrm>
                <a:off x="2576133" y="1335558"/>
                <a:ext cx="0" cy="2283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ตัวเชื่อมต่อตรง 40"/>
              <p:cNvCxnSpPr/>
              <p:nvPr/>
            </p:nvCxnSpPr>
            <p:spPr>
              <a:xfrm>
                <a:off x="5714986" y="1335558"/>
                <a:ext cx="0" cy="2283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สี่เหลี่ยมผืนผ้า 22"/>
            <p:cNvSpPr/>
            <p:nvPr/>
          </p:nvSpPr>
          <p:spPr>
            <a:xfrm>
              <a:off x="2591488" y="4724101"/>
              <a:ext cx="1320809" cy="5365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840" tIns="35920" rIns="71840" bIns="3592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th-TH" sz="1200" b="1" kern="0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  <a:sym typeface="Arial"/>
                </a:rPr>
                <a:t>  </a:t>
              </a:r>
              <a:r>
                <a:rPr lang="th-TH" sz="12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- รายละเอียดข้อมูลในงบการเงิน</a:t>
              </a:r>
            </a:p>
          </p:txBody>
        </p:sp>
        <p:sp>
          <p:nvSpPr>
            <p:cNvPr id="43" name="สี่เหลี่ยมผืนผ้า 22"/>
            <p:cNvSpPr/>
            <p:nvPr/>
          </p:nvSpPr>
          <p:spPr>
            <a:xfrm>
              <a:off x="381673" y="2890679"/>
              <a:ext cx="1460510" cy="536534"/>
            </a:xfrm>
            <a:prstGeom prst="rect">
              <a:avLst/>
            </a:prstGeom>
            <a:solidFill>
              <a:srgbClr val="C1E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840" tIns="35920" rIns="71840" bIns="3592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th-TH" sz="1200" b="1" kern="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  มีส่วนขาดแห่งทุนหุ้นมีมูลค่าลดลง</a:t>
              </a:r>
            </a:p>
          </p:txBody>
        </p:sp>
        <p:sp>
          <p:nvSpPr>
            <p:cNvPr id="44" name="สี่เหลี่ยมผืนผ้า 22"/>
            <p:cNvSpPr/>
            <p:nvPr/>
          </p:nvSpPr>
          <p:spPr>
            <a:xfrm>
              <a:off x="1184953" y="3579601"/>
              <a:ext cx="925519" cy="763529"/>
            </a:xfrm>
            <a:prstGeom prst="rect">
              <a:avLst/>
            </a:prstGeom>
            <a:solidFill>
              <a:srgbClr val="C1E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840" tIns="35920" rIns="71840" bIns="3592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th-TH" sz="1200" b="1" kern="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  ลดลง         ทั้งจำนวน หรือติดลบ</a:t>
              </a:r>
            </a:p>
          </p:txBody>
        </p:sp>
        <p:sp>
          <p:nvSpPr>
            <p:cNvPr id="46" name="สี่เหลี่ยมผืนผ้า 22"/>
            <p:cNvSpPr/>
            <p:nvPr/>
          </p:nvSpPr>
          <p:spPr>
            <a:xfrm>
              <a:off x="53722" y="4495519"/>
              <a:ext cx="1020105" cy="990524"/>
            </a:xfrm>
            <a:prstGeom prst="rect">
              <a:avLst/>
            </a:prstGeom>
            <a:solidFill>
              <a:srgbClr val="C1E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840" tIns="35920" rIns="71840" bIns="3592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th-TH" sz="1200" b="1" kern="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  </a:t>
              </a:r>
              <a:r>
                <a:rPr lang="th-TH" sz="12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บันทึกผลขาดทุนเท่ากับมูลค่าหุ้น      ที่ลดลง</a:t>
              </a:r>
            </a:p>
          </p:txBody>
        </p:sp>
        <p:sp>
          <p:nvSpPr>
            <p:cNvPr id="47" name="สี่เหลี่ยมผืนผ้า 22"/>
            <p:cNvSpPr/>
            <p:nvPr/>
          </p:nvSpPr>
          <p:spPr>
            <a:xfrm>
              <a:off x="2058084" y="2890679"/>
              <a:ext cx="1889138" cy="53653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840" tIns="35920" rIns="71840" bIns="3592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th-TH" sz="12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  ผู้สอบบัญชีแสดงความเห็นแตกต่างจากแบบไม่มีเงื่อนไข</a:t>
              </a:r>
            </a:p>
          </p:txBody>
        </p:sp>
        <p:sp>
          <p:nvSpPr>
            <p:cNvPr id="48" name="สี่เหลี่ยมผืนผ้า 22"/>
            <p:cNvSpPr/>
            <p:nvPr/>
          </p:nvSpPr>
          <p:spPr>
            <a:xfrm>
              <a:off x="259435" y="3579601"/>
              <a:ext cx="661992" cy="763529"/>
            </a:xfrm>
            <a:prstGeom prst="rect">
              <a:avLst/>
            </a:prstGeom>
            <a:solidFill>
              <a:srgbClr val="C1E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840" tIns="35920" rIns="71840" bIns="3592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th-TH" sz="12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  ลดลงบางส่วน</a:t>
              </a:r>
            </a:p>
          </p:txBody>
        </p:sp>
        <p:cxnSp>
          <p:nvCxnSpPr>
            <p:cNvPr id="54" name="ตัวเชื่อมต่อตรง 53"/>
            <p:cNvCxnSpPr/>
            <p:nvPr/>
          </p:nvCxnSpPr>
          <p:spPr>
            <a:xfrm flipH="1">
              <a:off x="3020116" y="3428800"/>
              <a:ext cx="3175" cy="1571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/>
            <p:cNvCxnSpPr/>
            <p:nvPr/>
          </p:nvCxnSpPr>
          <p:spPr>
            <a:xfrm>
              <a:off x="3020116" y="2617650"/>
              <a:ext cx="3175" cy="2730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/>
            <p:cNvCxnSpPr/>
            <p:nvPr/>
          </p:nvCxnSpPr>
          <p:spPr>
            <a:xfrm>
              <a:off x="1607231" y="3428800"/>
              <a:ext cx="0" cy="150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/>
            <p:cNvCxnSpPr/>
            <p:nvPr/>
          </p:nvCxnSpPr>
          <p:spPr>
            <a:xfrm>
              <a:off x="616624" y="4343130"/>
              <a:ext cx="0" cy="150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/>
            <p:cNvCxnSpPr/>
            <p:nvPr/>
          </p:nvCxnSpPr>
          <p:spPr>
            <a:xfrm>
              <a:off x="616624" y="3428800"/>
              <a:ext cx="0" cy="150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/>
            <p:cNvCxnSpPr/>
            <p:nvPr/>
          </p:nvCxnSpPr>
          <p:spPr>
            <a:xfrm>
              <a:off x="1607231" y="4343130"/>
              <a:ext cx="0" cy="150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สี่เหลี่ยมผืนผ้า 22"/>
            <p:cNvSpPr/>
            <p:nvPr/>
          </p:nvSpPr>
          <p:spPr>
            <a:xfrm>
              <a:off x="1184953" y="4495518"/>
              <a:ext cx="1014420" cy="990524"/>
            </a:xfrm>
            <a:prstGeom prst="rect">
              <a:avLst/>
            </a:prstGeom>
            <a:solidFill>
              <a:srgbClr val="C1E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840" tIns="35920" rIns="71840" bIns="3592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th-TH" sz="1200" b="1" kern="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  </a:t>
              </a:r>
              <a:r>
                <a:rPr lang="th-TH" sz="12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บันทึกผลขาดทุนไม่เกินมูลค่าหุ้นที่สหกรณ์ถือไว้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93035" y="3585950"/>
              <a:ext cx="1481148" cy="97974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th-TH" sz="12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ให้สหกรณ์เปิดเผยหมายเหตุประกอบ           งบการเงินภายใต้ หัวข้อเงินลงทุน</a:t>
              </a:r>
            </a:p>
          </p:txBody>
        </p:sp>
        <p:grpSp>
          <p:nvGrpSpPr>
            <p:cNvPr id="220190" name="กลุ่ม 28700"/>
            <p:cNvGrpSpPr>
              <a:grpSpLocks/>
            </p:cNvGrpSpPr>
            <p:nvPr/>
          </p:nvGrpSpPr>
          <p:grpSpPr bwMode="auto">
            <a:xfrm>
              <a:off x="2445437" y="4691176"/>
              <a:ext cx="301627" cy="666699"/>
              <a:chOff x="2597837" y="4905630"/>
              <a:chExt cx="301627" cy="666699"/>
            </a:xfrm>
          </p:grpSpPr>
          <p:cxnSp>
            <p:nvCxnSpPr>
              <p:cNvPr id="53" name="ตัวเชื่อมต่อตรง 52"/>
              <p:cNvCxnSpPr/>
              <p:nvPr/>
            </p:nvCxnSpPr>
            <p:spPr>
              <a:xfrm>
                <a:off x="2613712" y="4905630"/>
                <a:ext cx="0" cy="66669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ตัวเชื่อมต่อตรง 79"/>
              <p:cNvCxnSpPr/>
              <p:nvPr/>
            </p:nvCxnSpPr>
            <p:spPr>
              <a:xfrm>
                <a:off x="2621650" y="5557042"/>
                <a:ext cx="27781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ตัวเชื่อมต่อตรง 80"/>
              <p:cNvCxnSpPr/>
              <p:nvPr/>
            </p:nvCxnSpPr>
            <p:spPr>
              <a:xfrm>
                <a:off x="2597837" y="5078244"/>
                <a:ext cx="30162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สี่เหลี่ยมผืนผ้า 22"/>
            <p:cNvSpPr/>
            <p:nvPr/>
          </p:nvSpPr>
          <p:spPr>
            <a:xfrm>
              <a:off x="2105530" y="1709083"/>
              <a:ext cx="1492261" cy="427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840" tIns="35920" rIns="71840" bIns="3592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th-TH" sz="1200" b="1" kern="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  มีส่วนขาดแห่งทุน</a:t>
              </a:r>
            </a:p>
          </p:txBody>
        </p:sp>
        <p:sp>
          <p:nvSpPr>
            <p:cNvPr id="86" name="สี่เหลี่ยมผืนผ้า 22"/>
            <p:cNvSpPr/>
            <p:nvPr/>
          </p:nvSpPr>
          <p:spPr>
            <a:xfrm>
              <a:off x="2591488" y="5181265"/>
              <a:ext cx="1447810" cy="5365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840" tIns="35920" rIns="71840" bIns="3592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th-TH" sz="1200" b="1" kern="0" dirty="0">
                  <a:solidFill>
                    <a:prstClr val="black"/>
                  </a:solidFill>
                  <a:latin typeface="Angsana New" pitchFamily="18" charset="-34"/>
                  <a:cs typeface="Angsana New" pitchFamily="18" charset="-34"/>
                  <a:sym typeface="Arial"/>
                </a:rPr>
                <a:t>  </a:t>
              </a:r>
              <a:r>
                <a:rPr lang="th-TH" sz="12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- การแสดงความเห็นของผู้สอบบัญชี</a:t>
              </a:r>
            </a:p>
          </p:txBody>
        </p:sp>
        <p:cxnSp>
          <p:nvCxnSpPr>
            <p:cNvPr id="87" name="ตัวเชื่อมต่อตรง 86"/>
            <p:cNvCxnSpPr>
              <a:stCxn id="220194" idx="2"/>
              <a:endCxn id="95" idx="0"/>
            </p:cNvCxnSpPr>
            <p:nvPr/>
          </p:nvCxnSpPr>
          <p:spPr>
            <a:xfrm>
              <a:off x="5092295" y="2602709"/>
              <a:ext cx="3492" cy="2879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194" name="TextBox 87"/>
            <p:cNvSpPr txBox="1">
              <a:spLocks noChangeArrowheads="1"/>
            </p:cNvSpPr>
            <p:nvPr/>
          </p:nvSpPr>
          <p:spPr bwMode="auto">
            <a:xfrm>
              <a:off x="4365009" y="2248764"/>
              <a:ext cx="1454571" cy="35394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th-TH" sz="1351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ถอนเงิน</a:t>
              </a:r>
            </a:p>
          </p:txBody>
        </p:sp>
        <p:sp>
          <p:nvSpPr>
            <p:cNvPr id="220195" name="TextBox 88"/>
            <p:cNvSpPr txBox="1">
              <a:spLocks noChangeArrowheads="1"/>
            </p:cNvSpPr>
            <p:nvPr/>
          </p:nvSpPr>
          <p:spPr bwMode="auto">
            <a:xfrm>
              <a:off x="6613425" y="2248764"/>
              <a:ext cx="1759369" cy="35394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th-TH" sz="1351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ไม่ประสงค์ถอนเงิน</a:t>
              </a:r>
            </a:p>
          </p:txBody>
        </p:sp>
        <p:grpSp>
          <p:nvGrpSpPr>
            <p:cNvPr id="220196" name="กลุ่ม 89"/>
            <p:cNvGrpSpPr>
              <a:grpSpLocks/>
            </p:cNvGrpSpPr>
            <p:nvPr/>
          </p:nvGrpSpPr>
          <p:grpSpPr bwMode="auto">
            <a:xfrm>
              <a:off x="5118805" y="1828724"/>
              <a:ext cx="2480663" cy="420656"/>
              <a:chOff x="2577488" y="1125439"/>
              <a:chExt cx="3469167" cy="438439"/>
            </a:xfrm>
          </p:grpSpPr>
          <p:cxnSp>
            <p:nvCxnSpPr>
              <p:cNvPr id="91" name="ตัวเชื่อมต่อตรง 90"/>
              <p:cNvCxnSpPr/>
              <p:nvPr/>
            </p:nvCxnSpPr>
            <p:spPr>
              <a:xfrm>
                <a:off x="4038318" y="1125439"/>
                <a:ext cx="0" cy="2283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ตัวเชื่อมต่อตรง 91"/>
              <p:cNvCxnSpPr/>
              <p:nvPr/>
            </p:nvCxnSpPr>
            <p:spPr>
              <a:xfrm>
                <a:off x="2590809" y="1353758"/>
                <a:ext cx="3455846" cy="406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ตัวเชื่อมต่อตรง 92"/>
              <p:cNvCxnSpPr/>
              <p:nvPr/>
            </p:nvCxnSpPr>
            <p:spPr>
              <a:xfrm>
                <a:off x="2577488" y="1335558"/>
                <a:ext cx="0" cy="2283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ตัวเชื่อมต่อตรง 93"/>
              <p:cNvCxnSpPr/>
              <p:nvPr/>
            </p:nvCxnSpPr>
            <p:spPr>
              <a:xfrm>
                <a:off x="6019886" y="1335559"/>
                <a:ext cx="0" cy="22831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สี่เหลี่ยมผืนผ้า 22"/>
            <p:cNvSpPr/>
            <p:nvPr/>
          </p:nvSpPr>
          <p:spPr>
            <a:xfrm>
              <a:off x="4366325" y="2890679"/>
              <a:ext cx="1458923" cy="536534"/>
            </a:xfrm>
            <a:prstGeom prst="rect">
              <a:avLst/>
            </a:prstGeom>
            <a:solidFill>
              <a:srgbClr val="C1EF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840" tIns="35920" rIns="71840" bIns="3592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th-TH" sz="1200" b="1" kern="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  ไม่ได้</a:t>
              </a:r>
            </a:p>
          </p:txBody>
        </p:sp>
        <p:cxnSp>
          <p:nvCxnSpPr>
            <p:cNvPr id="97" name="ตัวเชื่อมต่อตรง 96"/>
            <p:cNvCxnSpPr/>
            <p:nvPr/>
          </p:nvCxnSpPr>
          <p:spPr>
            <a:xfrm flipH="1">
              <a:off x="7621035" y="3385940"/>
              <a:ext cx="3175" cy="2587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ตัวเชื่อมต่อตรง 97"/>
            <p:cNvCxnSpPr/>
            <p:nvPr/>
          </p:nvCxnSpPr>
          <p:spPr>
            <a:xfrm>
              <a:off x="7592460" y="2617649"/>
              <a:ext cx="3175" cy="2730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ตัวเชื่อมต่อตรง 98"/>
            <p:cNvCxnSpPr/>
            <p:nvPr/>
          </p:nvCxnSpPr>
          <p:spPr>
            <a:xfrm>
              <a:off x="5115630" y="4343130"/>
              <a:ext cx="0" cy="150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/>
            <p:nvPr/>
          </p:nvCxnSpPr>
          <p:spPr>
            <a:xfrm>
              <a:off x="5115630" y="3428800"/>
              <a:ext cx="0" cy="150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สี่เหลี่ยมผืนผ้า 22"/>
            <p:cNvSpPr/>
            <p:nvPr/>
          </p:nvSpPr>
          <p:spPr>
            <a:xfrm>
              <a:off x="4364738" y="3595474"/>
              <a:ext cx="1458922" cy="747655"/>
            </a:xfrm>
            <a:prstGeom prst="rect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840" tIns="35920" rIns="71840" bIns="3592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th-TH" sz="12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ให้รับรู้ค่าเสียหายเต็มจำนวนที่ไม่สามารถถอนคืนได้</a:t>
              </a:r>
            </a:p>
          </p:txBody>
        </p:sp>
        <p:grpSp>
          <p:nvGrpSpPr>
            <p:cNvPr id="220203" name="กลุ่ม 101"/>
            <p:cNvGrpSpPr>
              <a:grpSpLocks/>
            </p:cNvGrpSpPr>
            <p:nvPr/>
          </p:nvGrpSpPr>
          <p:grpSpPr bwMode="auto">
            <a:xfrm>
              <a:off x="3963097" y="4433609"/>
              <a:ext cx="2847832" cy="636539"/>
              <a:chOff x="3324260" y="4032407"/>
              <a:chExt cx="3289256" cy="936170"/>
            </a:xfrm>
          </p:grpSpPr>
          <p:sp>
            <p:nvSpPr>
              <p:cNvPr id="103" name="สี่เหลี่ยมผืนผ้า 102"/>
              <p:cNvSpPr/>
              <p:nvPr/>
            </p:nvSpPr>
            <p:spPr>
              <a:xfrm>
                <a:off x="3324260" y="4107113"/>
                <a:ext cx="3261230" cy="861464"/>
              </a:xfrm>
              <a:prstGeom prst="rect">
                <a:avLst/>
              </a:prstGeom>
              <a:solidFill>
                <a:srgbClr val="F0F1C7"/>
              </a:solidFill>
              <a:ln w="12700">
                <a:solidFill>
                  <a:srgbClr val="F684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04" name="สี่เหลี่ยมผืนผ้า 103"/>
              <p:cNvSpPr/>
              <p:nvPr/>
            </p:nvSpPr>
            <p:spPr>
              <a:xfrm>
                <a:off x="3324260" y="4032407"/>
                <a:ext cx="3289256" cy="9268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1840" tIns="35920" rIns="71840" bIns="35920" spcCol="1270" anchor="ctr"/>
              <a:lstStyle/>
              <a:p>
                <a:pPr algn="ctr" defTabSz="533373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>
                    <a:srgbClr val="000000"/>
                  </a:buClr>
                  <a:defRPr/>
                </a:pPr>
                <a:r>
                  <a:rPr lang="th-TH" sz="1200" b="1" kern="0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เด</a:t>
                </a:r>
                <a:r>
                  <a:rPr lang="th-TH" sz="1051" b="1" kern="0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บิต  ค่าเสียหายเงินฝากสหกรณ์อื่นสงสัยจะสูญ</a:t>
                </a:r>
                <a:r>
                  <a:rPr lang="en-US" sz="1051" b="1" kern="0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 xx</a:t>
                </a:r>
                <a:endParaRPr lang="th-TH" sz="1051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endParaRPr>
              </a:p>
              <a:p>
                <a:pPr algn="ctr" defTabSz="533373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>
                    <a:srgbClr val="000000"/>
                  </a:buClr>
                  <a:defRPr/>
                </a:pPr>
                <a:r>
                  <a:rPr lang="th-TH" sz="1051" b="1" kern="0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     เครดิต  ค่าเผื่อเงินฝากสหกรณ์อื่นสงสัยจะสูญ   </a:t>
                </a:r>
                <a:r>
                  <a:rPr lang="en-US" sz="1051" b="1" kern="0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 xx</a:t>
                </a:r>
                <a:endParaRPr lang="th-TH" sz="1051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endParaRPr>
              </a:p>
            </p:txBody>
          </p:sp>
        </p:grpSp>
        <p:cxnSp>
          <p:nvCxnSpPr>
            <p:cNvPr id="105" name="ตัวเชื่อมต่อตรง 104"/>
            <p:cNvCxnSpPr/>
            <p:nvPr/>
          </p:nvCxnSpPr>
          <p:spPr>
            <a:xfrm>
              <a:off x="5128330" y="5071736"/>
              <a:ext cx="0" cy="2555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205" name="กลุ่ม 106"/>
            <p:cNvGrpSpPr>
              <a:grpSpLocks/>
            </p:cNvGrpSpPr>
            <p:nvPr/>
          </p:nvGrpSpPr>
          <p:grpSpPr bwMode="auto">
            <a:xfrm>
              <a:off x="4059936" y="5194720"/>
              <a:ext cx="2570180" cy="604035"/>
              <a:chOff x="3637798" y="4843125"/>
              <a:chExt cx="2570180" cy="604035"/>
            </a:xfrm>
          </p:grpSpPr>
          <p:sp>
            <p:nvSpPr>
              <p:cNvPr id="108" name="สี่เหลี่ยมผืนผ้า 107"/>
              <p:cNvSpPr/>
              <p:nvPr/>
            </p:nvSpPr>
            <p:spPr>
              <a:xfrm>
                <a:off x="3688598" y="4950311"/>
                <a:ext cx="2519380" cy="411131"/>
              </a:xfrm>
              <a:prstGeom prst="rect">
                <a:avLst/>
              </a:prstGeom>
              <a:solidFill>
                <a:srgbClr val="C1EF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9" name="สี่เหลี่ยมผืนผ้า 108"/>
              <p:cNvSpPr/>
              <p:nvPr/>
            </p:nvSpPr>
            <p:spPr>
              <a:xfrm>
                <a:off x="3637798" y="4843125"/>
                <a:ext cx="2519380" cy="6040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" tIns="7620" rIns="7620" bIns="7620" spcCol="1270" anchor="ctr"/>
              <a:lstStyle/>
              <a:p>
                <a:pPr algn="ctr" defTabSz="533373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>
                    <a:srgbClr val="000000"/>
                  </a:buClr>
                  <a:defRPr/>
                </a:pPr>
                <a:r>
                  <a:rPr lang="th-TH" sz="1200" b="1" kern="0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และเปิดเผยหมายเหตุประกอบงบการเงินภายใต้หัวข้อเงินฝากสหกรณ์อื่น</a:t>
                </a:r>
              </a:p>
            </p:txBody>
          </p:sp>
        </p:grpSp>
        <p:grpSp>
          <p:nvGrpSpPr>
            <p:cNvPr id="220206" name="กลุ่ม 49"/>
            <p:cNvGrpSpPr>
              <a:grpSpLocks/>
            </p:cNvGrpSpPr>
            <p:nvPr/>
          </p:nvGrpSpPr>
          <p:grpSpPr bwMode="auto">
            <a:xfrm>
              <a:off x="4201813" y="5714624"/>
              <a:ext cx="331201" cy="409543"/>
              <a:chOff x="4496381" y="5762399"/>
              <a:chExt cx="331201" cy="409543"/>
            </a:xfrm>
          </p:grpSpPr>
          <p:cxnSp>
            <p:nvCxnSpPr>
              <p:cNvPr id="119" name="ตัวเชื่อมต่อตรง 118"/>
              <p:cNvCxnSpPr/>
              <p:nvPr/>
            </p:nvCxnSpPr>
            <p:spPr>
              <a:xfrm>
                <a:off x="4510080" y="5762399"/>
                <a:ext cx="0" cy="40954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ตัวเชื่อมต่อตรง 119"/>
              <p:cNvCxnSpPr/>
              <p:nvPr/>
            </p:nvCxnSpPr>
            <p:spPr>
              <a:xfrm>
                <a:off x="4496381" y="6150487"/>
                <a:ext cx="30480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ตัวเชื่อมต่อตรง 120"/>
              <p:cNvCxnSpPr/>
              <p:nvPr/>
            </p:nvCxnSpPr>
            <p:spPr>
              <a:xfrm>
                <a:off x="4497380" y="5959234"/>
                <a:ext cx="33020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0207" name="กลุ่ม 121"/>
            <p:cNvGrpSpPr>
              <a:grpSpLocks/>
            </p:cNvGrpSpPr>
            <p:nvPr/>
          </p:nvGrpSpPr>
          <p:grpSpPr bwMode="auto">
            <a:xfrm>
              <a:off x="4594927" y="5812223"/>
              <a:ext cx="1758964" cy="435760"/>
              <a:chOff x="4252205" y="5580217"/>
              <a:chExt cx="1758964" cy="435760"/>
            </a:xfrm>
          </p:grpSpPr>
          <p:sp>
            <p:nvSpPr>
              <p:cNvPr id="123" name="สี่เหลี่ยมผืนผ้า 122"/>
              <p:cNvSpPr/>
              <p:nvPr/>
            </p:nvSpPr>
            <p:spPr>
              <a:xfrm>
                <a:off x="4252207" y="5580217"/>
                <a:ext cx="1758962" cy="4143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4" name="สี่เหลี่ยมผืนผ้า 123"/>
              <p:cNvSpPr/>
              <p:nvPr/>
            </p:nvSpPr>
            <p:spPr>
              <a:xfrm>
                <a:off x="4252205" y="5601671"/>
                <a:ext cx="1758962" cy="4143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668" tIns="6668" rIns="6668" bIns="6668" spcCol="1270" anchor="ctr"/>
              <a:lstStyle/>
              <a:p>
                <a:pPr defTabSz="466703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th-TH" sz="1200" b="1" kern="0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- ชื่อสหกรณ์</a:t>
                </a:r>
              </a:p>
              <a:p>
                <a:pPr defTabSz="466703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th-TH" sz="1200" b="1" kern="0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- จำนวนเงินที่เรียกคืนไม่ได้</a:t>
                </a:r>
              </a:p>
            </p:txBody>
          </p:sp>
        </p:grpSp>
        <p:sp>
          <p:nvSpPr>
            <p:cNvPr id="133" name="สี่เหลี่ยมผืนผ้า 132"/>
            <p:cNvSpPr/>
            <p:nvPr/>
          </p:nvSpPr>
          <p:spPr>
            <a:xfrm>
              <a:off x="6096711" y="2890679"/>
              <a:ext cx="3043450" cy="538121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373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th-TH" sz="12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แต่ฐานะสหกรณ์ผู้รับฝากมีส่วนขาดแห่งทุน /</a:t>
              </a:r>
            </a:p>
            <a:p>
              <a:pPr algn="ctr" defTabSz="533373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th-TH" sz="1200" b="1" kern="0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ถูกนายทะเบียนสั่งเลิก /อยู่ในระหว่างการชำระบัญชี</a:t>
              </a:r>
            </a:p>
          </p:txBody>
        </p:sp>
        <p:sp>
          <p:nvSpPr>
            <p:cNvPr id="220209" name="สี่เหลี่ยมผืนผ้า 50"/>
            <p:cNvSpPr>
              <a:spLocks noChangeArrowheads="1"/>
            </p:cNvSpPr>
            <p:nvPr/>
          </p:nvSpPr>
          <p:spPr bwMode="auto">
            <a:xfrm>
              <a:off x="6086796" y="3644602"/>
              <a:ext cx="3053318" cy="69670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533373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th-TH" sz="1200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สหกรณ์พิจารณาตั้งค่าเผื่อเงินฝากสงสัยจะสูญตามหลักความระมัดระวังให้เพียงพอต่อความเสียหายทางการเงินที่อาจเกิดขึ้น</a:t>
              </a:r>
            </a:p>
          </p:txBody>
        </p:sp>
        <p:sp>
          <p:nvSpPr>
            <p:cNvPr id="220210" name="สี่เหลี่ยมผืนผ้า 61"/>
            <p:cNvSpPr>
              <a:spLocks noChangeArrowheads="1"/>
            </p:cNvSpPr>
            <p:nvPr/>
          </p:nvSpPr>
          <p:spPr bwMode="auto">
            <a:xfrm>
              <a:off x="6871584" y="4655401"/>
              <a:ext cx="2110871" cy="762021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th-TH" sz="1200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และเปิดเผยหมายเหตุประกอบ                 งบการเงินภายใต้หัวข้อเงินฝากสหกรณ์อื่น</a:t>
              </a:r>
              <a:endParaRPr lang="en-US" sz="1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  <p:cxnSp>
          <p:nvCxnSpPr>
            <p:cNvPr id="144" name="ตัวเชื่อมต่อตรง 143"/>
            <p:cNvCxnSpPr/>
            <p:nvPr/>
          </p:nvCxnSpPr>
          <p:spPr>
            <a:xfrm flipH="1">
              <a:off x="7622622" y="4389162"/>
              <a:ext cx="3175" cy="2587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ตัวเชื่อมต่อตรง 145"/>
            <p:cNvCxnSpPr/>
            <p:nvPr/>
          </p:nvCxnSpPr>
          <p:spPr>
            <a:xfrm>
              <a:off x="6934918" y="5486042"/>
              <a:ext cx="0" cy="42224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ตัวเชื่อมต่อตรง 146"/>
            <p:cNvCxnSpPr/>
            <p:nvPr/>
          </p:nvCxnSpPr>
          <p:spPr>
            <a:xfrm>
              <a:off x="6934918" y="5889236"/>
              <a:ext cx="3032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214" name="กลุ่ม 148"/>
            <p:cNvGrpSpPr>
              <a:grpSpLocks/>
            </p:cNvGrpSpPr>
            <p:nvPr/>
          </p:nvGrpSpPr>
          <p:grpSpPr bwMode="auto">
            <a:xfrm>
              <a:off x="7239720" y="5537988"/>
              <a:ext cx="2058151" cy="786191"/>
              <a:chOff x="7028133" y="5755806"/>
              <a:chExt cx="2058151" cy="786191"/>
            </a:xfrm>
          </p:grpSpPr>
          <p:sp>
            <p:nvSpPr>
              <p:cNvPr id="150" name="สี่เหลี่ยมผืนผ้า 149"/>
              <p:cNvSpPr/>
              <p:nvPr/>
            </p:nvSpPr>
            <p:spPr>
              <a:xfrm>
                <a:off x="7028133" y="5878472"/>
                <a:ext cx="1924063" cy="6635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51" name="สี่เหลี่ยมผืนผ้า 150"/>
              <p:cNvSpPr/>
              <p:nvPr/>
            </p:nvSpPr>
            <p:spPr>
              <a:xfrm>
                <a:off x="7076660" y="5755806"/>
                <a:ext cx="2009624" cy="78619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668" tIns="6668" rIns="6668" bIns="6668" spcCol="1270" anchor="ctr"/>
              <a:lstStyle/>
              <a:p>
                <a:pPr defTabSz="466703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th-TH" sz="1200" b="1" kern="0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itchFamily="34" charset="-34"/>
                    <a:sym typeface="Arial"/>
                  </a:rPr>
                  <a:t>(รายละเอียดข้อมูลงบการเงิน          ปีล่าสุดของสหกรณ์ผู้รับฝาก         ซึ่งผู้สอบบัญชีได้แสดงความเห็น</a:t>
                </a:r>
                <a:br>
                  <a:rPr lang="th-TH" sz="1200" b="1" kern="0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itchFamily="34" charset="-34"/>
                    <a:sym typeface="Arial"/>
                  </a:rPr>
                </a:br>
                <a:r>
                  <a:rPr lang="th-TH" sz="1200" b="1" kern="0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itchFamily="34" charset="-34"/>
                    <a:sym typeface="Arial"/>
                  </a:rPr>
                  <a:t>ต่องบการเงินแล้ว)</a:t>
                </a:r>
              </a:p>
            </p:txBody>
          </p:sp>
        </p:grpSp>
      </p:grpSp>
      <p:sp>
        <p:nvSpPr>
          <p:cNvPr id="220166" name="สี่เหลี่ยมผืนผ้า 63"/>
          <p:cNvSpPr>
            <a:spLocks noChangeArrowheads="1"/>
          </p:cNvSpPr>
          <p:nvPr/>
        </p:nvSpPr>
        <p:spPr bwMode="auto">
          <a:xfrm>
            <a:off x="2697960" y="938242"/>
            <a:ext cx="4492229" cy="38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875" kern="0" dirty="0">
                <a:solidFill>
                  <a:srgbClr val="1833A8"/>
                </a:solidFill>
                <a:latin typeface="Angsana New" pitchFamily="18" charset="-34"/>
                <a:cs typeface="Angsana New" pitchFamily="18" charset="-34"/>
                <a:sym typeface="Arial"/>
              </a:rPr>
              <a:t> </a:t>
            </a:r>
            <a:endParaRPr lang="th-TH" sz="1875" b="1" kern="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15740" y="919819"/>
            <a:ext cx="5174456" cy="669415"/>
          </a:xfrm>
          <a:prstGeom prst="roundRect">
            <a:avLst/>
          </a:prstGeom>
          <a:solidFill>
            <a:srgbClr val="C1E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600" b="1" kern="0" dirty="0">
                <a:solidFill>
                  <a:srgbClr val="1833A8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วิธีปฏิบัติทางบัญชีกรณีสหกรณ์นำเงินไปลงทุนในสหกรณ์อื่น                                             </a:t>
            </a:r>
            <a:r>
              <a:rPr lang="th-TH" sz="1600" b="1" kern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(หนังสือกรมตรวจบัญชีสหกรณ์ ที่ </a:t>
            </a:r>
            <a:r>
              <a:rPr lang="th-TH" sz="1600" b="1" kern="0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กษ</a:t>
            </a:r>
            <a:r>
              <a:rPr lang="th-TH" sz="1600" b="1" kern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0404/ว 53 </a:t>
            </a:r>
            <a:r>
              <a:rPr lang="th-TH" sz="1600" b="1" kern="0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ลว</a:t>
            </a:r>
            <a:r>
              <a:rPr lang="th-TH" sz="1600" b="1" kern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. 22 มี.ค. 61)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101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2390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33802" y="317501"/>
            <a:ext cx="1562100" cy="511177"/>
          </a:xfrm>
          <a:prstGeom prst="roundRect">
            <a:avLst/>
          </a:prstGeom>
          <a:solidFill>
            <a:srgbClr val="C0E399"/>
          </a:solidFill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เงินลงทุน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5101" y="1308100"/>
            <a:ext cx="1816099" cy="565152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แสดงในงบการเงิน</a:t>
            </a:r>
          </a:p>
        </p:txBody>
      </p:sp>
      <p:sp>
        <p:nvSpPr>
          <p:cNvPr id="6" name="Rectangle 5"/>
          <p:cNvSpPr/>
          <p:nvPr/>
        </p:nvSpPr>
        <p:spPr>
          <a:xfrm>
            <a:off x="5689601" y="1320801"/>
            <a:ext cx="2197100" cy="571500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ไม่แสดงในงบการเงิน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1295612" y="2153723"/>
            <a:ext cx="2095501" cy="818076"/>
          </a:xfrm>
          <a:prstGeom prst="round2Diag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มีส่วนขาดแห่งทุนหุ้น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มีมูลค่าลดลง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5511800" y="2146301"/>
            <a:ext cx="2565400" cy="891439"/>
          </a:xfrm>
          <a:prstGeom prst="round2Diag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ผู้สอบบัญชีแสดงความเห็น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แตกต่างจากแบบไม่มีเงื่อนไข</a:t>
            </a:r>
          </a:p>
        </p:txBody>
      </p:sp>
      <p:sp>
        <p:nvSpPr>
          <p:cNvPr id="9" name="Rectangle 8"/>
          <p:cNvSpPr/>
          <p:nvPr/>
        </p:nvSpPr>
        <p:spPr>
          <a:xfrm>
            <a:off x="939801" y="3225800"/>
            <a:ext cx="1122135" cy="728931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ลดลง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บางส่วน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7631" y="3236790"/>
            <a:ext cx="1653669" cy="712909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ลดลงทั้งจำนวน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หรือติดลบ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97631" y="4054475"/>
            <a:ext cx="1653669" cy="1076324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6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บันทึกผล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6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ขาดทุนไม่เกิน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6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มูลค่าหุ้นที่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6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สหกรณ์ถือไว้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4069" y="4068763"/>
            <a:ext cx="1402672" cy="1076324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6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บันทึกผล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6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ขาดทุนเท่ากับ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6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มูลค่าหุ้น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6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ที่ลดลง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61001" y="3314699"/>
            <a:ext cx="2679700" cy="1206500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ให้สหกรณ์เปิดเผย</a:t>
            </a:r>
            <a:b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</a:b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หมายเหตุประกอบงบการเงินภายใต้หัวข้อเงินลงทุน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7501" y="4915476"/>
            <a:ext cx="3174999" cy="74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- รายละเอียดข้อมูลในงบการเงิน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- การแสดงความเห็นของผู้สอบบัญชี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971" y="5489577"/>
            <a:ext cx="4191004" cy="8731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เดบิต  ผลขาดทุนจากการปรับมูลค่าหุ้นสหกรณ์  	</a:t>
            </a:r>
            <a:r>
              <a:rPr lang="en-US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XX</a:t>
            </a:r>
            <a:endParaRPr lang="th-TH" sz="2133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เครดิต ค่าเผื่อการปรับมูลค่าหุ้น	</a:t>
            </a:r>
            <a:r>
              <a:rPr lang="en-US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XX</a:t>
            </a:r>
            <a:endParaRPr lang="th-TH" sz="2133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cxnSp>
        <p:nvCxnSpPr>
          <p:cNvPr id="22" name="Straight Connector 21"/>
          <p:cNvCxnSpPr>
            <a:endCxn id="10" idx="0"/>
          </p:cNvCxnSpPr>
          <p:nvPr/>
        </p:nvCxnSpPr>
        <p:spPr>
          <a:xfrm flipH="1">
            <a:off x="3224466" y="2921000"/>
            <a:ext cx="1335" cy="315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0"/>
          </p:cNvCxnSpPr>
          <p:nvPr/>
        </p:nvCxnSpPr>
        <p:spPr>
          <a:xfrm flipH="1" flipV="1">
            <a:off x="1498601" y="2921000"/>
            <a:ext cx="2268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0"/>
            <a:endCxn id="9" idx="2"/>
          </p:cNvCxnSpPr>
          <p:nvPr/>
        </p:nvCxnSpPr>
        <p:spPr>
          <a:xfrm flipH="1" flipV="1">
            <a:off x="1500869" y="3954731"/>
            <a:ext cx="4537" cy="114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2"/>
            <a:endCxn id="11" idx="0"/>
          </p:cNvCxnSpPr>
          <p:nvPr/>
        </p:nvCxnSpPr>
        <p:spPr>
          <a:xfrm>
            <a:off x="3224465" y="3949699"/>
            <a:ext cx="0" cy="104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2"/>
            <a:endCxn id="8" idx="3"/>
          </p:cNvCxnSpPr>
          <p:nvPr/>
        </p:nvCxnSpPr>
        <p:spPr>
          <a:xfrm>
            <a:off x="6788151" y="1892300"/>
            <a:ext cx="6349" cy="25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06802" y="946150"/>
            <a:ext cx="181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มีส่วนขาดแห่งทุน</a:t>
            </a:r>
          </a:p>
        </p:txBody>
      </p:sp>
      <p:sp>
        <p:nvSpPr>
          <p:cNvPr id="42" name="Down Arrow 41"/>
          <p:cNvSpPr/>
          <p:nvPr/>
        </p:nvSpPr>
        <p:spPr>
          <a:xfrm>
            <a:off x="6680200" y="4584699"/>
            <a:ext cx="279400" cy="2921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102</a:t>
            </a:fld>
            <a:endParaRPr lang="en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>
            <a:stCxn id="5" idx="2"/>
            <a:endCxn id="7" idx="3"/>
          </p:cNvCxnSpPr>
          <p:nvPr/>
        </p:nvCxnSpPr>
        <p:spPr>
          <a:xfrm>
            <a:off x="2343151" y="1873253"/>
            <a:ext cx="212" cy="280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1"/>
            <a:endCxn id="13" idx="0"/>
          </p:cNvCxnSpPr>
          <p:nvPr/>
        </p:nvCxnSpPr>
        <p:spPr>
          <a:xfrm>
            <a:off x="6794501" y="3037739"/>
            <a:ext cx="6351" cy="276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87853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17901" y="463553"/>
            <a:ext cx="2120899" cy="5651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เงินฝากสหกรณ์อื่น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1555749"/>
            <a:ext cx="2209800" cy="400051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ถอนเงิน </a:t>
            </a:r>
          </a:p>
        </p:txBody>
      </p:sp>
      <p:sp>
        <p:nvSpPr>
          <p:cNvPr id="6" name="Rectangle 5"/>
          <p:cNvSpPr/>
          <p:nvPr/>
        </p:nvSpPr>
        <p:spPr>
          <a:xfrm>
            <a:off x="5600701" y="1539876"/>
            <a:ext cx="2400299" cy="428624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ไม่ประสงค์ถอนเงิน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4724400" y="2120901"/>
            <a:ext cx="4114800" cy="933452"/>
          </a:xfrm>
          <a:prstGeom prst="round2Diag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แต่ฐานะสหกรณ์ผู้รับฝากมีส่วนขาดแห่งทุน/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ถูกนายทะเบียนสั่งเลิก/อยู่ในระหว่างการชำระบัญชี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1143000" y="2136775"/>
            <a:ext cx="2209800" cy="466727"/>
          </a:xfrm>
          <a:prstGeom prst="round2Diag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ไม่ได้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7849" y="5430398"/>
            <a:ext cx="2622551" cy="954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8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(รายละเอียดข้อมูลงบการเงินปีล่าสุดของสหกรณ์ผู้รับฝากซึ่งผู้สอบบัญชีได้แสดงความเห็นต่องบการเงินแล้ว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8300" y="4010601"/>
            <a:ext cx="4419600" cy="7518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53337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>
                <a:srgbClr val="000000"/>
              </a:buClr>
              <a:defRPr/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เดบิต</a:t>
            </a:r>
            <a:r>
              <a:rPr lang="th-TH" sz="2133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</a:t>
            </a:r>
            <a:r>
              <a:rPr lang="th-TH" sz="2133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ค่าเสียหายเงินฝากสหกรณ์อื่นสงสัยจะสูญ</a:t>
            </a:r>
            <a:r>
              <a:rPr lang="en-US" sz="2133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xx</a:t>
            </a:r>
            <a:endParaRPr lang="th-TH" sz="2133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  <a:p>
            <a:pPr defTabSz="53337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>
                <a:srgbClr val="000000"/>
              </a:buClr>
              <a:defRPr/>
            </a:pPr>
            <a:r>
              <a:rPr lang="th-TH" sz="2133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เครดิต  ค่าเผื่อเงินฝากสหกรณ์อื่นสงสัยจะสูญ</a:t>
            </a:r>
            <a:r>
              <a:rPr lang="en-US" sz="2133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</a:t>
            </a:r>
            <a:r>
              <a:rPr lang="th-TH" sz="2133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</a:t>
            </a:r>
            <a:r>
              <a:rPr lang="en-US" sz="2133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xx</a:t>
            </a:r>
            <a:endParaRPr lang="th-TH" sz="2133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cxnSp>
        <p:nvCxnSpPr>
          <p:cNvPr id="17" name="Straight Connector 16"/>
          <p:cNvCxnSpPr>
            <a:stCxn id="5" idx="2"/>
            <a:endCxn id="8" idx="3"/>
          </p:cNvCxnSpPr>
          <p:nvPr/>
        </p:nvCxnSpPr>
        <p:spPr>
          <a:xfrm>
            <a:off x="2247900" y="1955801"/>
            <a:ext cx="0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94500" y="1952625"/>
            <a:ext cx="0" cy="161923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Round Diagonal Corner Rectangle 31"/>
          <p:cNvSpPr/>
          <p:nvPr/>
        </p:nvSpPr>
        <p:spPr>
          <a:xfrm>
            <a:off x="4902200" y="3268661"/>
            <a:ext cx="3784600" cy="922339"/>
          </a:xfrm>
          <a:prstGeom prst="round2Diag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8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สหกรณ์พิจารณาตั้งค่าเผื่อเงินฝากสงสัยจะสูญ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8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ตามหลักความระมัดระวังให้เพียงพอต่อความ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8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เสียหายทางการเงินที่อาจเกิดขึ้น</a:t>
            </a:r>
          </a:p>
        </p:txBody>
      </p:sp>
      <p:sp>
        <p:nvSpPr>
          <p:cNvPr id="37" name="Round Diagonal Corner Rectangle 36"/>
          <p:cNvSpPr/>
          <p:nvPr/>
        </p:nvSpPr>
        <p:spPr>
          <a:xfrm>
            <a:off x="1015999" y="2813050"/>
            <a:ext cx="2476500" cy="996951"/>
          </a:xfrm>
          <a:prstGeom prst="round2Diag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ให้รับรู้ค่าเสียหาย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เต็มจำนวนที่ไม่สามารถ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ถอนคืนได้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8001" y="5003800"/>
            <a:ext cx="2692403" cy="1016000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และเปิดเผยหมายเหตุประกอบ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งบการเงินภายใต้หัวข้อ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เงินฝากสหกรณ์อื่น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79800" y="499022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-  ชื่อสหกรณ์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-  จำนวนเงินที่เรียกคืนไม่ได้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07000" y="4406901"/>
            <a:ext cx="3276600" cy="785375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และเปิดเผยหมายเหตุประกอบงบการเงิน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ภายใต้หัวข้อเงินฝากสหกรณ์อื่น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3270251" y="5301811"/>
            <a:ext cx="200024" cy="182136"/>
          </a:xfrm>
          <a:prstGeom prst="rightArrow">
            <a:avLst/>
          </a:prstGeom>
          <a:solidFill>
            <a:srgbClr val="C9F1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400" kern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35" name="Straight Connector 34"/>
          <p:cNvCxnSpPr>
            <a:stCxn id="8" idx="1"/>
            <a:endCxn id="37" idx="3"/>
          </p:cNvCxnSpPr>
          <p:nvPr/>
        </p:nvCxnSpPr>
        <p:spPr>
          <a:xfrm>
            <a:off x="2247900" y="2603502"/>
            <a:ext cx="6349" cy="209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260601" y="3816353"/>
            <a:ext cx="1" cy="184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268538" y="4763075"/>
            <a:ext cx="1" cy="184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91325" y="3079753"/>
            <a:ext cx="0" cy="214311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42125" y="4172745"/>
            <a:ext cx="0" cy="228955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5" name="Down Arrow 54"/>
          <p:cNvSpPr/>
          <p:nvPr/>
        </p:nvSpPr>
        <p:spPr>
          <a:xfrm>
            <a:off x="6832603" y="5243075"/>
            <a:ext cx="180975" cy="22383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600" b="1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103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2144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2"/>
          <p:cNvSpPr/>
          <p:nvPr/>
        </p:nvSpPr>
        <p:spPr>
          <a:xfrm>
            <a:off x="1093100" y="1037615"/>
            <a:ext cx="3339201" cy="626085"/>
          </a:xfrm>
          <a:prstGeom prst="homePlat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2933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24 </a:t>
            </a:r>
            <a:r>
              <a:rPr lang="th-TH" sz="2933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ค่าใช้จ่ายตัดบัญชี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7333" y="184001"/>
            <a:ext cx="5176668" cy="543675"/>
          </a:xfrm>
          <a:prstGeom prst="rect">
            <a:avLst/>
          </a:prstGeom>
          <a:solidFill>
            <a:srgbClr val="C1EF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 </a:t>
            </a: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นโยบายการบัญชีที่สำคัญของสหกรณ์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49299" y="2037587"/>
            <a:ext cx="7810500" cy="29084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tabLst>
                <a:tab pos="405269" algn="l"/>
                <a:tab pos="742913" algn="l"/>
              </a:tabLst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itchFamily="34" charset="-34"/>
                <a:ea typeface="Times New Roman"/>
                <a:cs typeface="TH SarabunPSK" pitchFamily="34" charset="-34"/>
                <a:sym typeface="Arial"/>
              </a:rPr>
              <a:t>ค่าใช้จ่ายรอตัดบัญชี</a:t>
            </a:r>
          </a:p>
          <a:p>
            <a:pPr fontAlgn="auto"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tabLst>
                <a:tab pos="405269" algn="l"/>
                <a:tab pos="742913" algn="l"/>
              </a:tabLst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itchFamily="34" charset="-34"/>
                <a:ea typeface="Times New Roman"/>
                <a:cs typeface="TH SarabunPSK" pitchFamily="34" charset="-34"/>
                <a:sym typeface="Arial"/>
              </a:rPr>
              <a:t>      หมายถึง </a:t>
            </a:r>
            <a:r>
              <a:rPr lang="th-TH" sz="2400" kern="0" dirty="0">
                <a:solidFill>
                  <a:prstClr val="black"/>
                </a:solidFill>
                <a:latin typeface="TH SarabunPSK" pitchFamily="34" charset="-34"/>
                <a:ea typeface="Times New Roman"/>
                <a:cs typeface="TH SarabunPSK" pitchFamily="34" charset="-34"/>
                <a:sym typeface="Arial"/>
              </a:rPr>
              <a:t>ค่าใช้จ่ายหรือต้นทุนที่เกิดขึ้นแล้ว และเป็นประโยชน์แก่การดำเนินธุรกิจ</a:t>
            </a:r>
            <a:r>
              <a:rPr lang="th-TH" sz="2400" u="sng" kern="0" dirty="0">
                <a:solidFill>
                  <a:prstClr val="black"/>
                </a:solidFill>
                <a:latin typeface="TH SarabunPSK" pitchFamily="34" charset="-34"/>
                <a:ea typeface="Times New Roman"/>
                <a:cs typeface="TH SarabunPSK" pitchFamily="34" charset="-34"/>
                <a:sym typeface="Arial"/>
              </a:rPr>
              <a:t>ระยะยาว</a:t>
            </a:r>
            <a:r>
              <a:rPr lang="th-TH" sz="2400" u="sng" kern="0" spc="-67" dirty="0">
                <a:solidFill>
                  <a:prstClr val="black"/>
                </a:solidFill>
                <a:latin typeface="TH SarabunPSK" pitchFamily="34" charset="-34"/>
                <a:ea typeface="Times New Roman"/>
                <a:cs typeface="TH SarabunPSK" pitchFamily="34" charset="-34"/>
                <a:sym typeface="Arial"/>
              </a:rPr>
              <a:t>ในภายหน้า ซึ่งจะต้องตัดบัญชีเป็นค่าใช้จ่ายในระยะเวลานานกว่าหนึ่งงวดบัญชี</a:t>
            </a:r>
            <a:r>
              <a:rPr lang="th-TH" sz="2400" kern="0" spc="-67" dirty="0">
                <a:solidFill>
                  <a:prstClr val="black"/>
                </a:solidFill>
                <a:latin typeface="TH SarabunPSK" pitchFamily="34" charset="-34"/>
                <a:ea typeface="Times New Roman"/>
                <a:cs typeface="TH SarabunPSK" pitchFamily="34" charset="-34"/>
                <a:sym typeface="Arial"/>
              </a:rPr>
              <a:t> เช่น ค่าใช้จ่ายแรกตั้ง </a:t>
            </a:r>
            <a:r>
              <a:rPr lang="th-TH" sz="2400" kern="0" dirty="0">
                <a:solidFill>
                  <a:prstClr val="black"/>
                </a:solidFill>
                <a:latin typeface="TH SarabunPSK" pitchFamily="34" charset="-34"/>
                <a:ea typeface="Times New Roman"/>
                <a:cs typeface="TH SarabunPSK" pitchFamily="34" charset="-34"/>
                <a:sym typeface="Arial"/>
              </a:rPr>
              <a:t>ค่าใช้จ่ายล่วงหน้า ค่าปรับปรุง ซ่อมแซมและค่าตกแต่ง ซึ่งใช้เงินเป็นจำนวนมาก เป็นต้น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05269" algn="l"/>
                <a:tab pos="742913" algn="l"/>
              </a:tabLst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itchFamily="34" charset="-34"/>
                <a:ea typeface="Times New Roman"/>
                <a:cs typeface="TH SarabunPSK" pitchFamily="34" charset="-34"/>
                <a:sym typeface="Arial"/>
              </a:rPr>
              <a:t>การตัดบัญชีค่าใช้จ่ายของสินทรัพย์ประเภทค่าใช้จ่ายรอตัดบัญชี </a:t>
            </a:r>
            <a:endParaRPr lang="en-US" sz="2400" b="1" kern="0" dirty="0">
              <a:solidFill>
                <a:prstClr val="black"/>
              </a:solidFill>
              <a:latin typeface="TH SarabunPSK" pitchFamily="34" charset="-34"/>
              <a:ea typeface="Times New Roman"/>
              <a:cs typeface="TH SarabunPSK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05269" algn="l"/>
                <a:tab pos="742913" algn="l"/>
              </a:tabLst>
              <a:defRPr/>
            </a:pPr>
            <a:r>
              <a:rPr lang="th-TH" sz="2400" kern="0" dirty="0">
                <a:solidFill>
                  <a:prstClr val="black"/>
                </a:solidFill>
                <a:latin typeface="TH SarabunPSK" pitchFamily="34" charset="-34"/>
                <a:ea typeface="Times New Roman"/>
                <a:cs typeface="TH SarabunPSK" pitchFamily="34" charset="-34"/>
                <a:sym typeface="Arial"/>
              </a:rPr>
              <a:t>	ให้สหกรณ์คำนวณค่าตัดจำหน่ายเป็นรายปีเพื่อตัดออกจากบัญชีในแต่ละรอบปีบัญชี</a:t>
            </a:r>
            <a:br>
              <a:rPr lang="th-TH" sz="2400" kern="0" dirty="0">
                <a:solidFill>
                  <a:prstClr val="black"/>
                </a:solidFill>
                <a:latin typeface="TH SarabunPSK" pitchFamily="34" charset="-34"/>
                <a:ea typeface="Times New Roman"/>
                <a:cs typeface="TH SarabunPSK" pitchFamily="34" charset="-34"/>
                <a:sym typeface="Arial"/>
              </a:rPr>
            </a:br>
            <a:r>
              <a:rPr lang="th-TH" sz="2400" kern="0" dirty="0">
                <a:solidFill>
                  <a:prstClr val="black"/>
                </a:solidFill>
                <a:latin typeface="TH SarabunPSK" pitchFamily="34" charset="-34"/>
                <a:ea typeface="Times New Roman"/>
                <a:cs typeface="TH SarabunPSK" pitchFamily="34" charset="-34"/>
                <a:sym typeface="Arial"/>
              </a:rPr>
              <a:t>ให้เสร็จสิ้นภายในเวลา</a:t>
            </a:r>
            <a:r>
              <a:rPr lang="th-TH" sz="2400" u="sng" kern="0" dirty="0">
                <a:solidFill>
                  <a:prstClr val="black"/>
                </a:solidFill>
                <a:latin typeface="TH SarabunPSK" pitchFamily="34" charset="-34"/>
                <a:ea typeface="Times New Roman"/>
                <a:cs typeface="TH SarabunPSK" pitchFamily="34" charset="-34"/>
                <a:sym typeface="Arial"/>
              </a:rPr>
              <a:t>ไม่เกิน</a:t>
            </a:r>
            <a:r>
              <a:rPr lang="th-TH" sz="2400" u="sng" kern="0" spc="-19" dirty="0">
                <a:solidFill>
                  <a:prstClr val="black"/>
                </a:solidFill>
                <a:latin typeface="TH SarabunPSK" pitchFamily="34" charset="-34"/>
                <a:ea typeface="Times New Roman"/>
                <a:cs typeface="TH SarabunPSK" pitchFamily="34" charset="-34"/>
                <a:sym typeface="Arial"/>
              </a:rPr>
              <a:t> </a:t>
            </a:r>
            <a:r>
              <a:rPr lang="en-US" sz="2400" u="sng" kern="0" spc="-19" dirty="0">
                <a:solidFill>
                  <a:prstClr val="black"/>
                </a:solidFill>
                <a:latin typeface="TH SarabunPSK" pitchFamily="34" charset="-34"/>
                <a:ea typeface="Times New Roman"/>
                <a:cs typeface="TH SarabunPSK" pitchFamily="34" charset="-34"/>
                <a:sym typeface="Arial"/>
              </a:rPr>
              <a:t>5 </a:t>
            </a:r>
            <a:r>
              <a:rPr lang="th-TH" sz="2400" u="sng" kern="0" spc="-19" dirty="0">
                <a:solidFill>
                  <a:prstClr val="black"/>
                </a:solidFill>
                <a:latin typeface="TH SarabunPSK" pitchFamily="34" charset="-34"/>
                <a:ea typeface="Times New Roman"/>
                <a:cs typeface="TH SarabunPSK" pitchFamily="34" charset="-34"/>
                <a:sym typeface="Arial"/>
              </a:rPr>
              <a:t>ปี</a:t>
            </a:r>
            <a:endParaRPr lang="en-US" sz="2400" u="sng" kern="0" dirty="0">
              <a:solidFill>
                <a:prstClr val="black"/>
              </a:solidFill>
              <a:latin typeface="TH SarabunPSK" pitchFamily="34" charset="-34"/>
              <a:ea typeface="Times New Roman"/>
              <a:cs typeface="TH SarabunPSK" pitchFamily="34" charset="-34"/>
              <a:sym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104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9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2"/>
          <p:cNvSpPr/>
          <p:nvPr/>
        </p:nvSpPr>
        <p:spPr>
          <a:xfrm>
            <a:off x="1029600" y="1266216"/>
            <a:ext cx="1535801" cy="664185"/>
          </a:xfrm>
          <a:prstGeom prst="homePlat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26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25</a:t>
            </a:r>
            <a:endParaRPr lang="th-TH" sz="2600" b="1" kern="0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9741" y="275211"/>
            <a:ext cx="5644260" cy="584775"/>
          </a:xfrm>
          <a:prstGeom prst="rect">
            <a:avLst/>
          </a:prstGeom>
          <a:solidFill>
            <a:srgbClr val="C1EF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 </a:t>
            </a: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นโยบายการบัญชีที่สำคัญของสหกรณ์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334399" y="2880244"/>
            <a:ext cx="6292476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tabLst>
                <a:tab pos="404793" algn="l"/>
                <a:tab pos="742913" algn="l"/>
              </a:tabLst>
            </a:pPr>
            <a:r>
              <a:rPr lang="th-TH" sz="32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วิธีปฏิบัติทางบัญชีตามระเบียบนี้ ให้เป็นไปตามที่กรมตรวจบัญชีสหกรณ์กำหนด</a:t>
            </a:r>
            <a:endParaRPr lang="en-US" sz="3200" b="1" kern="0" dirty="0">
              <a:solidFill>
                <a:srgbClr val="000000"/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  <a:sym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105</a:t>
            </a:fld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1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9401" y="211017"/>
            <a:ext cx="3605332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4 </a:t>
            </a: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การเปิดเผยข้อมูล</a:t>
            </a:r>
          </a:p>
        </p:txBody>
      </p:sp>
      <p:sp>
        <p:nvSpPr>
          <p:cNvPr id="5" name="Rectangle 4"/>
          <p:cNvSpPr/>
          <p:nvPr/>
        </p:nvSpPr>
        <p:spPr>
          <a:xfrm>
            <a:off x="850901" y="1231403"/>
            <a:ext cx="7378700" cy="1511796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26</a:t>
            </a:r>
            <a:r>
              <a:rPr lang="en-US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</a:t>
            </a:r>
            <a:r>
              <a:rPr lang="th-TH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สหกรณ์ต้องแสดงหมายเหตุประกอบงบการเงิน เพื่อเปิดเผยสาระสำคัญที่มีผลต่องบการเงิน รวมถึงรายการบัญชีใดที่มิได้ปฏิบัติตามเกณฑ์และนโยบายการบัญชีที่กำหนด</a:t>
            </a:r>
          </a:p>
        </p:txBody>
      </p:sp>
      <p:sp>
        <p:nvSpPr>
          <p:cNvPr id="6" name="Rectangle 5"/>
          <p:cNvSpPr/>
          <p:nvPr/>
        </p:nvSpPr>
        <p:spPr>
          <a:xfrm>
            <a:off x="837953" y="2964141"/>
            <a:ext cx="7375775" cy="2458759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27 </a:t>
            </a:r>
            <a:r>
              <a:rPr lang="th-TH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หมายเหตุประกอบงบการเงิน ต้องเปิดเผยทุกเรื่อง ดังต่อไปนี้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-  สรุปนโยบายการบัญชีที่สำคัญ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-  ข้อมูลเพิ่มเติมที่เป็นรายละเอียดประกอบรายการที่แสดงในงบการเงิน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-  ข้อมูลเพิ่มเติมที่ไม่ได้แสดงอยู่ในงบการเงิน แต่เป็นข้อมูลที่จำเป็นเพื่อให้งบการเงินแสดงข้อมูลโดยถูกต้องตามที่ควร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106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3503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21409"/>
            <a:ext cx="54102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5 </a:t>
            </a: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การควบ การแยกและการชำระบัญชี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3308" y="1024031"/>
            <a:ext cx="3080392" cy="588869"/>
          </a:xfrm>
          <a:prstGeom prst="rect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28 </a:t>
            </a: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การควบสหกรณ์เข้ากัน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5984" y="4944336"/>
            <a:ext cx="7758416" cy="11969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ให้รวมสินทรัพย์ หนี้สิน และทุนของสหกรณ์แต่ละแห่ง ที่ควบเข้ากันเป็นของสหกรณ์ใหม่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เพื่อเป็นรายการตั้งต้นบัญชีในวันที่นายทะเบียนสหกรณ์รับจดทะเบียนสหกรณ์ควบเข้ากัน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ในวันสิ้นปีของสหกรณ์ใหม่ให้เปิดเผยข้อมูลเกี่ยวกับการควบเข้ากันไว้ในหมายเหตุประกอบงบการเงิน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3492501" y="2476501"/>
            <a:ext cx="1663700" cy="571500"/>
          </a:xfrm>
          <a:prstGeom prst="parallelogram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งบการเงิน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09268" y="3133721"/>
            <a:ext cx="4053433" cy="318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42900" y="2397803"/>
            <a:ext cx="2011733" cy="13867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งบการเงิน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ก่อนปีที่ควบกิจการ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ซึ่งผู้สอบบัญชีแสดง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ความเห็นครั้งล่าสุด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99808" y="2522663"/>
            <a:ext cx="2439393" cy="12238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วันก่อนวันที่นายทะเบียนสหกรณ์รับจดทะเบียนสหกรณ์ที่ควบเข้ากัน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15568" y="1244601"/>
            <a:ext cx="2682233" cy="1118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เปิดเผยข้อมูลเกี่ยวกับ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การควบเข้ากันไว้ใน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หมายเหตุประกอบงบการเงิน</a:t>
            </a:r>
          </a:p>
        </p:txBody>
      </p:sp>
      <p:sp>
        <p:nvSpPr>
          <p:cNvPr id="17" name="Bent Arrow 16"/>
          <p:cNvSpPr/>
          <p:nvPr/>
        </p:nvSpPr>
        <p:spPr>
          <a:xfrm>
            <a:off x="4267201" y="1843571"/>
            <a:ext cx="767139" cy="544029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202131" y="3180240"/>
            <a:ext cx="267128" cy="27109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3204677" y="3510472"/>
            <a:ext cx="2256323" cy="113772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ผู้สอบบัญชีตรวจสอบ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และแสดงความเห็น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107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9921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1101" y="227181"/>
            <a:ext cx="54229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5 </a:t>
            </a: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การควบ การแยกและการชำระบัญชี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1708" y="1042504"/>
            <a:ext cx="2673992" cy="608496"/>
          </a:xfrm>
          <a:prstGeom prst="rect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29 </a:t>
            </a: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การแยกสหกรณ์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4699" y="4826001"/>
            <a:ext cx="7988301" cy="1854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ให้นำสินทรัพย์ หนี้สิน และทุนของสหกรณ์แต่ละแห่งที่ได้รับจากการพิจารณาแบ่งแยกตามวิธีการ   ที่กำหนดไว้ในประกาศนายทะเบียนสหกรณ์ </a:t>
            </a:r>
            <a:r>
              <a:rPr lang="th-TH" sz="2133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เรื่องกำหนดวิธีการพิจารณาแบ่งแยกทรัพย์สิน ทุน ทุนสำรอง หนี้สิน สิทธิและความรับผิดชอบของสหกรณ์เป็นรายการตั้งต้นบัญชีของสหกรณ์ใหม่แต่ละแห่งตามวันที่ที่นายทะเบียนสหกรณ์รับจดทะเบียนสหกรณ์ที่ตั้งใหม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ในวันสิ้นปีของสหกรณ์ใหม่ให้เปิดเผยข้อมูลเกี่ยวกับการแยกสหกรณ์ไว้ในหมายเหตุประกอบงบการเงิน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3999219" y="2477571"/>
            <a:ext cx="1487181" cy="595829"/>
          </a:xfrm>
          <a:prstGeom prst="parallelogram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งบการเงิน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194968" y="3175001"/>
            <a:ext cx="4332833" cy="2222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19101" y="2486703"/>
            <a:ext cx="1872033" cy="13867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งบการเงิน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ก่อนปีที่แยกสหกรณ์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ซึ่งผู้สอบบัญชีแสดง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ความเห็นครั้งล่าสุด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565899" y="2497264"/>
            <a:ext cx="2298700" cy="1338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วันก่อนวันที่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นายทะเบียนสหกรณ์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รับจดทะเบียนสหกรณ์ใหม่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10868" y="1111363"/>
            <a:ext cx="2631433" cy="1073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เปิดเผยข้อมูลเกี่ยวกับ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การแยกสหกรณ์ไว้ใน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หมายเหตุประกอบงบการเงิน</a:t>
            </a:r>
          </a:p>
        </p:txBody>
      </p:sp>
      <p:sp>
        <p:nvSpPr>
          <p:cNvPr id="17" name="Bent Arrow 16"/>
          <p:cNvSpPr/>
          <p:nvPr/>
        </p:nvSpPr>
        <p:spPr>
          <a:xfrm>
            <a:off x="4687015" y="1498601"/>
            <a:ext cx="837485" cy="795464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400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684731" y="3319940"/>
            <a:ext cx="267128" cy="27109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3598377" y="3733800"/>
            <a:ext cx="2408724" cy="8890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ผู้สอบบัญชีตรวจสอบ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และแสดงความเห็น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108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9529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0" y="100181"/>
            <a:ext cx="54610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5 </a:t>
            </a: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การควบ การแยกและการชำระบัญชี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3307" y="1106005"/>
            <a:ext cx="2508893" cy="697396"/>
          </a:xfrm>
          <a:prstGeom prst="rect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30 </a:t>
            </a: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การชำระบัญชี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3567420" y="2298701"/>
            <a:ext cx="1474481" cy="593721"/>
          </a:xfrm>
          <a:prstGeom prst="parallelogram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งบการเงิน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07668" y="3032120"/>
            <a:ext cx="4155033" cy="1588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06399" y="2347003"/>
            <a:ext cx="1968500" cy="15391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2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งบการเงิน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2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ซึ่งผู้สอบบัญชี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2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แสดงความเห็น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2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ครั้งหลังสุด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37907" y="2662364"/>
            <a:ext cx="1643860" cy="10479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วันรับมอบทรัพย์สิน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33701" y="4902199"/>
            <a:ext cx="2565399" cy="1384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ดำเนินชำระบัญชีและจัดทำรายงานการชำระบัญชีและรายการย่อของบัญชีที่ชำระ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100531" y="3154840"/>
            <a:ext cx="267128" cy="27109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2928991" y="3523171"/>
            <a:ext cx="2595509" cy="87102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ผู้สอบบัญชีตรวจสอบ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และรับรองก่อนชำระบัญชี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110805" y="4501252"/>
            <a:ext cx="267128" cy="27109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6030360" y="4992605"/>
            <a:ext cx="2402441" cy="115419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ผู้สอบบัญชีตรวจสอบ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และรับรอง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583150" y="5474487"/>
            <a:ext cx="308225" cy="2774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109</a:t>
            </a:fld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295899" y="749300"/>
            <a:ext cx="3594100" cy="1727200"/>
          </a:xfrm>
          <a:prstGeom prst="wedgeEllipseCallout">
            <a:avLst>
              <a:gd name="adj1" fmla="val -56484"/>
              <a:gd name="adj2" fmla="val 56064"/>
            </a:avLst>
          </a:prstGeom>
          <a:solidFill>
            <a:srgbClr val="FF00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ตาม </a:t>
            </a:r>
            <a:r>
              <a:rPr lang="th-TH" sz="2133" b="1" kern="0" dirty="0" err="1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พรบ</a:t>
            </a:r>
            <a:r>
              <a:rPr lang="th-TH" sz="2133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. สหกรณ์ พ.ศ. 2542 และที่แก้ไขเพิ่มเติม มาตรา 80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“ผู้ชำระบัญชีต้องจัดทำ</a:t>
            </a:r>
            <a:br>
              <a:rPr lang="th-TH" sz="2133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</a:br>
            <a:r>
              <a:rPr lang="th-TH" sz="2133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งบการเงิน </a:t>
            </a:r>
            <a:r>
              <a:rPr lang="th-TH" sz="2133" b="1" u="sng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ณ วันเลิกสหกรณ์”</a:t>
            </a:r>
            <a:endParaRPr lang="en-US" sz="2133" b="1" u="sng" kern="0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334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-36509" y="620688"/>
            <a:ext cx="1714501" cy="990600"/>
          </a:xfrm>
          <a:prstGeom prst="ellipse">
            <a:avLst/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h-TH" sz="48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926" y="763563"/>
            <a:ext cx="900157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121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endParaRPr 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0" hangingPunct="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    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30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สหกรณ์จังหวัดเป็นนายทะเบียนกลุ่มเกษตรกรประจำจังหวัด</a:t>
            </a:r>
          </a:p>
          <a:p>
            <a:pPr eaLnBrk="0" hangingPunct="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000" b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ที่กลุ่มเกษตรกรตั้งอยู่ และมีอำนาจหน้าที่ตามระเบียบที่นายทะเบียนสหกรณ์</a:t>
            </a:r>
          </a:p>
          <a:p>
            <a:pPr eaLnBrk="0" hangingPunct="0"/>
            <a:r>
              <a:rPr lang="th-TH" sz="3000" b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กำหนด</a:t>
            </a:r>
          </a:p>
          <a:p>
            <a:pPr eaLnBrk="0" hangingPunct="0"/>
            <a:r>
              <a:rPr lang="th-TH" sz="3000" b="1" spc="-30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                  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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สำหรับกรุงเทพมหานครให้</a:t>
            </a: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ผู้อำนวยการสำนักงานส่งเสริมสหกรณ์</a:t>
            </a:r>
          </a:p>
          <a:p>
            <a:pPr eaLnBrk="0" hangingPunct="0"/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กรุงเทพมหานคร พื้นที่ 1 และ ผู้อำนวยการสำนักงานส่งเสริมสหกรณ์</a:t>
            </a:r>
          </a:p>
          <a:p>
            <a:pPr eaLnBrk="0" hangingPunct="0"/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กรุงเทพมหานคร พื้นที่ 2 เป็นนายทะเบียนกลุ่มเกษตรกรกรุงเทพมหานคร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C9E5B-D9FF-421B-8E08-50217A8BF71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162589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1301" y="396875"/>
            <a:ext cx="2298819" cy="584775"/>
          </a:xfrm>
          <a:prstGeom prst="rect">
            <a:avLst/>
          </a:prstGeom>
          <a:solidFill>
            <a:srgbClr val="C0E399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บทเฉพาะกาล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9238" y="1444161"/>
            <a:ext cx="8020263" cy="15149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31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.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ให้ระเบียบ ประกาศ หรือคำสั่งที่ออกโดยอาศัยอำนาจตามระเบียบนายทะเบียนสหกรณ์ ว่าด้วยการบัญชีของสหกรณ์ พ.ศ. 2542 ยังคงใช้บังคับต่อไปได้เท่าที่ </a:t>
            </a:r>
            <a:r>
              <a:rPr lang="th-TH" sz="2400" b="1" u="sng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ไม่ขัดหรือแย้งกับระเบียบนี้</a:t>
            </a:r>
            <a:r>
              <a:rPr lang="th-TH" sz="24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จนกว่าจะมีระเบียบ ประกาศ หรือคำสั่งในเรื่องนั้น ๆ ตามระเบียบนี้มีผลใช้บังคับ</a:t>
            </a:r>
            <a:endParaRPr lang="th-TH" sz="1600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6538" y="3209889"/>
            <a:ext cx="8020263" cy="16542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32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.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ในขณะที่ยังไม่มีการแก้ไขคำว่า 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“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งบดุล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”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เป็นคำว่า 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“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งบการเงิน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”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ในพระราชบัญญัติสหกรณ์ พ.ศ. 2542 ให้ใช้คำว่า 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“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งบแสดงฐานะการเงิน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”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ในความหมายเช่นเดียวกับคำว่า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“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งบดุล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”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ในพระราชบัญญัติสหกรณ์ พ.ศ. 2542 </a:t>
            </a:r>
            <a:endParaRPr lang="en-US" sz="2400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110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4342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2" y="5681581"/>
            <a:ext cx="548700" cy="393600"/>
          </a:xfrm>
        </p:spPr>
        <p:txBody>
          <a:bodyPr/>
          <a:lstStyle/>
          <a:p>
            <a:pPr algn="ctr">
              <a:defRPr/>
            </a:pPr>
            <a:fld id="{CEA4705C-70D1-419D-82DA-1C18503589F4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111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4250532" y="857249"/>
            <a:ext cx="3268289" cy="5893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algn="r" defTabSz="685766"/>
            <a:endParaRPr lang="th-TH" sz="1351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92" y="112266"/>
            <a:ext cx="9084209" cy="35811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267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คำสั่งนายทะเบียนสหกรณ์ ที่ 278/2549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267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เรื่อง ให้สหกรณ์และชุมนุมสหกรณ์กำหนดเรื่องการจ่ายคืนค่าหุ้น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267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ในกรณีที่ขาดทุนเกินทุนสำรอง ที่มีอยู่ไว้ในข้อบังคับ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267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ลงวันที่ 21 มีนาคม 2549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2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- ให้สหกรณ์และชุมนุมสหกรณ์ กำหนดวิธีการจ่ายคืนค่าหุ้นในกรณีที่สหกรณ์ขาดทุนเกินทุนสำรองไว้ในข้อบังคับ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267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- โดยให้มีแนวทางปฏิบัติให้ชัดเจน ตามหลักการลงทุน </a:t>
            </a:r>
            <a:r>
              <a:rPr lang="th-TH" sz="2267" b="1" u="sng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เจ้าของต้องรับผิดชอบในส่วนที่ขาดทุนด้วย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2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</a:t>
            </a:r>
            <a:r>
              <a:rPr lang="th-TH" sz="2267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-  จ่ายคืนค่าหุ้นแก่สมาชิกน้อยกว่ามูลค่าหุ้นได้ เมื่อมียอดขาดทุนเกินทุนสำรองที่มีอยู่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2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- เมื่อสหกรณ์เพิ่มมูลค่าเงินค่าหุ้นจ่ายคืนต่อหุ้น จะต้องไม่เกินมูลค่าหุ้นที่กำหนดไว้ในข้อบังคับ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267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- สหกรณ์ที่ไม่ได้กำหนดวิธีปฏิบัติในการจ่ายคืนค่าหุ้นกรณีขาดทุนสะสมไว้ในข้อบังคับ เมื่อมีขาดทุนสะสมหรือ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267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มีแนวโน้มขาดทุนสะสม ไม่สามารถจ่ายคืนค่าหุ้น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291" y="3924300"/>
            <a:ext cx="8897420" cy="2387600"/>
          </a:xfrm>
          <a:prstGeom prst="rect">
            <a:avLst/>
          </a:prstGeom>
          <a:solidFill>
            <a:srgbClr val="97E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ในกรณีสหกรณ์ขาดทุนสะสมหรือมีแนวโน้มจะขาดทุนสะสมให้ชะลอการจ่ายคืนค่าหุ้นแก่สมาชิกที่พ้นจากสมาชิกภาพ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ในระหว่างปีจนกว่าจะปิดบัญชีประจำปี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2133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2133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2133" kern="0" dirty="0">
              <a:solidFill>
                <a:srgbClr val="000000"/>
              </a:solidFill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2133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8778" y="4919834"/>
            <a:ext cx="4170023" cy="127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8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คำนวณเงินค่าหุ้นจ่ายคืนต่อหุ้น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867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ทุนเรือนหุ้นทั้งหมด – (ขาดทุนสะสมคงเหลือ</a:t>
            </a:r>
            <a:r>
              <a:rPr lang="en-US" sz="1867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+</a:t>
            </a:r>
            <a:r>
              <a:rPr lang="th-TH" sz="1867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หนี้สินทั้งสิ้น)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8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จำนวนหุ้นทั้งสิ้น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95799" y="4917523"/>
            <a:ext cx="4391348" cy="12800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- ให้คำนวณมูลค่าหุ้นจ่ายคืนต่อหุ้นให้เป็นปัจจุบันทุกปี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- มูลค่าดังกล่าวต้องไม่สูงกว่ามูลค่าหุ้นที่กำหนดไว้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- คำนวณจนกว่าสหกรณ์ไม่มียอดขาดทุนสะสม</a:t>
            </a:r>
          </a:p>
        </p:txBody>
      </p:sp>
    </p:spTree>
    <p:extLst>
      <p:ext uri="{BB962C8B-B14F-4D97-AF65-F5344CB8AC3E}">
        <p14:creationId xmlns:p14="http://schemas.microsoft.com/office/powerpoint/2010/main" val="524472941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 bwMode="auto">
          <a:xfrm>
            <a:off x="4250532" y="857249"/>
            <a:ext cx="3268289" cy="5893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algn="r" defTabSz="685766"/>
            <a:endParaRPr lang="th-TH" sz="1351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00" y="646901"/>
            <a:ext cx="8908800" cy="44627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2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คำแนะนำของนายทะเบียนสหกรณ์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2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เรื่อง แนวทางปฏิบัติในการจ่ายคืนค่าหุ้น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2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กรณีสหกรณ์/ชุมนุมสหกรณ์ขาดทุนสะสม พ.ศ. 2549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2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ประกาศ ณ วันที่ 21 มีนาคม พ.ศ. 2549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- ให้สหกรณ์เรียกเก็บค่าหุ้นของสมาชิกที่ออกจากสหกรณ์ที่ยังส่งใช้ไม่ครบมูลค่าหุ้นที่ถือให้ครบตามมูลค่าที่กำหนดในข้อบังคั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  <a:defRPr/>
            </a:pPr>
            <a:r>
              <a:rPr lang="th-TH" sz="22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การจ่ายเงินค่าหุ้น คำนวณหามูลค่าเงินค่าหุ้นจ่ายคืนต่อหุ้น ณ วันสิ้นปีทางบัญชี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2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มูลค่าต่อหุ้น </a:t>
            </a:r>
            <a:r>
              <a:rPr lang="en-US" sz="22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= </a:t>
            </a:r>
            <a:r>
              <a:rPr lang="th-TH" sz="2200" b="1" u="sng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ทุนเรือนหุ้นทั้งหมด – (ขาดทุนสะสมคงเหลือ + หนี้สินทั้งสิ้น)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2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                                  จำนวนหุ้นทั้งสิ้น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  <a:defRPr/>
            </a:pPr>
            <a:r>
              <a:rPr lang="th-TH" sz="22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เปิดเผยไว้ในหมายเหตุประกอบงบการเงิน  ผู้สอบแสดงความเห็นต่องบการเงิน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2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- จ่ายคืนค่าหุ้นตามมูลค่าที่คำนวณได้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200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- ส่วนต่างของมูลค่าหุ้นตามที่ปรากฏในข้อบังคับในบัญชีทุนเรือนหุ้น กับมูลค่าหุ้นที่จ่ายคืน ให้นำไปลดยอดบัญชีขาดทุนสะสม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  <a:defRPr/>
            </a:pPr>
            <a:r>
              <a:rPr lang="th-TH" sz="22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ปีต่อๆ ไปต้องคำนวณมูลค่าเงินค่าหุ้นจ่ายคืนต่อหุ้นให้เป็นปัจจุบันทุกปีจนกว่าสหกรณ์จะไม่มียอดขาดทุนสะสม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CEA4705C-70D1-419D-82DA-1C18503589F4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112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11792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auto">
          <a:xfrm>
            <a:off x="4250532" y="857249"/>
            <a:ext cx="3268289" cy="5893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algn="r" defTabSz="685766"/>
            <a:endParaRPr lang="th-TH" sz="1351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64" y="581122"/>
            <a:ext cx="8960171" cy="4687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133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หนังสือเวียนที่ </a:t>
            </a:r>
            <a:r>
              <a:rPr lang="th-TH" sz="2133" b="1" kern="0" dirty="0" err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กษ</a:t>
            </a:r>
            <a:r>
              <a:rPr lang="th-TH" sz="2133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</a:t>
            </a:r>
            <a:r>
              <a:rPr lang="en-US" sz="2133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0404/</a:t>
            </a:r>
            <a:r>
              <a:rPr lang="th-TH" sz="2133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ว</a:t>
            </a:r>
            <a:r>
              <a:rPr lang="en-US" sz="2133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10</a:t>
            </a:r>
            <a:r>
              <a:rPr lang="th-TH" sz="2133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เรื่อง แจ้งเวียนหนังสือตอบข้อหารือวิธีปฏิบัติทางบัญชีกรณีสหกรณ์มีขาดทุนสะสม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แต่จ่ายคืนค่าหุ้นแก่สมาชิกที่ลาออก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ลงวันที่ </a:t>
            </a:r>
            <a:r>
              <a:rPr lang="en-US" sz="2133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25</a:t>
            </a:r>
            <a:r>
              <a:rPr lang="th-TH" sz="2133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มกราคม </a:t>
            </a:r>
            <a:r>
              <a:rPr lang="en-US" sz="2133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2561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2133" b="1" kern="0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1. สหกรณ์ที่ไม่ได้กำหนดวิธีการปฏิบัติในการจ่ายคืนค่าหุ้นในกรณีที่ขาดทุนเกินทุนสำรอง ที่มีอยู่ไว้ในข้อบังคับ </a:t>
            </a:r>
            <a:b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</a:b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มื่อสหกรณ์ขาดทุนสะสมหรือมีแนวโน้มขาดทุนสะสมไม่สามารถจ่ายคืนค่าหุ้นได้จนกว่าจะมีการแก้ไขเพิ่มเติมข้อบังคับ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133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(หากสหกรณ์จ่ายคืนค่าหุ้นให้แก่สมาชิก จึงเป็นการฝ่าฝืนคำสั่งนายทะเบียนสหกรณ์ คณะกรรมการฯ ต้องร่วมกันชดใช้ความเสียหายที่เกิดขึ้น ตามหนังสือกรมส่งเสริมสหกรณ์ ที่ </a:t>
            </a:r>
            <a:r>
              <a:rPr lang="th-TH" sz="2133" b="1" kern="0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กษ</a:t>
            </a:r>
            <a:r>
              <a:rPr lang="th-TH" sz="2133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</a:t>
            </a:r>
            <a:r>
              <a:rPr lang="en-US" sz="2133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1115/930</a:t>
            </a:r>
            <a:r>
              <a:rPr lang="th-TH" sz="2133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ลงวันที่ </a:t>
            </a:r>
            <a:r>
              <a:rPr lang="en-US" sz="2133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5</a:t>
            </a:r>
            <a:r>
              <a:rPr lang="th-TH" sz="2133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ก.พ.</a:t>
            </a:r>
            <a:r>
              <a:rPr lang="en-US" sz="2133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61 </a:t>
            </a:r>
            <a:r>
              <a:rPr lang="th-TH" sz="2133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เรื่อง ขอหารือแนวทางปฏิบัติในการจ่ายคืนค่าหุ้น กรณีสหกรณ์ขาดทุนสะสม)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2. สหกรณ์ที่แก้ไขเพิ่มเติมข้อบังคับตามคำสั่งนายทะเบียนสหกรณ์แล้ว ให้ปฏิบัติตามคำแนะนำของ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นายทะเบียนสหกรณ์ เรื่อง แนวทางปฏิบัติในการจ่ายคืนค่าหุ้น กรณีสหกรณ์/ชุมนุมสหกรณ์ขาดทุนสะสม พ.ศ. 2549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th-TH" sz="2133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th-TH" sz="2133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" y="5553985"/>
            <a:ext cx="548700" cy="393600"/>
          </a:xfrm>
        </p:spPr>
        <p:txBody>
          <a:bodyPr/>
          <a:lstStyle/>
          <a:p>
            <a:pPr algn="ctr">
              <a:defRPr/>
            </a:pPr>
            <a:fld id="{CEA4705C-70D1-419D-82DA-1C18503589F4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113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31257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auto">
          <a:xfrm>
            <a:off x="4250532" y="857249"/>
            <a:ext cx="3268289" cy="5893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algn="r" defTabSz="685766"/>
            <a:endParaRPr lang="th-TH" sz="1351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184" y="486725"/>
            <a:ext cx="8867704" cy="51442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ตัวอย่าง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     สหกรณ์มีมูลค่าหุ้นละ 10 บาท สมาชิกชำระค่าหุ้นเต็มมูลค่าแล้ว 10 บาท และมูลค่าต่อหุ้นที่คำนวณไว้</a:t>
            </a:r>
            <a:b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</a:b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ในหมายเหตุประกอบงบการเงินหุ้นละ 4 บาท สหกรณ์แก้ไขเพิ่มเติมข้อบังคับแล้ว  และสมาชิกได้รับอนุมัติให้ลาออก</a:t>
            </a:r>
            <a:b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</a:b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จึงจ่ายคืนได้เพียงหุ้นละ 4 บาท ในวันที่จ่ายเงินค่าหุ้นให้สมาชิกที่ลาออก ให้นำส่วนต่างระหว่างมูลค่าหุ้นที่ปรากฏ</a:t>
            </a:r>
            <a:b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</a:b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ในข้อบังคับกับมูลค่าหุ้นที่จ่ายคืนสมาชิกที่ลาออกไปลดยอด บัญชีขาดทุนสะสม ดังนี้</a:t>
            </a:r>
            <a:endParaRPr lang="en-US" sz="2133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เดบิต  ทุนเรือนหุ้น</a:t>
            </a:r>
            <a:r>
              <a:rPr lang="en-US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		10.00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	เครดิต  ขาดทุนสะสม		</a:t>
            </a:r>
            <a:r>
              <a:rPr lang="en-US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6.00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	          เงินสด/เงินฝากธนาคาร (แล้วแต่กรณี)</a:t>
            </a:r>
            <a:r>
              <a:rPr lang="en-US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	4.00</a:t>
            </a:r>
            <a:endParaRPr lang="th-TH" sz="2133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fontAlgn="auto">
              <a:spcBef>
                <a:spcPts val="451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กรณีสหกรณ์จ่ายเงินค่าหุ้นแก่สมาชิกที่ลาออกเต็มจำนวนมูลค่าหุ้นเกินกว่าที่ระบุมูลค่าต่อหุ้นไว้</a:t>
            </a:r>
          </a:p>
          <a:p>
            <a:pPr fontAlgn="auto">
              <a:spcBef>
                <a:spcPts val="451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ในหมายเหตุประกอบงบการเงิน ให้สหกรณ์ปรับปรุงจำนวนเงิน</a:t>
            </a:r>
            <a:r>
              <a:rPr lang="th-TH" sz="2133" b="1" kern="0" spc="-23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มูลค่าหุ้นที่จ่ายเกินไว้ตั้งบัญชีเป็น </a:t>
            </a:r>
            <a:r>
              <a:rPr lang="th-TH" sz="2133" b="1" kern="0" spc="-23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“เงินรอเรียกคืน” </a:t>
            </a:r>
            <a:r>
              <a:rPr lang="th-TH" sz="2133" b="1" kern="0" spc="-23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พร้อมทั้งลดยอดขาดทุนสะสม โดย</a:t>
            </a:r>
            <a:endParaRPr lang="en-US" sz="2133" b="1" kern="0" spc="-23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เดบิต  เงินรอเรียกคืน</a:t>
            </a:r>
            <a:r>
              <a:rPr lang="en-US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		xx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	เครดิต  ขาดทุนสะสม			</a:t>
            </a:r>
            <a:r>
              <a:rPr lang="en-US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xx</a:t>
            </a:r>
            <a:endParaRPr lang="th-TH" sz="2133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2133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CEA4705C-70D1-419D-82DA-1C18503589F4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114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19701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auto">
          <a:xfrm>
            <a:off x="4250532" y="857249"/>
            <a:ext cx="3268289" cy="58934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1" rIns="68580" bIns="34291" numCol="1" rtlCol="0" anchor="t" anchorCtr="0" compatLnSpc="1">
            <a:prstTxWarp prst="textNoShape">
              <a:avLst/>
            </a:prstTxWarp>
          </a:bodyPr>
          <a:lstStyle/>
          <a:p>
            <a:pPr algn="r" defTabSz="685766"/>
            <a:endParaRPr lang="th-TH" sz="1351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461" y="639697"/>
            <a:ext cx="8826607" cy="54784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400" b="1" kern="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ตัวอย่าง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</a:t>
            </a:r>
            <a:r>
              <a:rPr lang="th-TH" sz="2400" b="1" kern="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การแสดงรายการในงบการเงิน 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ให้สหกรณ์นำส่วนต่างระหว่างมูลค่าหุ้น ที่ปรากฏ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ในข้อบังคับกับมูลค่าหุ้นที่จ่ายคืนสมาชิกที่ลาออกไปแสดงหักจากยอดบัญชีขาดทุนสะสม ดังนี้</a:t>
            </a:r>
            <a:endParaRPr lang="en-US" sz="2400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ขาดทุนสะสม</a:t>
            </a:r>
            <a:endParaRPr lang="en-US" sz="2400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ยอดยกมา				(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xx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)</a:t>
            </a:r>
            <a:endParaRPr lang="en-US" sz="2400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</a:t>
            </a:r>
            <a:r>
              <a:rPr lang="th-TH" sz="2400" b="1" u="sng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บวก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ขาดทุนสุทธิ (ถ้ามี)			(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xx)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</a:t>
            </a:r>
            <a:r>
              <a:rPr lang="th-TH" sz="2400" b="1" u="sng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หัก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กำไรสุทธิประจำปี (ถ้ามี)			 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xx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</a:t>
            </a:r>
            <a:r>
              <a:rPr lang="th-TH" sz="2400" b="1" u="sng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หัก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ส่วนต่างมูลค่าหุ้นของสมาชิกที่ลาออก		</a:t>
            </a:r>
            <a:r>
              <a:rPr lang="en-US" sz="2400" b="1" u="sng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6.00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						</a:t>
            </a:r>
            <a:r>
              <a:rPr lang="th-TH" sz="2400" b="1" u="sng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(</a:t>
            </a:r>
            <a:r>
              <a:rPr lang="en-US" sz="2400" b="1" u="sng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xx)</a:t>
            </a:r>
            <a:r>
              <a:rPr lang="th-TH" sz="2400" b="1" u="sng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2400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ทั้งนี้ ให้สำนักงานตรวจบัญชีสหกรณ์แจ้งข้อสังเกตให้รองนายทะเบียนพิจารณาให้สหกรณ์แก้ไขเกี่ยวกับการไม่ปฏิบัติตามคำสั่งนายทะเบียนสหกรณ์ ที่ 278/2549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2400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2400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CEA4705C-70D1-419D-82DA-1C18503589F4}" type="slidenum">
              <a:rPr lang="en-US" smtClean="0">
                <a:solidFill>
                  <a:srgbClr val="000000"/>
                </a:solidFill>
              </a:rPr>
              <a:pPr algn="ctr">
                <a:defRPr/>
              </a:pPr>
              <a:t>115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87615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FF2B5EF4-FFF2-40B4-BE49-F238E27FC236}">
                <a16:creationId xmlns:a16="http://schemas.microsoft.com/office/drawing/2014/main" id="{8F79161D-11A0-4E58-B34E-024D3EEFE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783" y="2303862"/>
            <a:ext cx="5832872" cy="3053953"/>
          </a:xfrm>
          <a:prstGeom prst="star24">
            <a:avLst>
              <a:gd name="adj" fmla="val 39273"/>
            </a:avLst>
          </a:prstGeom>
          <a:solidFill>
            <a:srgbClr val="FFFF99"/>
          </a:solidFill>
          <a:ln w="1270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lIns="69056" tIns="34529" rIns="69056" bIns="34529" anchor="ctr"/>
          <a:lstStyle/>
          <a:p>
            <a:pPr algn="ctr" defTabSz="685766">
              <a:defRPr/>
            </a:pPr>
            <a:endParaRPr lang="th-TH" sz="2667" b="1">
              <a:ln w="22225">
                <a:solidFill>
                  <a:srgbClr val="D89F39"/>
                </a:solidFill>
                <a:prstDash val="solid"/>
              </a:ln>
              <a:solidFill>
                <a:srgbClr val="D89F39">
                  <a:lumMod val="40000"/>
                  <a:lumOff val="60000"/>
                </a:srgbClr>
              </a:solidFill>
              <a:latin typeface="EucrosiaUPC" panose="02020603050405020304" pitchFamily="18" charset="-34"/>
              <a:cs typeface="Angsana New" panose="02020603050405020304" pitchFamily="18" charset="-34"/>
              <a:sym typeface="Arial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850563A3-DD95-4355-99D6-C6B48028A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118" y="1304219"/>
            <a:ext cx="4266009" cy="81081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571472">
              <a:defRPr/>
            </a:pP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กฎหมายอื่น ๆ ที่เกี่ยวข้อง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6FCFE3F-D851-43D4-9D1B-6EF665368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3" y="3106730"/>
            <a:ext cx="50101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685766" eaLnBrk="0" hangingPunct="0">
              <a:defRPr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  <a:sym typeface="Arial"/>
              </a:rPr>
              <a:t>กฎหมายว่าด้วยการ</a:t>
            </a:r>
          </a:p>
          <a:p>
            <a:pPr algn="ctr" defTabSz="685766" eaLnBrk="0" hangingPunct="0">
              <a:defRPr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  <a:sym typeface="Arial"/>
              </a:rPr>
              <a:t>ป้องกันและปราบปรามการฟอกเงิน พ.ศ. 2542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116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4272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>
            <a:extLst>
              <a:ext uri="{FF2B5EF4-FFF2-40B4-BE49-F238E27FC236}">
                <a16:creationId xmlns:a16="http://schemas.microsoft.com/office/drawing/2014/main" id="{21C02F33-FDC6-49D6-B791-B729D2B69A67}"/>
              </a:ext>
            </a:extLst>
          </p:cNvPr>
          <p:cNvSpPr/>
          <p:nvPr/>
        </p:nvSpPr>
        <p:spPr>
          <a:xfrm>
            <a:off x="1410894" y="1998845"/>
            <a:ext cx="6318647" cy="17857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1. </a:t>
            </a:r>
            <a:r>
              <a:rPr lang="th-TH" sz="24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กำหนดนโยบาย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เกี่ยวกับการป้องกันและปราบปรามการฟอกเงิน            และการสนับสนุนทางการเงินแก่การก่อการร้ายและการแพร่ขยายอาวุธ         ที่มีอานุภาพทำลายล้างสูง</a:t>
            </a:r>
            <a:r>
              <a:rPr lang="th-TH" sz="2400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เป็นลายลักษณ์อักษร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(เอกสารนโยบาย/รายงาน   การประชุมของคณะกรรมการสหกรณ์)</a:t>
            </a:r>
            <a:endParaRPr lang="th-TH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7" name="สี่เหลี่ยมมุมมน 5">
            <a:extLst>
              <a:ext uri="{FF2B5EF4-FFF2-40B4-BE49-F238E27FC236}">
                <a16:creationId xmlns:a16="http://schemas.microsoft.com/office/drawing/2014/main" id="{0EBD4662-A8D5-41B8-8F72-2985EEA45F18}"/>
              </a:ext>
            </a:extLst>
          </p:cNvPr>
          <p:cNvSpPr/>
          <p:nvPr/>
        </p:nvSpPr>
        <p:spPr>
          <a:xfrm>
            <a:off x="1410894" y="3949700"/>
            <a:ext cx="6318647" cy="1983797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2.  การจัดให้ลูกค้าแสดงตนข้อมูลการแสดงตนของสมาชิกสหกรณ์ต้องระบุข้อมูลครบถ้วน ดังนี้ 1) ชื่อเต็ม   2) วันเดือนปีเกิด 3) เลขบัตรประชาชน 4) ที่อยู่ตามทะเบียนบ้านและที่อยู่ปัจจุบัน 5) อาชีพ สถานที่ทำงาน  6) ข้อมูลการติดต่อ เช่น หมายเลขโทรศัพท์ 7) ลายมือชื่อ</a:t>
            </a:r>
          </a:p>
          <a:p>
            <a:pPr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spc="-23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(ใบสมัครของสมาชิก)</a:t>
            </a:r>
            <a:endParaRPr lang="th-TH" sz="2400" b="1" spc="-23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10" name="สี่เหลี่ยมมุมมน 9">
            <a:extLst>
              <a:ext uri="{FF2B5EF4-FFF2-40B4-BE49-F238E27FC236}">
                <a16:creationId xmlns:a16="http://schemas.microsoft.com/office/drawing/2014/main" id="{D5B44F9E-1E91-4996-846E-8F6AC424D1D7}"/>
              </a:ext>
            </a:extLst>
          </p:cNvPr>
          <p:cNvSpPr/>
          <p:nvPr/>
        </p:nvSpPr>
        <p:spPr>
          <a:xfrm>
            <a:off x="2107407" y="814785"/>
            <a:ext cx="4982767" cy="803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251" b="1" dirty="0">
              <a:solidFill>
                <a:prstClr val="black"/>
              </a:solidFill>
              <a:latin typeface="FreesiaUPC" pitchFamily="34" charset="-34"/>
              <a:cs typeface="FreesiaUPC" pitchFamily="34" charset="-34"/>
              <a:sym typeface="Arial"/>
            </a:endParaRPr>
          </a:p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5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ประเด็นที่สหกรณ์ต้องดำเนินการตามกฎหมาย </a:t>
            </a:r>
            <a:r>
              <a:rPr lang="th-TH" sz="2251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ปปง.</a:t>
            </a:r>
            <a:r>
              <a:rPr lang="th-TH" sz="225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</a:t>
            </a:r>
            <a:br>
              <a:rPr lang="th-TH" sz="225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</a:br>
            <a:r>
              <a:rPr lang="th-TH" sz="2251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ซึ่งเกี่ยวเนื่องกับอำนาจหน้าที่ของกรมตรวจบัญชีสหกรณ์ </a:t>
            </a:r>
          </a:p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251" b="1" dirty="0">
              <a:solidFill>
                <a:prstClr val="black"/>
              </a:solidFill>
              <a:latin typeface="FreesiaUPC" pitchFamily="34" charset="-34"/>
              <a:cs typeface="FreesiaUPC" pitchFamily="34" charset="-34"/>
              <a:sym typeface="Arial"/>
            </a:endParaRPr>
          </a:p>
        </p:txBody>
      </p:sp>
      <p:sp>
        <p:nvSpPr>
          <p:cNvPr id="11" name="ลูกศรลง 8">
            <a:extLst>
              <a:ext uri="{FF2B5EF4-FFF2-40B4-BE49-F238E27FC236}">
                <a16:creationId xmlns:a16="http://schemas.microsoft.com/office/drawing/2014/main" id="{99FCFEC8-03D7-45E3-93DB-B76531F4DA43}"/>
              </a:ext>
            </a:extLst>
          </p:cNvPr>
          <p:cNvSpPr/>
          <p:nvPr/>
        </p:nvSpPr>
        <p:spPr>
          <a:xfrm>
            <a:off x="4377534" y="1656560"/>
            <a:ext cx="359567" cy="27384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766">
              <a:defRPr/>
            </a:pPr>
            <a:endParaRPr lang="th-TH" sz="2251" b="1" dirty="0">
              <a:solidFill>
                <a:prstClr val="black"/>
              </a:solidFill>
              <a:latin typeface="Franklin Gothic Book"/>
              <a:cs typeface="LilyUPC" panose="020B0704020202020204" pitchFamily="34" charset="-34"/>
              <a:sym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117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9424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1">
            <a:extLst>
              <a:ext uri="{FF2B5EF4-FFF2-40B4-BE49-F238E27FC236}">
                <a16:creationId xmlns:a16="http://schemas.microsoft.com/office/drawing/2014/main" id="{2F3AD45D-EA11-42F6-81BF-99DA82401112}"/>
              </a:ext>
            </a:extLst>
          </p:cNvPr>
          <p:cNvSpPr/>
          <p:nvPr/>
        </p:nvSpPr>
        <p:spPr>
          <a:xfrm>
            <a:off x="2094707" y="593111"/>
            <a:ext cx="4982767" cy="803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251" b="1" dirty="0">
              <a:solidFill>
                <a:prstClr val="black"/>
              </a:solidFill>
              <a:latin typeface="FreesiaUPC" pitchFamily="34" charset="-34"/>
              <a:cs typeface="FreesiaUPC" pitchFamily="34" charset="-34"/>
              <a:sym typeface="Arial"/>
            </a:endParaRPr>
          </a:p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ประเด็นที่สหกรณ์ต้องดำเนินการตามกฎหมาย </a:t>
            </a:r>
            <a:r>
              <a:rPr lang="th-TH" sz="22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ปปง.</a:t>
            </a:r>
            <a:r>
              <a:rPr lang="th-TH" sz="2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</a:t>
            </a:r>
            <a:br>
              <a:rPr lang="th-TH" sz="2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</a:br>
            <a:r>
              <a:rPr lang="th-TH" sz="2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ซึ่งเกี่ยวเนื่องกับอำนาจหน้าที่ของกรมตรวจบัญชีสหกรณ์ </a:t>
            </a:r>
          </a:p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2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3" name="ลูกศรลง 12">
            <a:extLst>
              <a:ext uri="{FF2B5EF4-FFF2-40B4-BE49-F238E27FC236}">
                <a16:creationId xmlns:a16="http://schemas.microsoft.com/office/drawing/2014/main" id="{2F6AE7B1-F3AA-4B57-B2D6-D131FB8B4763}"/>
              </a:ext>
            </a:extLst>
          </p:cNvPr>
          <p:cNvSpPr/>
          <p:nvPr/>
        </p:nvSpPr>
        <p:spPr>
          <a:xfrm>
            <a:off x="4518944" y="1549401"/>
            <a:ext cx="357857" cy="25484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766">
              <a:defRPr/>
            </a:pPr>
            <a:endParaRPr lang="th-TH" sz="2251" b="1" dirty="0">
              <a:solidFill>
                <a:prstClr val="black"/>
              </a:solidFill>
              <a:latin typeface="Franklin Gothic Book"/>
              <a:cs typeface="LilyUPC" panose="020B0704020202020204" pitchFamily="34" charset="-34"/>
              <a:sym typeface="Arial"/>
            </a:endParaRPr>
          </a:p>
        </p:txBody>
      </p:sp>
      <p:sp>
        <p:nvSpPr>
          <p:cNvPr id="4" name="สี่เหลี่ยมผืนผ้า 6">
            <a:extLst>
              <a:ext uri="{FF2B5EF4-FFF2-40B4-BE49-F238E27FC236}">
                <a16:creationId xmlns:a16="http://schemas.microsoft.com/office/drawing/2014/main" id="{FCC62A29-5322-4728-A632-36D4DC3D7D0A}"/>
              </a:ext>
            </a:extLst>
          </p:cNvPr>
          <p:cNvSpPr/>
          <p:nvPr/>
        </p:nvSpPr>
        <p:spPr>
          <a:xfrm>
            <a:off x="1137482" y="1916115"/>
            <a:ext cx="7473119" cy="41290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13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3. สหกรณ์ต้องรายงานธุรกรรมต่อสำนักงานป้องกันและปราบปรามการฟอกเงิน</a:t>
            </a:r>
          </a:p>
          <a:p>
            <a:pPr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13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3.1 ธุรกรรมที่ใช้เงินสดที่มีจำนวน</a:t>
            </a:r>
            <a:r>
              <a:rPr lang="th-TH" sz="2133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ตั้งแต่ 2 ล้าน</a:t>
            </a:r>
            <a:r>
              <a:rPr lang="th-TH" sz="2133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บาทขึ้นไป</a:t>
            </a:r>
          </a:p>
          <a:p>
            <a:pPr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13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  </a:t>
            </a:r>
            <a:r>
              <a:rPr lang="th-TH" sz="2133" b="1" spc="-3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เช่น สหกรณ์มีการรับฝากหรือถอนเงินสดจากสมาชิกหนึ่งรายครั้งละตั้งแต่ 2 ล้านบาทขึ้นไป</a:t>
            </a:r>
          </a:p>
          <a:p>
            <a:pPr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133" b="1" spc="-23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   ธุรกรรมที่กระทำขึ้น</a:t>
            </a:r>
            <a:r>
              <a:rPr lang="th-TH" sz="213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ใน</a:t>
            </a:r>
            <a:r>
              <a:rPr lang="th-TH" sz="2133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วันที่ 1 ถึงวันที่ 15 </a:t>
            </a:r>
            <a:r>
              <a:rPr lang="th-TH" sz="213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ของเดือน ส่งรายงาน</a:t>
            </a:r>
            <a:r>
              <a:rPr lang="th-TH" sz="2133" b="1" u="heavy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ภายใน 7 วัน นับแต่</a:t>
            </a:r>
          </a:p>
          <a:p>
            <a:pPr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133" b="1" u="heavy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วันที่ 15 ของเดือน    </a:t>
            </a:r>
          </a:p>
          <a:p>
            <a:pPr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133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  </a:t>
            </a:r>
            <a:r>
              <a:rPr lang="th-TH" sz="213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ธุรกรรมที่กระทำขึ้นใน</a:t>
            </a:r>
            <a:r>
              <a:rPr lang="th-TH" sz="2133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วันที่ 16 ถึงวันสิ้นเดือน</a:t>
            </a:r>
            <a:r>
              <a:rPr lang="th-TH" sz="213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ส่งรายงาน</a:t>
            </a:r>
            <a:r>
              <a:rPr lang="th-TH" sz="2133" b="1" u="heavy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ภายใน 7 วัน นับแต่วันสิ้นเดือน</a:t>
            </a:r>
          </a:p>
          <a:p>
            <a:pPr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13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</a:t>
            </a:r>
            <a:r>
              <a:rPr lang="th-TH" sz="2133" b="1" spc="-3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3.2 ธุรกรรมเกี่ยวกับทรัพย์สินที่มีมูลค่าราคาประเมิน</a:t>
            </a:r>
            <a:r>
              <a:rPr lang="th-TH" sz="2133" b="1" spc="-3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ตั้งแต่ 5 ล้านบาทขึ้นไป </a:t>
            </a:r>
          </a:p>
          <a:p>
            <a:pPr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133" b="1" spc="-3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  เช่น สมาชิกนำที่ดินมาจดจำนองเพื่อค้ำประกันเงินกู้วงเงินตั้งแต่ 5 ล้านบาทขึ้นไป </a:t>
            </a:r>
          </a:p>
          <a:p>
            <a:pPr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133" b="1" spc="-3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  การส่งรายงาน</a:t>
            </a:r>
            <a:r>
              <a:rPr lang="th-TH" sz="2133" b="1" u="sng" spc="-3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เช่นเดียวกับ ข้อ 3.1</a:t>
            </a:r>
          </a:p>
          <a:p>
            <a:pPr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13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3.3 ธุรกรรมที่มีเหตุอัน</a:t>
            </a:r>
            <a:r>
              <a:rPr lang="th-TH" sz="2133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ควรสงสัย </a:t>
            </a:r>
          </a:p>
          <a:p>
            <a:pPr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13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 สหกรณ์ต้องรายงานการกระทำ</a:t>
            </a:r>
            <a:r>
              <a:rPr lang="th-TH" sz="2133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ธุรกรรมที่มีเหตุอันควรสงสัย ภายใน 7 วันนับแต่วันที่มีการตรวจพบ</a:t>
            </a:r>
            <a:r>
              <a:rPr lang="th-TH" sz="213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ธุรกรรมที่มีเหตุอันควรสงสัย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118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5688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0">
            <a:extLst>
              <a:ext uri="{FF2B5EF4-FFF2-40B4-BE49-F238E27FC236}">
                <a16:creationId xmlns:a16="http://schemas.microsoft.com/office/drawing/2014/main" id="{ABF30A99-FDEF-45A8-AD49-C75184C93C54}"/>
              </a:ext>
            </a:extLst>
          </p:cNvPr>
          <p:cNvSpPr/>
          <p:nvPr/>
        </p:nvSpPr>
        <p:spPr>
          <a:xfrm>
            <a:off x="1009961" y="2051310"/>
            <a:ext cx="7308540" cy="2939791"/>
          </a:xfrm>
          <a:prstGeom prst="round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13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4. การเก็บรักษารายละเอียดข้อมูล </a:t>
            </a:r>
          </a:p>
          <a:p>
            <a:pPr marL="342882" indent="-342882"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13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1)  ข้อมูลเกี่ยวกับการแสดงตน ต้องเก็บรักษาเป็นเวลา 5 ปี  นับแต่วันที่มีการปิดบัญชี  </a:t>
            </a:r>
          </a:p>
          <a:p>
            <a:pPr marL="342882" indent="-342882"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13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 หรือยุติความสัมพันธ์กับลูกค้า   </a:t>
            </a:r>
          </a:p>
          <a:p>
            <a:pPr marL="342882" indent="-342882"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13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2)  ข้อมูลเกี่ยวกับการทำธุรกรรมและบันทึกข้อเท็จจริงต้องเก็บรักษาเป็นเวลา5 ปี</a:t>
            </a:r>
          </a:p>
          <a:p>
            <a:pPr marL="342882" indent="-342882"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13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 นับแต่ได้มีการทำธุรกรรมหรือบันทึกข้อเท็จจริง</a:t>
            </a:r>
          </a:p>
          <a:p>
            <a:pPr marL="342882" indent="-342882"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13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3)  ข้อมูลเกี่ยวกับการตรวจสอบเพื่อทราบข้อเท็จจริงเกี่ยวกับลูกค้าต้องเก็บรักษา</a:t>
            </a:r>
          </a:p>
          <a:p>
            <a:pPr marL="342882" indent="-342882" algn="thaiDist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133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 เป็นเวลา 10 ปี นับแต่วันที่มีการปิดบัญชี</a:t>
            </a:r>
            <a:endParaRPr lang="th-TH" sz="2133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3" name="สี่เหลี่ยมมุมมน 11">
            <a:extLst>
              <a:ext uri="{FF2B5EF4-FFF2-40B4-BE49-F238E27FC236}">
                <a16:creationId xmlns:a16="http://schemas.microsoft.com/office/drawing/2014/main" id="{186DBE25-39AB-4502-874F-F174F1599EB9}"/>
              </a:ext>
            </a:extLst>
          </p:cNvPr>
          <p:cNvSpPr/>
          <p:nvPr/>
        </p:nvSpPr>
        <p:spPr>
          <a:xfrm>
            <a:off x="1993902" y="609601"/>
            <a:ext cx="5083573" cy="9736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b="1" dirty="0">
              <a:solidFill>
                <a:prstClr val="black"/>
              </a:solidFill>
              <a:latin typeface="FreesiaUPC" pitchFamily="34" charset="-34"/>
              <a:cs typeface="FreesiaUPC" pitchFamily="34" charset="-34"/>
              <a:sym typeface="Arial"/>
            </a:endParaRPr>
          </a:p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ประเด็นที่สหกรณ์ต้องดำเนินการตามกฎหมาย </a:t>
            </a:r>
            <a:r>
              <a:rPr lang="th-TH" sz="2400" b="1" dirty="0" err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ปปง.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</a:t>
            </a:r>
            <a:b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</a:b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ซึ่งเกี่ยวเนื่องกับอำนาจหน้าที่ของกรมตรวจบัญชีสหกรณ์ </a:t>
            </a:r>
          </a:p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b="1" dirty="0">
              <a:solidFill>
                <a:prstClr val="black"/>
              </a:solidFill>
              <a:latin typeface="FreesiaUPC" pitchFamily="34" charset="-34"/>
              <a:cs typeface="FreesiaUPC" pitchFamily="34" charset="-34"/>
              <a:sym typeface="Arial"/>
            </a:endParaRPr>
          </a:p>
        </p:txBody>
      </p:sp>
      <p:sp>
        <p:nvSpPr>
          <p:cNvPr id="4" name="ลูกศรลง 12">
            <a:extLst>
              <a:ext uri="{FF2B5EF4-FFF2-40B4-BE49-F238E27FC236}">
                <a16:creationId xmlns:a16="http://schemas.microsoft.com/office/drawing/2014/main" id="{323997F5-82F9-47D8-95D4-2D3C858D2AF2}"/>
              </a:ext>
            </a:extLst>
          </p:cNvPr>
          <p:cNvSpPr/>
          <p:nvPr/>
        </p:nvSpPr>
        <p:spPr>
          <a:xfrm>
            <a:off x="4504534" y="1689101"/>
            <a:ext cx="384967" cy="27075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85766">
              <a:defRPr/>
            </a:pPr>
            <a:endParaRPr lang="th-TH" sz="2251" b="1" dirty="0">
              <a:solidFill>
                <a:prstClr val="black"/>
              </a:solidFill>
              <a:latin typeface="Franklin Gothic Book"/>
              <a:cs typeface="LilyUPC" panose="020B0704020202020204" pitchFamily="34" charset="-34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119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19147" y="476672"/>
            <a:ext cx="5256582" cy="792088"/>
          </a:xfrm>
          <a:prstGeom prst="ellipse">
            <a:avLst/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h-TH" sz="48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528" y="612115"/>
            <a:ext cx="8713540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สิ่งที่กรมตรวจบัญชีฯ ต้องดำเนินการเร่งด่วน</a:t>
            </a:r>
          </a:p>
          <a:p>
            <a:pPr eaLnBrk="0" hangingPunct="0"/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0" hangingPunct="0"/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700" b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กรมตรวจบัญชีสหกรณ์ต้องดำเนินการออกระเบียบที่เกี่ยวข้องกับการสอบบัญชี  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ให้แล้วเสร็จ</a:t>
            </a:r>
            <a:r>
              <a:rPr lang="th-TH" sz="27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ภายในสองปี 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แต่ในระหว่างที่ยังไม่มีการออกระเบียบใหม่ตาม </a:t>
            </a:r>
            <a:r>
              <a:rPr lang="th-TH" sz="27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พรบ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นี้ ให้ระเบียบที่ใช้อยู่ก่อน </a:t>
            </a:r>
            <a:r>
              <a:rPr lang="th-TH" sz="27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พรบ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นี้ใช้บังคับต่อไป เท่าที่ไม่ขัดหรือแย้งกับ </a:t>
            </a:r>
            <a:r>
              <a:rPr lang="th-TH" sz="27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พรบ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นี้</a:t>
            </a:r>
          </a:p>
          <a:p>
            <a:pPr eaLnBrk="0" hangingPunct="0"/>
            <a:r>
              <a:rPr lang="th-TH" sz="27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- ระเบียบกรมตรวจฯ ว่าด้วยการสอบบัญชีสหกรณ์ พ.ศ. 2562</a:t>
            </a:r>
          </a:p>
          <a:p>
            <a:pPr eaLnBrk="0" hangingPunct="0"/>
            <a:r>
              <a:rPr lang="th-TH" sz="27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- ระเบียบกรมตรวจฯ ว่าด้วยการแต่งตั้งผู้สอบบัญชีรับอนุญาตหรือ</a:t>
            </a:r>
          </a:p>
          <a:p>
            <a:pPr eaLnBrk="0" hangingPunct="0"/>
            <a:r>
              <a:rPr lang="th-TH" sz="27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บุคคลอื่นเป็นผู้สอบบัญชีของสหกรณ์ พ.ศ. 2562</a:t>
            </a:r>
          </a:p>
          <a:p>
            <a:pPr eaLnBrk="0" hangingPunct="0"/>
            <a:r>
              <a:rPr lang="th-TH" sz="27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- ประกาศกรมตรวจฯ เรื่อง หลักเกณฑ์การแต่งตั้งข้าราชการ</a:t>
            </a:r>
          </a:p>
          <a:p>
            <a:pPr eaLnBrk="0" hangingPunct="0"/>
            <a:r>
              <a:rPr lang="th-TH" sz="27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กรมตรวจบัญชีสหกรณ์เป็นผู้สอบบัญชีสหกรณ์ พ.ศ. 2562</a:t>
            </a:r>
          </a:p>
          <a:p>
            <a:pPr eaLnBrk="0" hangingPunct="0"/>
            <a:endParaRPr lang="th-TH" sz="1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0" hangingPunct="0">
              <a:spcBef>
                <a:spcPts val="600"/>
              </a:spcBef>
            </a:pPr>
            <a:r>
              <a:rPr lang="th-TH" sz="27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กรณีได้รับมอบอำนาจตามมาตรา 16 (2) มาตรา 53 วรรคสอง ต้องดำเนินการให้แล้วเสร็จตามกรอบระยะเวลาที่กล่าวมาในข้อ 1 </a:t>
            </a:r>
            <a:r>
              <a:rPr lang="th-TH" sz="27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อยู่ระหว่างดำเนินการ</a:t>
            </a:r>
          </a:p>
          <a:p>
            <a:pPr eaLnBrk="0" hangingPunct="0">
              <a:spcBef>
                <a:spcPts val="600"/>
              </a:spcBef>
            </a:pPr>
            <a:r>
              <a:rPr lang="th-TH" sz="27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(นทส.มอบอำนาจ. คำสั่ง 3/2562 </a:t>
            </a:r>
            <a:r>
              <a:rPr lang="th-TH" sz="27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ลว</a:t>
            </a:r>
            <a:r>
              <a:rPr lang="th-TH" sz="27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15 ก.ค. 62 </a:t>
            </a:r>
            <a:r>
              <a:rPr lang="th-TH" sz="27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 action="ppaction://hlinkfile"/>
              </a:rPr>
              <a:t>มีผล 16 ส.ค. 62)</a:t>
            </a:r>
            <a:endParaRPr lang="th-TH" sz="27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0" hangingPunct="0"/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black">
          <a:xfrm>
            <a:off x="7380312" y="2996954"/>
            <a:ext cx="136815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3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มีผลใช้บังคับ 19 ก.ค. 62</a:t>
            </a: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black">
          <a:xfrm>
            <a:off x="7524328" y="3933058"/>
            <a:ext cx="136815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3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มีผลใช้บังคับ 7 มิ.ย. 62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948264" y="4221088"/>
            <a:ext cx="432048" cy="288032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Brace 1"/>
          <p:cNvSpPr/>
          <p:nvPr/>
        </p:nvSpPr>
        <p:spPr>
          <a:xfrm>
            <a:off x="7020272" y="2996952"/>
            <a:ext cx="216024" cy="914400"/>
          </a:xfrm>
          <a:prstGeom prst="rightBrace">
            <a:avLst>
              <a:gd name="adj1" fmla="val 16579"/>
              <a:gd name="adj2" fmla="val 50000"/>
            </a:avLst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C9E5B-D9FF-421B-8E08-50217A8BF71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037921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44078" y="736601"/>
            <a:ext cx="3723423" cy="889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ภาษีที่เกี่ยวข้องกับสหกรณ์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68744" y="2384706"/>
            <a:ext cx="6937056" cy="2021374"/>
            <a:chOff x="1428107" y="1475659"/>
            <a:chExt cx="6116794" cy="20213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107" y="1475659"/>
              <a:ext cx="6116794" cy="2021373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1428107" y="1756880"/>
              <a:ext cx="5741572" cy="1405255"/>
              <a:chOff x="1428107" y="1726058"/>
              <a:chExt cx="5741572" cy="140525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428107" y="1726058"/>
                <a:ext cx="1941814" cy="140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th-TH" sz="2133" b="1" kern="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   ประเภทที่ </a:t>
                </a:r>
                <a:r>
                  <a:rPr lang="en-US" sz="2133" b="1" kern="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1</a:t>
                </a:r>
                <a:r>
                  <a:rPr lang="th-TH" sz="2133" b="1" kern="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th-TH" sz="2133" b="1" kern="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ภาษีเงินได้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th-TH" sz="2133" b="1" kern="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ภาษีเงินได้บุคคลธรรมดา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th-TH" sz="2133" b="1" kern="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ภาษีเงินได้นิติบุคคล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738015" y="2132546"/>
                <a:ext cx="14607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th-TH" sz="2400" b="1" kern="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   ประเภทที่ </a:t>
                </a:r>
                <a:r>
                  <a:rPr lang="en-US" sz="2400" b="1" kern="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2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th-TH" sz="2400" b="1" kern="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ภาษีธุรกิจเฉพาะ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09628" y="2132545"/>
                <a:ext cx="12600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th-TH" sz="2400" b="1" kern="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 ประเภทที่ </a:t>
                </a:r>
                <a:r>
                  <a:rPr lang="en-US" sz="2400" b="1" kern="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3</a:t>
                </a:r>
                <a:r>
                  <a:rPr lang="th-TH" sz="2400" b="1" kern="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  <a:sym typeface="Arial"/>
                  </a:rPr>
                  <a:t>อากรแสตมป์</a:t>
                </a:r>
              </a:p>
            </p:txBody>
          </p:sp>
        </p:grpSp>
      </p:grp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120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5830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36091562-E101-42E0-B905-B825B091C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195" y="1664345"/>
            <a:ext cx="6781005" cy="117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8" rIns="68576" bIns="34288">
            <a:spAutoFit/>
          </a:bodyPr>
          <a:lstStyle>
            <a:lvl1pPr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thaiDist" defTabSz="685766" eaLnBrk="1" hangingPunct="1">
              <a:defRPr/>
            </a:pPr>
            <a:r>
              <a:rPr lang="th-TH" alt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สหกรณ์ไม่เข้าลักษณะเป็นบริษัท หรือห้างหุ้นส่วนนิติบุคคลตามมาตรา </a:t>
            </a:r>
            <a:r>
              <a:rPr lang="en-US" alt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39 </a:t>
            </a:r>
            <a:r>
              <a:rPr lang="th-TH" alt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แห่งประมวลรัษฎากร </a:t>
            </a:r>
            <a:r>
              <a:rPr lang="th-TH" altLang="en-US" sz="24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ไม่มีหน้าที่ต้องเสียภาษีเงินได้นิติบุคคล </a:t>
            </a:r>
            <a:r>
              <a:rPr lang="th-TH" alt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ดังนั้น ผู้จ่ายเงินได้ พึงประเมินให้แก่สหกรณ์ดังกล่าว ไม่มีหน้าที่หักภาษีเงินได้ ณ ที่จ่าย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93881" y="3141662"/>
            <a:ext cx="3549519" cy="2052228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000" rIns="27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สหกรณ์ไม่ต้องเสียภาษี</a:t>
            </a:r>
            <a:r>
              <a:rPr lang="th-TH" sz="2133" b="1" u="sng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เงินได้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ตามหนังสือกรมสรรพากรที่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กค</a:t>
            </a: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. 1935/2506 ลงวันที่ 29 มกราคม 2506 เรื่อง ซักซ้อมความเข้าใจเกี่ยวกับการเสียภาษีเงินได้ของสมาคมสหกรณ์</a:t>
            </a:r>
            <a:endParaRPr lang="en-US" sz="2133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08501" y="3128962"/>
            <a:ext cx="3873500" cy="2052228"/>
          </a:xfrm>
          <a:prstGeom prst="roundRect">
            <a:avLst/>
          </a:prstGeom>
          <a:solidFill>
            <a:srgbClr val="FF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27000" rIns="0" bIns="27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สหกรณ์ไม่ต้องเสียภาษี</a:t>
            </a:r>
            <a:r>
              <a:rPr lang="th-TH" sz="2133" b="1" u="sng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ดอกเบี้ยเงินฝากธนาคาร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ตามหนังสือกรมสรรพากรที่ </a:t>
            </a:r>
            <a:r>
              <a:rPr lang="th-TH" sz="2133" b="1" kern="0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กค</a:t>
            </a: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. 0802/3205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ลงวันที่ 27 กุมภาพันธ์ 2536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เรื่อง ตอบข้อหารือภาษีเงินได้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กรณีดอกเบี้ยจากเงินฝาก</a:t>
            </a:r>
            <a:endParaRPr lang="en-US" sz="2133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346993" y="932296"/>
            <a:ext cx="3072607" cy="51954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ภาษีเงินได้นิติบุคคล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121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กลุ่ม 20">
            <a:extLst>
              <a:ext uri="{FF2B5EF4-FFF2-40B4-BE49-F238E27FC236}">
                <a16:creationId xmlns:a16="http://schemas.microsoft.com/office/drawing/2014/main" id="{0A91D498-28F2-4D67-BE9F-2B264503F10C}"/>
              </a:ext>
            </a:extLst>
          </p:cNvPr>
          <p:cNvGrpSpPr>
            <a:grpSpLocks/>
          </p:cNvGrpSpPr>
          <p:nvPr/>
        </p:nvGrpSpPr>
        <p:grpSpPr bwMode="auto">
          <a:xfrm>
            <a:off x="1303737" y="2321716"/>
            <a:ext cx="6811563" cy="520625"/>
            <a:chOff x="323851" y="1191268"/>
            <a:chExt cx="7867828" cy="693156"/>
          </a:xfrm>
        </p:grpSpPr>
        <p:sp>
          <p:nvSpPr>
            <p:cNvPr id="17" name="Text Box 5">
              <a:extLst>
                <a:ext uri="{FF2B5EF4-FFF2-40B4-BE49-F238E27FC236}">
                  <a16:creationId xmlns:a16="http://schemas.microsoft.com/office/drawing/2014/main" id="{EF22BF6A-597F-4395-B5E4-1CE7E780A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1" y="1215045"/>
              <a:ext cx="2890785" cy="6693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685766" eaLnBrk="0" hangingPunct="0">
                <a:spcBef>
                  <a:spcPct val="50000"/>
                </a:spcBef>
                <a:defRPr/>
              </a:pPr>
              <a:r>
                <a:rPr lang="th-TH" sz="2667" b="1" dirty="0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  <a:sym typeface="Arial"/>
                </a:rPr>
                <a:t>สหกรณ์</a:t>
              </a:r>
              <a:r>
                <a:rPr lang="th-TH" sz="2667" b="1" dirty="0">
                  <a:solidFill>
                    <a:srgbClr val="00B050"/>
                  </a:solidFill>
                  <a:latin typeface="TH SarabunPSK" pitchFamily="34" charset="-34"/>
                  <a:cs typeface="TH SarabunPSK" pitchFamily="34" charset="-34"/>
                  <a:sym typeface="Arial"/>
                </a:rPr>
                <a:t>รับ</a:t>
              </a:r>
              <a:r>
                <a:rPr lang="th-TH" sz="2667" b="1" dirty="0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  <a:sym typeface="Arial"/>
                </a:rPr>
                <a:t>เงินได้</a:t>
              </a:r>
            </a:p>
          </p:txBody>
        </p:sp>
        <p:sp>
          <p:nvSpPr>
            <p:cNvPr id="19" name="Text Box 5">
              <a:extLst>
                <a:ext uri="{FF2B5EF4-FFF2-40B4-BE49-F238E27FC236}">
                  <a16:creationId xmlns:a16="http://schemas.microsoft.com/office/drawing/2014/main" id="{7B96C340-9B95-4097-8D46-E17C0DFE7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256" y="1191268"/>
              <a:ext cx="4333423" cy="6693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766" eaLnBrk="0" hangingPunct="0">
                <a:spcBef>
                  <a:spcPct val="50000"/>
                </a:spcBef>
                <a:defRPr/>
              </a:pPr>
              <a:r>
                <a:rPr lang="th-TH" sz="2667" b="1" dirty="0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  <a:sym typeface="Arial"/>
                </a:rPr>
                <a:t>ผู้จ่ายเงินได้ไม่ต้องหักภาษี ณ ที่จ่าย</a:t>
              </a:r>
            </a:p>
          </p:txBody>
        </p:sp>
        <p:sp>
          <p:nvSpPr>
            <p:cNvPr id="20" name="AutoShape 17">
              <a:extLst>
                <a:ext uri="{FF2B5EF4-FFF2-40B4-BE49-F238E27FC236}">
                  <a16:creationId xmlns:a16="http://schemas.microsoft.com/office/drawing/2014/main" id="{75ADB573-F41C-4181-8FFC-0C8947EB7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912" y="1215046"/>
              <a:ext cx="360317" cy="454949"/>
            </a:xfrm>
            <a:prstGeom prst="right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685766">
                <a:defRPr/>
              </a:pPr>
              <a:endParaRPr lang="th-TH" sz="2133" b="1">
                <a:solidFill>
                  <a:srgbClr val="7030A0"/>
                </a:solidFill>
                <a:latin typeface="FreesiaUPC" pitchFamily="34" charset="-34"/>
                <a:cs typeface="FreesiaUPC" pitchFamily="34" charset="-34"/>
                <a:sym typeface="Arial"/>
              </a:endParaRPr>
            </a:p>
          </p:txBody>
        </p:sp>
      </p:grpSp>
      <p:sp>
        <p:nvSpPr>
          <p:cNvPr id="16388" name="Text Box 2">
            <a:extLst>
              <a:ext uri="{FF2B5EF4-FFF2-40B4-BE49-F238E27FC236}">
                <a16:creationId xmlns:a16="http://schemas.microsoft.com/office/drawing/2014/main" id="{791C23E4-BD16-4127-A841-E1448EF86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893" y="3321845"/>
            <a:ext cx="6640907" cy="130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8" rIns="68576" bIns="34288">
            <a:spAutoFit/>
          </a:bodyPr>
          <a:lstStyle>
            <a:lvl1pPr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thaiDist" defTabSz="685766" eaLnBrk="1" hangingPunct="1">
              <a:defRPr/>
            </a:pPr>
            <a:r>
              <a:rPr lang="th-TH" altLang="en-US" sz="2667" dirty="0">
                <a:solidFill>
                  <a:srgbClr val="C00000"/>
                </a:solidFill>
                <a:latin typeface="IrisUPC" panose="020B0704020202020204" pitchFamily="34" charset="-34"/>
                <a:cs typeface="IrisUPC" panose="020B0704020202020204" pitchFamily="34" charset="-34"/>
                <a:sym typeface="Arial"/>
              </a:rPr>
              <a:t>	</a:t>
            </a:r>
            <a:r>
              <a:rPr lang="th-TH" altLang="en-US" sz="2667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ถ้าสหกรณ์ถูกหักภาษีเงินได้ ณ ที่จ่ายไว้ สามารถยื่นคำร้อง</a:t>
            </a:r>
          </a:p>
          <a:p>
            <a:pPr algn="thaiDist" defTabSz="685766" eaLnBrk="1" hangingPunct="1">
              <a:defRPr/>
            </a:pPr>
            <a:r>
              <a:rPr lang="th-TH" altLang="en-US" sz="2667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ขอคืนตามแบบ ค.10 ได้ภายใน 3 ปี นับแต่วันสุดท้าย แห่งกำหนด</a:t>
            </a:r>
          </a:p>
          <a:p>
            <a:pPr algn="thaiDist" defTabSz="685766" eaLnBrk="1" hangingPunct="1">
              <a:defRPr/>
            </a:pPr>
            <a:r>
              <a:rPr lang="th-TH" altLang="en-US" sz="2667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เวลายื่นรายการภาษีตามมาตรา 27 ตรี แห่งประมวลรัษฎากร</a:t>
            </a:r>
            <a:endParaRPr lang="th-TH" altLang="en-US" sz="2400" b="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149568" y="1148197"/>
            <a:ext cx="3041433" cy="51954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ภาษีเงินได้หัก ณ ที่จ่าย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122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0946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6C8F14CC-64ED-467E-8CD3-8FC69EA8C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1" y="2653905"/>
            <a:ext cx="7670799" cy="302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8" rIns="68576" bIns="34288">
            <a:spAutoFit/>
          </a:bodyPr>
          <a:lstStyle>
            <a:lvl1pPr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defTabSz="685766" eaLnBrk="1" hangingPunct="1">
              <a:defRPr/>
            </a:pPr>
            <a:r>
              <a:rPr lang="th-TH" altLang="en-US" sz="2400" dirty="0">
                <a:latin typeface="TH SarabunPSK" pitchFamily="34" charset="-34"/>
                <a:cs typeface="TH SarabunPSK" pitchFamily="34" charset="-34"/>
                <a:sym typeface="Arial"/>
              </a:rPr>
              <a:t>สหกรณ์เมื่อจ่ายเงินได้พึงประเมิน</a:t>
            </a:r>
          </a:p>
          <a:p>
            <a:pPr defTabSz="685766" eaLnBrk="1" hangingPunct="1">
              <a:defRPr/>
            </a:pPr>
            <a:r>
              <a:rPr lang="en-US" altLang="en-US" sz="2400" b="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1. </a:t>
            </a:r>
            <a:r>
              <a:rPr lang="th-TH" altLang="en-US" sz="2400" b="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จ่ายเงินเดือนให้แก่พนักงานของสหกรณ์ ซึ่งถือเป็นเงินได้พึงประเมินตามมาตรา </a:t>
            </a:r>
            <a:r>
              <a:rPr lang="en-US" altLang="en-US" sz="2400" b="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40(1) </a:t>
            </a:r>
            <a:r>
              <a:rPr lang="th-TH" altLang="en-US" sz="2400" b="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แห่งประมวลรัษฎากร </a:t>
            </a:r>
            <a:r>
              <a:rPr lang="th-TH" alt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สหกรณ์มีหน้าที่ต้องคำนวณหักภาษีเงินได้ ณ ที่จ่าย  </a:t>
            </a:r>
          </a:p>
          <a:p>
            <a:pPr defTabSz="685766" eaLnBrk="1" hangingPunct="1">
              <a:defRPr/>
            </a:pPr>
            <a:r>
              <a:rPr lang="th-TH" alt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ตามมาตรา </a:t>
            </a:r>
            <a:r>
              <a:rPr lang="en-US" alt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50(1)</a:t>
            </a:r>
            <a:r>
              <a:rPr lang="th-TH" alt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แห่งประมวลรัษฎากร</a:t>
            </a:r>
            <a:r>
              <a:rPr lang="en-US" alt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 </a:t>
            </a:r>
            <a:br>
              <a:rPr lang="en-US" alt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</a:br>
            <a:r>
              <a:rPr lang="en-US" altLang="en-US" sz="2400" b="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      2. </a:t>
            </a:r>
            <a:r>
              <a:rPr lang="th-TH" altLang="en-US" sz="2400" b="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จ่ายเงินค่าซ่อมแซมอาคารของสหกรณ์ เข้าลักษณะเป็นการจ่ายเงินได้ค่าจ้างทำของ</a:t>
            </a:r>
          </a:p>
          <a:p>
            <a:pPr defTabSz="685766" eaLnBrk="1" hangingPunct="1">
              <a:defRPr/>
            </a:pPr>
            <a:r>
              <a:rPr lang="th-TH" altLang="en-US" sz="2400" b="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ตามมาตรา </a:t>
            </a:r>
            <a:r>
              <a:rPr lang="en-US" altLang="en-US" sz="2400" b="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587 </a:t>
            </a:r>
            <a:r>
              <a:rPr lang="th-TH" altLang="en-US" sz="2400" b="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แห่งประมวลกฎหมายแพ่งและพาณิชย์ ซึ่งถือเป็นเงินได้พึงประเมิน</a:t>
            </a:r>
          </a:p>
          <a:p>
            <a:pPr defTabSz="685766" eaLnBrk="1" hangingPunct="1">
              <a:defRPr/>
            </a:pPr>
            <a:r>
              <a:rPr lang="th-TH" altLang="en-US" sz="2400" b="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ตามมาตรา </a:t>
            </a:r>
            <a:r>
              <a:rPr lang="en-US" altLang="en-US" sz="2400" b="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40 (8) </a:t>
            </a:r>
            <a:r>
              <a:rPr lang="th-TH" altLang="en-US" sz="2400" b="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แห่งประมวลรัษฎากร </a:t>
            </a:r>
            <a:r>
              <a:rPr lang="th-TH" alt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สหกรณ์มีหน้าที่ต้องหัก ภาษี ณ ที่จ่ายในอัตรา</a:t>
            </a:r>
          </a:p>
          <a:p>
            <a:pPr defTabSz="685766" eaLnBrk="1" hangingPunct="1">
              <a:defRPr/>
            </a:pPr>
            <a:r>
              <a:rPr lang="th-TH" alt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ร้อยละ </a:t>
            </a:r>
            <a:r>
              <a:rPr lang="en-US" alt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3.0 </a:t>
            </a:r>
            <a:r>
              <a:rPr lang="th-TH" alt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ตามมาตรา </a:t>
            </a:r>
            <a:r>
              <a:rPr lang="en-US" alt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3 </a:t>
            </a:r>
            <a:r>
              <a:rPr lang="th-TH" alt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เตรส แห่งประมวลรัษฎากร</a:t>
            </a:r>
          </a:p>
        </p:txBody>
      </p:sp>
      <p:grpSp>
        <p:nvGrpSpPr>
          <p:cNvPr id="17412" name="กลุ่ม 20">
            <a:extLst>
              <a:ext uri="{FF2B5EF4-FFF2-40B4-BE49-F238E27FC236}">
                <a16:creationId xmlns:a16="http://schemas.microsoft.com/office/drawing/2014/main" id="{E74896D0-5B27-4762-AD89-4409A757CF9A}"/>
              </a:ext>
            </a:extLst>
          </p:cNvPr>
          <p:cNvGrpSpPr>
            <a:grpSpLocks/>
          </p:cNvGrpSpPr>
          <p:nvPr/>
        </p:nvGrpSpPr>
        <p:grpSpPr bwMode="auto">
          <a:xfrm>
            <a:off x="1233489" y="1758154"/>
            <a:ext cx="6602411" cy="520625"/>
            <a:chOff x="323851" y="1191268"/>
            <a:chExt cx="7488261" cy="693156"/>
          </a:xfrm>
        </p:grpSpPr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301347DE-244D-4E2F-A2FA-8DFA59B09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51" y="1215045"/>
              <a:ext cx="2891325" cy="6693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685766" eaLnBrk="0" hangingPunct="0">
                <a:spcBef>
                  <a:spcPct val="50000"/>
                </a:spcBef>
                <a:defRPr/>
              </a:pPr>
              <a:r>
                <a:rPr lang="th-TH" sz="2667" b="1" dirty="0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  <a:sym typeface="Arial"/>
                </a:rPr>
                <a:t>สหกรณ์</a:t>
              </a:r>
              <a:r>
                <a:rPr lang="th-TH" sz="2667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  <a:sym typeface="Arial"/>
                </a:rPr>
                <a:t>จ่าย</a:t>
              </a:r>
              <a:r>
                <a:rPr lang="th-TH" sz="2667" b="1" dirty="0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  <a:sym typeface="Arial"/>
                </a:rPr>
                <a:t>เงินได้</a:t>
              </a:r>
            </a:p>
          </p:txBody>
        </p:sp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75666F2D-8022-4E5F-A0FB-32D8FAEA7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322" y="1191268"/>
              <a:ext cx="3953790" cy="6693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685766" eaLnBrk="0" hangingPunct="0">
                <a:spcBef>
                  <a:spcPct val="50000"/>
                </a:spcBef>
                <a:defRPr/>
              </a:pPr>
              <a:r>
                <a:rPr lang="th-TH" sz="2667" b="1" dirty="0">
                  <a:solidFill>
                    <a:srgbClr val="7030A0"/>
                  </a:solidFill>
                  <a:latin typeface="TH SarabunPSK" pitchFamily="34" charset="-34"/>
                  <a:cs typeface="TH SarabunPSK" pitchFamily="34" charset="-34"/>
                  <a:sym typeface="Arial"/>
                </a:rPr>
                <a:t>สหกรณ์มีหน้าที่หักภาษี ณ ที่จ่าย</a:t>
              </a:r>
            </a:p>
          </p:txBody>
        </p:sp>
        <p:sp>
          <p:nvSpPr>
            <p:cNvPr id="25" name="AutoShape 17">
              <a:extLst>
                <a:ext uri="{FF2B5EF4-FFF2-40B4-BE49-F238E27FC236}">
                  <a16:creationId xmlns:a16="http://schemas.microsoft.com/office/drawing/2014/main" id="{8D69D9C6-1ABB-4189-A09B-9C82C6603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005" y="1215046"/>
              <a:ext cx="361238" cy="454949"/>
            </a:xfrm>
            <a:prstGeom prst="right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defTabSz="685766">
                <a:defRPr/>
              </a:pPr>
              <a:endParaRPr lang="th-TH" sz="2133" b="1">
                <a:solidFill>
                  <a:srgbClr val="C00000"/>
                </a:solidFill>
                <a:latin typeface="FreesiaUPC" pitchFamily="34" charset="-34"/>
                <a:cs typeface="FreesiaUPC" pitchFamily="34" charset="-34"/>
                <a:sym typeface="Arial"/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>
            <a:off x="1187667" y="1008497"/>
            <a:ext cx="2613423" cy="51954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b="1" kern="0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ภาษีเงินได้หัก ณ ที่จ่าย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123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7468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6">
            <a:extLst>
              <a:ext uri="{FF2B5EF4-FFF2-40B4-BE49-F238E27FC236}">
                <a16:creationId xmlns:a16="http://schemas.microsoft.com/office/drawing/2014/main" id="{60B804F5-CC43-4042-909F-5FD89A0FA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5344" y="1950855"/>
            <a:ext cx="2140528" cy="8098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685766">
              <a:defRPr/>
            </a:pPr>
            <a:r>
              <a:rPr lang="th-TH" altLang="en-US" sz="2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สหกรณ์จ่ายเงินได้</a:t>
            </a:r>
          </a:p>
          <a:p>
            <a:pPr algn="ctr" defTabSz="685766">
              <a:defRPr/>
            </a:pPr>
            <a:r>
              <a:rPr lang="th-TH" altLang="en-US" sz="2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ไม่ต้องหักภาษี ณ ที่จ่าย</a:t>
            </a:r>
            <a:endParaRPr lang="en-US" altLang="en-US" sz="22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18437" name="AutoShape 4">
            <a:extLst>
              <a:ext uri="{FF2B5EF4-FFF2-40B4-BE49-F238E27FC236}">
                <a16:creationId xmlns:a16="http://schemas.microsoft.com/office/drawing/2014/main" id="{648C9E0C-9DA5-4D17-8937-F195FDB79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371" y="3360244"/>
            <a:ext cx="1921669" cy="7285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685766">
              <a:defRPr/>
            </a:pPr>
            <a:r>
              <a:rPr lang="th-TH" altLang="en-US" sz="2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เงินปันผล </a:t>
            </a:r>
            <a:r>
              <a:rPr lang="en-US" altLang="en-US" sz="2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&amp; </a:t>
            </a:r>
            <a:r>
              <a:rPr lang="th-TH" altLang="en-US" sz="2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เฉลี่ยคืน</a:t>
            </a:r>
          </a:p>
          <a:p>
            <a:pPr algn="ctr" defTabSz="685766">
              <a:defRPr/>
            </a:pPr>
            <a:r>
              <a:rPr lang="th-TH" altLang="en-US" sz="2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ให้สมาชิก</a:t>
            </a:r>
            <a:endParaRPr lang="en-US" altLang="en-US" sz="20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18439" name="AutoShape 4">
            <a:extLst>
              <a:ext uri="{FF2B5EF4-FFF2-40B4-BE49-F238E27FC236}">
                <a16:creationId xmlns:a16="http://schemas.microsoft.com/office/drawing/2014/main" id="{B628426D-5553-4B3D-8B2D-5916594E3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773" y="3306667"/>
            <a:ext cx="2089547" cy="7821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685766">
              <a:defRPr/>
            </a:pPr>
            <a:r>
              <a:rPr lang="th-TH" altLang="en-US" sz="2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ดอกเบี้ยเงินฝาก ประเภท</a:t>
            </a:r>
          </a:p>
          <a:p>
            <a:pPr algn="ctr" defTabSz="685766">
              <a:defRPr/>
            </a:pPr>
            <a:r>
              <a:rPr lang="th-TH" altLang="en-US" sz="2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ออมทรัพย์ ให้สมาชิก</a:t>
            </a:r>
            <a:endParaRPr lang="en-US" altLang="en-US" sz="20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18441" name="AutoShape 4">
            <a:extLst>
              <a:ext uri="{FF2B5EF4-FFF2-40B4-BE49-F238E27FC236}">
                <a16:creationId xmlns:a16="http://schemas.microsoft.com/office/drawing/2014/main" id="{D285EB58-BD6A-42E8-B166-07203B75C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9769" y="3306665"/>
            <a:ext cx="2150603" cy="103308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000" b="1">
                <a:solidFill>
                  <a:srgbClr val="0000FF"/>
                </a:solidFill>
                <a:latin typeface="EucrosiaUPC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defTabSz="685766">
              <a:defRPr/>
            </a:pPr>
            <a:r>
              <a:rPr lang="th-TH" altLang="en-US" sz="2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เบี้ยเลี้ยง/พาหนะ</a:t>
            </a:r>
          </a:p>
          <a:p>
            <a:pPr algn="ctr" defTabSz="685766">
              <a:defRPr/>
            </a:pPr>
            <a:r>
              <a:rPr lang="th-TH" altLang="en-US" sz="2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ตามความจำเป็นให้</a:t>
            </a:r>
          </a:p>
          <a:p>
            <a:pPr algn="ctr" defTabSz="685766">
              <a:defRPr/>
            </a:pPr>
            <a:r>
              <a:rPr lang="th-TH" altLang="en-US" sz="2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กรรมการและเจ้าหน้าที่</a:t>
            </a:r>
            <a:endParaRPr lang="en-US" altLang="en-US" sz="20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18443" name="Line 18">
            <a:extLst>
              <a:ext uri="{FF2B5EF4-FFF2-40B4-BE49-F238E27FC236}">
                <a16:creationId xmlns:a16="http://schemas.microsoft.com/office/drawing/2014/main" id="{9356E814-3685-488E-AA37-8836C8575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9123" y="3050679"/>
            <a:ext cx="419814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685766">
              <a:defRPr/>
            </a:pPr>
            <a:endParaRPr lang="en-US" sz="2251" b="1">
              <a:solidFill>
                <a:srgbClr val="0000FF"/>
              </a:solidFill>
              <a:latin typeface="EucrosiaUPC" panose="02020603050405020304" pitchFamily="18" charset="-34"/>
              <a:cs typeface="Angsana New" panose="02020603050405020304" pitchFamily="18" charset="-34"/>
              <a:sym typeface="Arial"/>
            </a:endParaRPr>
          </a:p>
        </p:txBody>
      </p:sp>
      <p:sp>
        <p:nvSpPr>
          <p:cNvPr id="18444" name="Line 19">
            <a:extLst>
              <a:ext uri="{FF2B5EF4-FFF2-40B4-BE49-F238E27FC236}">
                <a16:creationId xmlns:a16="http://schemas.microsoft.com/office/drawing/2014/main" id="{C2ED31B5-96E7-4249-9553-13CDFEB567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2544" y="3050680"/>
            <a:ext cx="0" cy="2702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685766">
              <a:defRPr/>
            </a:pPr>
            <a:endParaRPr lang="en-US" sz="2251" b="1">
              <a:solidFill>
                <a:srgbClr val="0000FF"/>
              </a:solidFill>
              <a:latin typeface="EucrosiaUPC" panose="02020603050405020304" pitchFamily="18" charset="-34"/>
              <a:cs typeface="Angsana New" panose="02020603050405020304" pitchFamily="18" charset="-34"/>
              <a:sym typeface="Arial"/>
            </a:endParaRPr>
          </a:p>
        </p:txBody>
      </p:sp>
      <p:sp>
        <p:nvSpPr>
          <p:cNvPr id="18445" name="Line 20">
            <a:extLst>
              <a:ext uri="{FF2B5EF4-FFF2-40B4-BE49-F238E27FC236}">
                <a16:creationId xmlns:a16="http://schemas.microsoft.com/office/drawing/2014/main" id="{B453E086-D4A5-4713-81E5-2140FFCF9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1988" y="3050680"/>
            <a:ext cx="0" cy="2702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685766">
              <a:defRPr/>
            </a:pPr>
            <a:endParaRPr lang="en-US" sz="2251" b="1">
              <a:solidFill>
                <a:srgbClr val="0000FF"/>
              </a:solidFill>
              <a:latin typeface="EucrosiaUPC" panose="02020603050405020304" pitchFamily="18" charset="-34"/>
              <a:cs typeface="Angsana New" panose="02020603050405020304" pitchFamily="18" charset="-34"/>
              <a:sym typeface="Arial"/>
            </a:endParaRPr>
          </a:p>
        </p:txBody>
      </p:sp>
      <p:sp>
        <p:nvSpPr>
          <p:cNvPr id="18446" name="Line 21">
            <a:extLst>
              <a:ext uri="{FF2B5EF4-FFF2-40B4-BE49-F238E27FC236}">
                <a16:creationId xmlns:a16="http://schemas.microsoft.com/office/drawing/2014/main" id="{02F0ABB8-2EC8-4E1A-BFC4-336964372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0272" y="3050680"/>
            <a:ext cx="0" cy="2702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685766">
              <a:defRPr/>
            </a:pPr>
            <a:endParaRPr lang="en-US" sz="2251" b="1">
              <a:solidFill>
                <a:srgbClr val="0000FF"/>
              </a:solidFill>
              <a:latin typeface="EucrosiaUPC" panose="02020603050405020304" pitchFamily="18" charset="-34"/>
              <a:cs typeface="Angsana New" panose="02020603050405020304" pitchFamily="18" charset="-34"/>
              <a:sym typeface="Arial"/>
            </a:endParaRPr>
          </a:p>
        </p:txBody>
      </p:sp>
      <p:sp>
        <p:nvSpPr>
          <p:cNvPr id="18447" name="Line 23">
            <a:extLst>
              <a:ext uri="{FF2B5EF4-FFF2-40B4-BE49-F238E27FC236}">
                <a16:creationId xmlns:a16="http://schemas.microsoft.com/office/drawing/2014/main" id="{410B57DC-5264-4AB3-8499-FC77953F8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1988" y="2807791"/>
            <a:ext cx="0" cy="242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685766">
              <a:defRPr/>
            </a:pPr>
            <a:endParaRPr lang="en-US" sz="2251" b="1">
              <a:solidFill>
                <a:srgbClr val="0000FF"/>
              </a:solidFill>
              <a:latin typeface="EucrosiaUPC" panose="02020603050405020304" pitchFamily="18" charset="-34"/>
              <a:cs typeface="Angsana New" panose="02020603050405020304" pitchFamily="18" charset="-34"/>
              <a:sym typeface="Arial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1258698" y="4143049"/>
            <a:ext cx="2089343" cy="1461335"/>
          </a:xfrm>
          <a:prstGeom prst="upArrowCallout">
            <a:avLst>
              <a:gd name="adj1" fmla="val 25000"/>
              <a:gd name="adj2" fmla="val 25000"/>
              <a:gd name="adj3" fmla="val 16273"/>
              <a:gd name="adj4" fmla="val 75574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พระราชกฤษฎีกา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ว่าด้วยการยกเว้นรัษฎากร พ.ศ. 2514 มาตรา 3</a:t>
            </a:r>
            <a:endParaRPr lang="en-US" sz="2000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19" name="Up Arrow Callout 18"/>
          <p:cNvSpPr/>
          <p:nvPr/>
        </p:nvSpPr>
        <p:spPr>
          <a:xfrm>
            <a:off x="3466499" y="4183883"/>
            <a:ext cx="2089343" cy="1420500"/>
          </a:xfrm>
          <a:prstGeom prst="upArrowCallout">
            <a:avLst>
              <a:gd name="adj1" fmla="val 25000"/>
              <a:gd name="adj2" fmla="val 25000"/>
              <a:gd name="adj3" fmla="val 16273"/>
              <a:gd name="adj4" fmla="val 7557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ตามประมวลรัษฎากร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มาตรา 42 (8)</a:t>
            </a:r>
            <a:endParaRPr lang="en-US" sz="2000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20" name="Up Arrow Callout 19"/>
          <p:cNvSpPr/>
          <p:nvPr/>
        </p:nvSpPr>
        <p:spPr>
          <a:xfrm>
            <a:off x="5769771" y="4362332"/>
            <a:ext cx="2089343" cy="1242051"/>
          </a:xfrm>
          <a:prstGeom prst="upArrowCallout">
            <a:avLst>
              <a:gd name="adj1" fmla="val 25000"/>
              <a:gd name="adj2" fmla="val 25000"/>
              <a:gd name="adj3" fmla="val 16273"/>
              <a:gd name="adj4" fmla="val 7557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ตามประมวลรัษฎากร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0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มาตรา 42 (1)</a:t>
            </a:r>
            <a:endParaRPr lang="en-US" sz="2000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1027042" y="796309"/>
            <a:ext cx="2935359" cy="51954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ภาษีเงินได้หัก ณ ที่จ่าย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124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2580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agon 20"/>
          <p:cNvSpPr/>
          <p:nvPr/>
        </p:nvSpPr>
        <p:spPr>
          <a:xfrm>
            <a:off x="1065141" y="1024909"/>
            <a:ext cx="2592459" cy="519547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ภาษีธุรกิจเฉพาะ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099" y="1685999"/>
            <a:ext cx="8096101" cy="362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สหกรณ์ได้รับยกเว้นภาษีธุรกิจเฉพาะ ดังนี้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1.ตามที่กำหนดไว้ในมาตรา 91/3 แห่งประมวลรัษฎากร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(3) กิจการของสหกรณ์ออมทรัพย์ เฉพาะการให้กู้ยืมเงินแก่สมาชิกหรือแก่สหกรณ์ออมทรัพย์อื่นๆ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2. การประกอบกิจการของสหกรณ์ประเภทสหกรณ์บริการ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ซึ่งดำเนินการเกี่ยวกับ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การจัดหาที่อยู่อาศัยให้แก่สมาชิก</a:t>
            </a: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เฉพาะการขายอสังหาริมทรัพย์เป็น       ทางการค้าหรือหากำไร ทั้งนี้ ตามหลักเกณฑ์และเงื่อนไขดังต่อไปนี้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(1) ต้องเป็นสหกรณ์ที่เป็นสมาชิก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โครงการพัฒนาคนจนในเมือง</a:t>
            </a: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ของการเคหะแห่งชาติ            และได้รับเงินกู้ตามโครงการดังกล่าว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(2) ต้องนำเงินที่ได้รับ ไปจัดซื้ออสังหาริมทรัพย์เพื่อขายต่อให้แก่สมาชิกของสหกรณ์นั้น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125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1307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agon 20"/>
          <p:cNvSpPr/>
          <p:nvPr/>
        </p:nvSpPr>
        <p:spPr>
          <a:xfrm>
            <a:off x="1052441" y="1088409"/>
            <a:ext cx="1983451" cy="519547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อากรแสตมป์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1" y="1984302"/>
            <a:ext cx="8267699" cy="382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สหกรณ์ได้รับยกเว้นบางรายการตามบัญชีอากรแสตมป์ 12 รายการ ดังนี้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ลักษณะที่ 1 </a:t>
            </a: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เช่าทรัพย์สินใช้ในการทำนา ไร่ สวน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ลักษณะที่ 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2 </a:t>
            </a: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โอนใบหุ้น ใบหุ้นกู้ พันธบัตร และใบรับรองหนี้ซึ่งสหกรณ์</a:t>
            </a:r>
            <a:r>
              <a:rPr lang="th-TH" sz="2400" kern="0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หรือธกส</a:t>
            </a: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. เป็นผู้ออก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ลักษณะที่ 3 </a:t>
            </a: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เช่าซื้อทรัพย์สินใช้ในการทำนา ไร่ สวน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ลักษณะที่ 4 </a:t>
            </a: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จ้างทำของ สำหรับสัญญาที่ทำขึ้นนอกประเทศไทย และการปฏิบัติตามข้อสัญญานั้น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        มิได้ทำในประเทศไทย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ลักษณะที่ 5 </a:t>
            </a: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กู้ยืมเงิน สำหรับการกู้ยืมเงินซึ่งสมาชิกกู้ยืมจากสหกรณ์ หรือสหกรณ์กู้ยืมจากสหกรณ์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        หรือ</a:t>
            </a:r>
            <a:r>
              <a:rPr lang="th-TH" sz="2400" kern="0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จากธกส</a:t>
            </a: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ลักษณะที่ 7 </a:t>
            </a: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ใบมอบอำนาจ ซึ่งสหกรณ์เป็นผู้มอบและใบมอบอำนาจตั้งสหกรณ์เป็นตัวแทน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        จัดการให้สหกรณ์ได้รับสิทธิในอสังหาริมทรัพย์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126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5892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agon 20"/>
          <p:cNvSpPr/>
          <p:nvPr/>
        </p:nvSpPr>
        <p:spPr>
          <a:xfrm>
            <a:off x="1128641" y="1063009"/>
            <a:ext cx="1983451" cy="519547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อากรแสตมป์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2602" y="1984302"/>
            <a:ext cx="810850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สหกรณ์ได้รับยกเว้นบางรายการตามบัญชีอากรแสตมป์ 12 รายการ ดังนี้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ลักษณะที่ 9 </a:t>
            </a: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ตั๋วแลกเงินหรือตั๋วสัญญาใช้เงิน ถ้าตั๋วออกเป็นสำรับและฉบับแรกในสำรับนั้น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        ปิดแสตมป์บริบูรณ์แล้ว ฉบับอื่นๆไม่ต้องปิดอีก แต่ต้องสลักหลังฉบับนั้นฯไว้ว่า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         ได้เสียอากรแล้ว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ลักษณะที่ 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11 </a:t>
            </a: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ใบหุ้น ใบหุ้นกู้ หรือใบรับรองหนี้ของสหกรณ์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ลักษณะที่ 17 (8) </a:t>
            </a: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ค้ำประกันหนี้เนื่องแต่การที่สหกรณ์ให้สมาชิกกู้ยืมหรือยืม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ลักษณะที่ 18</a:t>
            </a: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จำนำเกี่ยวกับการกู้ยืม ซึ่งสหกรณ์ได้รับยกเว้นไม่ต้องเสียอากรเกี่ยวกับการกู้ยืมเงิน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          ซึ่งสมาชิกกู้ยืมจากสหกรณ์ หรือสหกรณ์กู้ยืมจากสหกรณ์ (ตามที่กำหนดในลักษณะ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           แห่งตราสาร 5)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ลักษณะที่ 21 </a:t>
            </a: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ตัวแทน การตั้งตัวแทนในกรณีสหกรณ์เป็นตัวการ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ลักษณะที่ 23 </a:t>
            </a:r>
            <a:r>
              <a:rPr lang="th-TH" sz="2400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คู่ฉบับหรือคู่ฉีกแห่งตราสาร ถ้าฝ่ายที่ต้องเสียอากรเป็นสหกรณ์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127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1057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1" y="181860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475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118"/>
          <p:cNvGraphicFramePr>
            <a:graphicFrameLocks noGrp="1"/>
          </p:cNvGraphicFramePr>
          <p:nvPr/>
        </p:nvGraphicFramePr>
        <p:xfrm>
          <a:off x="4787906" y="5805488"/>
          <a:ext cx="2016224" cy="792088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>
                      <a:lvl1pPr marL="261938" indent="-261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009E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009E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009E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การควบสหกรณ์เข้ากัน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009E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kumimoji="0" lang="en-US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009E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29 </a:t>
                      </a:r>
                      <a:r>
                        <a:rPr kumimoji="0" lang="th-TH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009E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การแยกสหกรณ์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009E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kumimoji="0" lang="en-US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009E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30 </a:t>
                      </a:r>
                      <a:r>
                        <a:rPr kumimoji="0" lang="th-TH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009E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การชำระบัญชีสหกรณ์</a:t>
                      </a:r>
                      <a:endParaRPr kumimoji="0" lang="en-US" altLang="th-T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D6009E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Group 118"/>
          <p:cNvGraphicFramePr>
            <a:graphicFrameLocks noGrp="1"/>
          </p:cNvGraphicFramePr>
          <p:nvPr/>
        </p:nvGraphicFramePr>
        <p:xfrm>
          <a:off x="357188" y="1128713"/>
          <a:ext cx="3563350" cy="1291590"/>
        </p:xfrm>
        <a:graphic>
          <a:graphicData uri="http://schemas.openxmlformats.org/drawingml/2006/table">
            <a:tbl>
              <a:tblPr/>
              <a:tblGrid>
                <a:gridCol w="356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6779">
                <a:tc>
                  <a:txBody>
                    <a:bodyPr/>
                    <a:lstStyle>
                      <a:lvl1pPr marL="261938" indent="-261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9 การจัดทำงบการเงินของสหกรณ์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10 ลักษณะเชิงคุณภาพของงบการเงิน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11 องค์ประกอบของรายการในงบการเงิน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12 เกณฑ์การรับรู้รายการสินทรัพย์ หนี้สิน รายได้ ค่าใช้จ่าย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13 การวัดมูลค่ารายการสินทรัพย์ หนี้สิน รายได้ ค่าใช้จ่าย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14 การวัดมูลค่าของรายการที่มาจากการประมาณการ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15 การหักกลบ</a:t>
                      </a:r>
                      <a:endParaRPr kumimoji="0" lang="en-US" altLang="th-T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Group 118"/>
          <p:cNvGraphicFramePr>
            <a:graphicFrameLocks noGrp="1"/>
          </p:cNvGraphicFramePr>
          <p:nvPr/>
        </p:nvGraphicFramePr>
        <p:xfrm>
          <a:off x="7164395" y="4256088"/>
          <a:ext cx="1738814" cy="1188720"/>
        </p:xfrm>
        <a:graphic>
          <a:graphicData uri="http://schemas.openxmlformats.org/drawingml/2006/table">
            <a:tbl>
              <a:tblPr/>
              <a:tblGrid>
                <a:gridCol w="173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1335">
                <a:tc>
                  <a:txBody>
                    <a:bodyPr/>
                    <a:lstStyle>
                      <a:lvl1pPr marL="261938" indent="-261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6843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6843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6843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6843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6843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การเปิดเผยข้อมูล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6843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เกี่ยวกับฐานะการเงิน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6843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และผลการดำเนินงาน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6843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ของสหกรณ์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6843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6843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27</a:t>
                      </a: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6843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หมายเหตุประกอบ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6843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งบการเงิน</a:t>
                      </a:r>
                      <a:endParaRPr kumimoji="0" lang="en-US" altLang="th-T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226843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Group 118"/>
          <p:cNvGraphicFramePr>
            <a:graphicFrameLocks noGrp="1"/>
          </p:cNvGraphicFramePr>
          <p:nvPr/>
        </p:nvGraphicFramePr>
        <p:xfrm>
          <a:off x="5619757" y="836613"/>
          <a:ext cx="3559993" cy="2000264"/>
        </p:xfrm>
        <a:graphic>
          <a:graphicData uri="http://schemas.openxmlformats.org/drawingml/2006/table">
            <a:tbl>
              <a:tblPr/>
              <a:tblGrid>
                <a:gridCol w="3559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0264">
                <a:tc>
                  <a:txBody>
                    <a:bodyPr/>
                    <a:lstStyle>
                      <a:lvl1pPr marL="261938" indent="-261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</a:t>
                      </a:r>
                      <a:r>
                        <a:rPr lang="en-US" sz="1500" b="1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  <a:r>
                        <a:rPr lang="th-TH" sz="1500" b="1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การรับรู้รายได้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spc="-90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</a:t>
                      </a:r>
                      <a:r>
                        <a:rPr lang="en-US" sz="1500" b="1" spc="-90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17</a:t>
                      </a:r>
                      <a:r>
                        <a:rPr lang="th-TH" sz="1500" b="1" spc="-90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500" b="1" spc="-60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การประมาณการค่าเผื่อหนี้สงสัยจะสูญ</a:t>
                      </a:r>
                      <a:r>
                        <a:rPr lang="th-TH" sz="1500" b="1" spc="-60" baseline="0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และการตัดจำหน่ายหนี้สูญ</a:t>
                      </a:r>
                      <a:endParaRPr lang="en-US" sz="1500" b="1" spc="-60" dirty="0">
                        <a:solidFill>
                          <a:srgbClr val="7657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1</a:t>
                      </a:r>
                      <a:r>
                        <a:rPr lang="en-US" sz="1500" b="1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r>
                        <a:rPr lang="th-TH" sz="1500" b="1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สินค้าคงเหลือ</a:t>
                      </a:r>
                      <a:endParaRPr lang="en-US" sz="1500" b="1" dirty="0">
                        <a:solidFill>
                          <a:srgbClr val="7657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7657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lang="en-US" sz="1500" b="1" dirty="0">
                          <a:solidFill>
                            <a:srgbClr val="7657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 </a:t>
                      </a:r>
                      <a:r>
                        <a:rPr lang="th-TH" sz="1500" b="1" dirty="0">
                          <a:solidFill>
                            <a:srgbClr val="7657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วัสดุคงเหลือ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7657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 20 ที่ดินแทนการชำระหนี้</a:t>
                      </a:r>
                      <a:endParaRPr lang="en-US" sz="1500" b="1" dirty="0">
                        <a:solidFill>
                          <a:srgbClr val="7657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7657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lang="en-US" sz="1500" b="1" dirty="0">
                          <a:solidFill>
                            <a:srgbClr val="7657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r>
                        <a:rPr lang="th-TH" sz="1500" b="1" dirty="0">
                          <a:solidFill>
                            <a:srgbClr val="7657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ที่ดิน อาคารและอุปกรณ์</a:t>
                      </a:r>
                      <a:endParaRPr lang="en-US" sz="1500" b="1" dirty="0">
                        <a:solidFill>
                          <a:srgbClr val="7657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7657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lang="en-US" sz="1500" b="1" dirty="0">
                          <a:solidFill>
                            <a:srgbClr val="7657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 </a:t>
                      </a:r>
                      <a:r>
                        <a:rPr lang="th-TH" sz="1500" b="1" dirty="0">
                          <a:solidFill>
                            <a:srgbClr val="7657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สินทรัพย์ไม่มีตัวตนที่ต้องตัดจ่าย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7657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lang="en-US" sz="1500" b="1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23 </a:t>
                      </a:r>
                      <a:r>
                        <a:rPr lang="th-TH" sz="1500" b="1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เงินลงทุน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24 </a:t>
                      </a:r>
                      <a:r>
                        <a:rPr lang="th-TH" sz="1500" b="1" spc="-60" baseline="0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การตัดบัญชีค่าใช้จ่ายของสินทรัพย์ประเภทค่าใช้จ่ายรอตัดบัญชี</a:t>
                      </a:r>
                      <a:r>
                        <a:rPr lang="th-TH" sz="1500" b="1" spc="-20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</a:t>
                      </a:r>
                      <a:r>
                        <a:rPr lang="en-US" sz="1500" b="1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 </a:t>
                      </a:r>
                      <a:r>
                        <a:rPr lang="th-TH" sz="1500" b="1" dirty="0">
                          <a:solidFill>
                            <a:srgbClr val="7657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วิธีปฏิบัติทางบัญชี</a:t>
                      </a:r>
                      <a:endParaRPr kumimoji="0" lang="en-US" altLang="th-T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765700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กลุ่ม 37"/>
          <p:cNvGrpSpPr>
            <a:grpSpLocks/>
          </p:cNvGrpSpPr>
          <p:nvPr/>
        </p:nvGrpSpPr>
        <p:grpSpPr bwMode="auto">
          <a:xfrm>
            <a:off x="3844925" y="1863725"/>
            <a:ext cx="1676400" cy="973138"/>
            <a:chOff x="3857620" y="1643050"/>
            <a:chExt cx="1676370" cy="973286"/>
          </a:xfrm>
        </p:grpSpPr>
        <p:sp>
          <p:nvSpPr>
            <p:cNvPr id="43" name="Oval 6"/>
            <p:cNvSpPr>
              <a:spLocks noChangeArrowheads="1"/>
            </p:cNvSpPr>
            <p:nvPr/>
          </p:nvSpPr>
          <p:spPr bwMode="auto">
            <a:xfrm>
              <a:off x="3857620" y="1672667"/>
              <a:ext cx="1676370" cy="94366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003366"/>
                </a:solidFill>
                <a:cs typeface="Cordia New"/>
              </a:endParaRPr>
            </a:p>
          </p:txBody>
        </p:sp>
        <p:sp>
          <p:nvSpPr>
            <p:cNvPr id="168014" name="Rectangle 10"/>
            <p:cNvSpPr>
              <a:spLocks noChangeArrowheads="1"/>
            </p:cNvSpPr>
            <p:nvPr/>
          </p:nvSpPr>
          <p:spPr bwMode="auto">
            <a:xfrm>
              <a:off x="4069674" y="1992648"/>
              <a:ext cx="1271480" cy="58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th-TH" altLang="th-TH" sz="2000" b="1">
                  <a:solidFill>
                    <a:srgbClr val="003366"/>
                  </a:solidFill>
                  <a:latin typeface="FreesiaUPC" pitchFamily="34" charset="-34"/>
                  <a:cs typeface="FreesiaUPC" pitchFamily="34" charset="-34"/>
                </a:rPr>
                <a:t>งบการเงินของ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th-TH" altLang="th-TH" sz="2000" b="1">
                  <a:solidFill>
                    <a:srgbClr val="003366"/>
                  </a:solidFill>
                  <a:latin typeface="FreesiaUPC" pitchFamily="34" charset="-34"/>
                  <a:cs typeface="FreesiaUPC" pitchFamily="34" charset="-34"/>
                </a:rPr>
                <a:t>สหกรณ์ </a:t>
              </a:r>
              <a:endParaRPr lang="th-TH" altLang="th-TH" sz="2000" b="1">
                <a:solidFill>
                  <a:srgbClr val="141066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168015" name="Text Box 15"/>
            <p:cNvSpPr txBox="1">
              <a:spLocks noChangeArrowheads="1"/>
            </p:cNvSpPr>
            <p:nvPr/>
          </p:nvSpPr>
          <p:spPr bwMode="auto">
            <a:xfrm>
              <a:off x="4464996" y="1643050"/>
              <a:ext cx="431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th-TH" sz="2400">
                  <a:solidFill>
                    <a:srgbClr val="000066"/>
                  </a:solidFill>
                  <a:sym typeface="Wingdings" pitchFamily="2" charset="2"/>
                </a:rPr>
                <a:t></a:t>
              </a:r>
            </a:p>
          </p:txBody>
        </p:sp>
      </p:grpSp>
      <p:grpSp>
        <p:nvGrpSpPr>
          <p:cNvPr id="3" name="กลุ่ม 38"/>
          <p:cNvGrpSpPr>
            <a:grpSpLocks/>
          </p:cNvGrpSpPr>
          <p:nvPr/>
        </p:nvGrpSpPr>
        <p:grpSpPr bwMode="auto">
          <a:xfrm>
            <a:off x="5580063" y="2730540"/>
            <a:ext cx="1835150" cy="1058863"/>
            <a:chOff x="5808288" y="2585392"/>
            <a:chExt cx="1835546" cy="1057922"/>
          </a:xfrm>
        </p:grpSpPr>
        <p:sp>
          <p:nvSpPr>
            <p:cNvPr id="46" name="Oval 6"/>
            <p:cNvSpPr>
              <a:spLocks noChangeArrowheads="1"/>
            </p:cNvSpPr>
            <p:nvPr/>
          </p:nvSpPr>
          <p:spPr bwMode="auto">
            <a:xfrm>
              <a:off x="5887706" y="2679085"/>
              <a:ext cx="1708006" cy="964229"/>
            </a:xfrm>
            <a:prstGeom prst="ellipse">
              <a:avLst/>
            </a:prstGeom>
            <a:solidFill>
              <a:srgbClr val="D6C22A"/>
            </a:solidFill>
            <a:ln w="2857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003366"/>
                </a:solidFill>
                <a:cs typeface="Cordia New"/>
              </a:endParaRPr>
            </a:p>
          </p:txBody>
        </p:sp>
        <p:sp>
          <p:nvSpPr>
            <p:cNvPr id="168009" name="Rectangle 11"/>
            <p:cNvSpPr>
              <a:spLocks noChangeArrowheads="1"/>
            </p:cNvSpPr>
            <p:nvPr/>
          </p:nvSpPr>
          <p:spPr bwMode="auto">
            <a:xfrm>
              <a:off x="5808288" y="2898529"/>
              <a:ext cx="1835546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th-TH" altLang="th-TH" sz="2000" b="1">
                  <a:solidFill>
                    <a:srgbClr val="002060"/>
                  </a:solidFill>
                  <a:latin typeface="FreesiaUPC" pitchFamily="34" charset="-34"/>
                  <a:cs typeface="FreesiaUPC" pitchFamily="34" charset="-34"/>
                </a:rPr>
                <a:t>นโยบายการบัญชี</a:t>
              </a:r>
            </a:p>
            <a:p>
              <a:pPr algn="ctr">
                <a:lnSpc>
                  <a:spcPct val="85000"/>
                </a:lnSpc>
              </a:pPr>
              <a:r>
                <a:rPr lang="th-TH" altLang="th-TH" sz="2000" b="1">
                  <a:solidFill>
                    <a:srgbClr val="002060"/>
                  </a:solidFill>
                  <a:latin typeface="FreesiaUPC" pitchFamily="34" charset="-34"/>
                  <a:cs typeface="FreesiaUPC" pitchFamily="34" charset="-34"/>
                </a:rPr>
                <a:t>ที่สำคัญของสหกรณ์</a:t>
              </a:r>
            </a:p>
          </p:txBody>
        </p:sp>
        <p:sp>
          <p:nvSpPr>
            <p:cNvPr id="168010" name="Rectangle 17"/>
            <p:cNvSpPr>
              <a:spLocks noChangeArrowheads="1"/>
            </p:cNvSpPr>
            <p:nvPr/>
          </p:nvSpPr>
          <p:spPr bwMode="auto">
            <a:xfrm>
              <a:off x="6497970" y="2585392"/>
              <a:ext cx="458879" cy="461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th-TH" sz="2400" b="1">
                  <a:solidFill>
                    <a:srgbClr val="002060"/>
                  </a:solidFill>
                  <a:sym typeface="Wingdings" pitchFamily="2" charset="2"/>
                </a:rPr>
                <a:t></a:t>
              </a:r>
            </a:p>
          </p:txBody>
        </p:sp>
      </p:grpSp>
      <p:grpSp>
        <p:nvGrpSpPr>
          <p:cNvPr id="4" name="กลุ่ม 40"/>
          <p:cNvGrpSpPr>
            <a:grpSpLocks/>
          </p:cNvGrpSpPr>
          <p:nvPr/>
        </p:nvGrpSpPr>
        <p:grpSpPr bwMode="auto">
          <a:xfrm>
            <a:off x="5508626" y="4191000"/>
            <a:ext cx="1943100" cy="1017588"/>
            <a:chOff x="5786446" y="4769896"/>
            <a:chExt cx="1944216" cy="1016558"/>
          </a:xfrm>
        </p:grpSpPr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5929322" y="4812720"/>
              <a:ext cx="1635998" cy="973734"/>
            </a:xfrm>
            <a:prstGeom prst="ellipse">
              <a:avLst/>
            </a:prstGeom>
            <a:solidFill>
              <a:srgbClr val="92D050"/>
            </a:solidFill>
            <a:ln w="2857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003366"/>
                </a:solidFill>
                <a:cs typeface="Cordia New"/>
              </a:endParaRPr>
            </a:p>
          </p:txBody>
        </p:sp>
        <p:sp>
          <p:nvSpPr>
            <p:cNvPr id="168004" name="Rectangle 11"/>
            <p:cNvSpPr>
              <a:spLocks noChangeArrowheads="1"/>
            </p:cNvSpPr>
            <p:nvPr/>
          </p:nvSpPr>
          <p:spPr bwMode="auto">
            <a:xfrm>
              <a:off x="5786446" y="5261667"/>
              <a:ext cx="1944216" cy="365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th-TH" altLang="th-TH" sz="2000" b="1">
                  <a:solidFill>
                    <a:srgbClr val="003366"/>
                  </a:solidFill>
                  <a:latin typeface="FreesiaUPC" pitchFamily="34" charset="-34"/>
                  <a:cs typeface="FreesiaUPC" pitchFamily="34" charset="-34"/>
                </a:rPr>
                <a:t>การเปิดเผยข้อมูล</a:t>
              </a:r>
              <a:endParaRPr lang="th-TH" altLang="th-TH" sz="2000" b="1">
                <a:solidFill>
                  <a:srgbClr val="141066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168005" name="Rectangle 18"/>
            <p:cNvSpPr>
              <a:spLocks noChangeArrowheads="1"/>
            </p:cNvSpPr>
            <p:nvPr/>
          </p:nvSpPr>
          <p:spPr bwMode="auto">
            <a:xfrm>
              <a:off x="6500826" y="4769896"/>
              <a:ext cx="459043" cy="461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th-TH" sz="2400" b="1">
                  <a:solidFill>
                    <a:srgbClr val="141066"/>
                  </a:solidFill>
                  <a:sym typeface="Wingdings" pitchFamily="2" charset="2"/>
                </a:rPr>
                <a:t></a:t>
              </a:r>
            </a:p>
          </p:txBody>
        </p:sp>
      </p:grpSp>
      <p:grpSp>
        <p:nvGrpSpPr>
          <p:cNvPr id="5" name="กลุ่ม 49"/>
          <p:cNvGrpSpPr>
            <a:grpSpLocks/>
          </p:cNvGrpSpPr>
          <p:nvPr/>
        </p:nvGrpSpPr>
        <p:grpSpPr bwMode="auto">
          <a:xfrm>
            <a:off x="3851275" y="4797425"/>
            <a:ext cx="1817688" cy="1079500"/>
            <a:chOff x="3755784" y="5485346"/>
            <a:chExt cx="1816348" cy="1079550"/>
          </a:xfrm>
        </p:grpSpPr>
        <p:sp>
          <p:nvSpPr>
            <p:cNvPr id="60" name="Oval 8"/>
            <p:cNvSpPr>
              <a:spLocks noChangeArrowheads="1"/>
            </p:cNvSpPr>
            <p:nvPr/>
          </p:nvSpPr>
          <p:spPr bwMode="auto">
            <a:xfrm>
              <a:off x="3804918" y="5556784"/>
              <a:ext cx="1665378" cy="1008112"/>
            </a:xfrm>
            <a:prstGeom prst="ellipse">
              <a:avLst/>
            </a:prstGeom>
            <a:solidFill>
              <a:srgbClr val="FF3FBF"/>
            </a:solidFill>
            <a:ln w="2857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003366"/>
                </a:solidFill>
                <a:cs typeface="Cordia New"/>
              </a:endParaRPr>
            </a:p>
          </p:txBody>
        </p:sp>
        <p:sp>
          <p:nvSpPr>
            <p:cNvPr id="167999" name="Rectangle 12"/>
            <p:cNvSpPr>
              <a:spLocks noChangeArrowheads="1"/>
            </p:cNvSpPr>
            <p:nvPr/>
          </p:nvSpPr>
          <p:spPr bwMode="auto">
            <a:xfrm>
              <a:off x="3755784" y="5858383"/>
              <a:ext cx="1816348" cy="627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th-TH" altLang="th-TH" sz="2000" b="1">
                  <a:solidFill>
                    <a:srgbClr val="003366"/>
                  </a:solidFill>
                  <a:latin typeface="FreesiaUPC" pitchFamily="34" charset="-34"/>
                  <a:cs typeface="FreesiaUPC" pitchFamily="34" charset="-34"/>
                </a:rPr>
                <a:t>การควบ การแยก </a:t>
              </a:r>
              <a:r>
                <a:rPr lang="en-US" altLang="th-TH" sz="2000" b="1">
                  <a:solidFill>
                    <a:srgbClr val="003366"/>
                  </a:solidFill>
                  <a:latin typeface="TH SarabunPSK" pitchFamily="34" charset="-34"/>
                  <a:cs typeface="TH SarabunPSK" pitchFamily="34" charset="-34"/>
                </a:rPr>
                <a:t>&amp;</a:t>
              </a:r>
              <a:r>
                <a:rPr lang="en-US" altLang="th-TH" sz="2000" b="1">
                  <a:solidFill>
                    <a:srgbClr val="003366"/>
                  </a:solidFill>
                  <a:latin typeface="FreesiaUPC" pitchFamily="34" charset="-34"/>
                  <a:cs typeface="FreesiaUPC" pitchFamily="34" charset="-34"/>
                </a:rPr>
                <a:t> </a:t>
              </a:r>
              <a:r>
                <a:rPr lang="th-TH" altLang="th-TH" sz="2000" b="1">
                  <a:solidFill>
                    <a:srgbClr val="003366"/>
                  </a:solidFill>
                  <a:latin typeface="FreesiaUPC" pitchFamily="34" charset="-34"/>
                  <a:cs typeface="FreesiaUPC" pitchFamily="34" charset="-34"/>
                </a:rPr>
                <a:t>การชำระบัญชี</a:t>
              </a:r>
              <a:endParaRPr lang="th-TH" altLang="th-TH" sz="2000" b="1">
                <a:solidFill>
                  <a:srgbClr val="141066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168000" name="สี่เหลี่ยมผืนผ้า 37"/>
            <p:cNvSpPr>
              <a:spLocks noChangeArrowheads="1"/>
            </p:cNvSpPr>
            <p:nvPr/>
          </p:nvSpPr>
          <p:spPr bwMode="auto">
            <a:xfrm>
              <a:off x="4430625" y="5485346"/>
              <a:ext cx="458442" cy="461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th-TH" sz="2400" b="1">
                  <a:solidFill>
                    <a:srgbClr val="141066"/>
                  </a:solidFill>
                  <a:sym typeface="Wingdings" pitchFamily="2" charset="2"/>
                </a:rPr>
                <a:t></a:t>
              </a:r>
              <a:endParaRPr lang="th-TH" altLang="th-TH" sz="2400">
                <a:solidFill>
                  <a:srgbClr val="003366"/>
                </a:solidFill>
              </a:endParaRPr>
            </a:p>
          </p:txBody>
        </p:sp>
      </p:grp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179512" y="186994"/>
            <a:ext cx="8643938" cy="690830"/>
          </a:xfrm>
          <a:prstGeom prst="rect">
            <a:avLst/>
          </a:prstGeom>
          <a:solidFill>
            <a:srgbClr val="00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3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FreesiaUPC" pitchFamily="34" charset="-34"/>
              </a:rPr>
              <a:t>ระเบียบนายทะเบียนสหกรณ์ ว่าด้วยการบัญชีของสหกรณ์ พ.ศ.</a:t>
            </a:r>
            <a:r>
              <a:rPr lang="en-US" altLang="th-TH" sz="3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FreesiaUPC" pitchFamily="34" charset="-34"/>
              </a:rPr>
              <a:t> </a:t>
            </a:r>
            <a:r>
              <a:rPr lang="en-US" altLang="th-TH" sz="3000" dirty="0">
                <a:solidFill>
                  <a:srgbClr val="1F497D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1800" dirty="0">
                <a:solidFill>
                  <a:srgbClr val="1F497D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(ประกาศในราชกิจจา</a:t>
            </a:r>
            <a:r>
              <a:rPr lang="th-TH" altLang="th-TH" sz="1800" dirty="0" err="1">
                <a:solidFill>
                  <a:srgbClr val="1F497D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นุเบกษา</a:t>
            </a:r>
            <a:r>
              <a:rPr lang="th-TH" altLang="th-TH" sz="1800" dirty="0">
                <a:solidFill>
                  <a:srgbClr val="1F497D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วันที่ 20 พฤศจิกายน 2560 มีผลบังคับใช้ 21 พฤศจิกายน 2560)</a:t>
            </a:r>
            <a:endParaRPr lang="en-US" altLang="th-TH" sz="1800" dirty="0">
              <a:solidFill>
                <a:srgbClr val="1F497D">
                  <a:lumMod val="50000"/>
                </a:srgb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0" name="Group 118"/>
          <p:cNvGraphicFramePr>
            <a:graphicFrameLocks noGrp="1"/>
          </p:cNvGraphicFramePr>
          <p:nvPr/>
        </p:nvGraphicFramePr>
        <p:xfrm>
          <a:off x="2" y="3071815"/>
          <a:ext cx="2285984" cy="1027551"/>
        </p:xfrm>
        <a:graphic>
          <a:graphicData uri="http://schemas.openxmlformats.org/drawingml/2006/table">
            <a:tbl>
              <a:tblPr/>
              <a:tblGrid>
                <a:gridCol w="2285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7551">
                <a:tc>
                  <a:txBody>
                    <a:bodyPr/>
                    <a:lstStyle>
                      <a:lvl1pPr marL="261938" indent="-261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BC4C00"/>
                          </a:solidFill>
                          <a:uFill>
                            <a:solidFill>
                              <a:srgbClr val="663300"/>
                            </a:solidFill>
                          </a:uFill>
                          <a:latin typeface="TH SarabunPSK" pitchFamily="34" charset="-34"/>
                          <a:cs typeface="TH SarabunPSK" pitchFamily="34" charset="-34"/>
                        </a:rPr>
                        <a:t>ข้อ 7  การจัดทำบัญชีของสหกรณ์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BC4C00"/>
                          </a:solidFill>
                          <a:uFill>
                            <a:solidFill>
                              <a:srgbClr val="663300"/>
                            </a:solidFill>
                          </a:uFill>
                          <a:latin typeface="TH SarabunPSK" pitchFamily="34" charset="-34"/>
                          <a:cs typeface="TH SarabunPSK" pitchFamily="34" charset="-34"/>
                        </a:rPr>
                        <a:t>ข้อ 8  ให้สหกรณ์เก็บรักษาสมุดบัญชีและ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BC4C00"/>
                          </a:solidFill>
                          <a:uFill>
                            <a:solidFill>
                              <a:srgbClr val="663300"/>
                            </a:solidFill>
                          </a:uFill>
                          <a:latin typeface="TH SarabunPSK" pitchFamily="34" charset="-34"/>
                          <a:cs typeface="TH SarabunPSK" pitchFamily="34" charset="-34"/>
                        </a:rPr>
                        <a:t>        เอกสารประกอบการลงบัญชี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>
                          <a:solidFill>
                            <a:srgbClr val="BC4C00"/>
                          </a:solidFill>
                          <a:uFill>
                            <a:solidFill>
                              <a:srgbClr val="663300"/>
                            </a:solidFill>
                          </a:uFill>
                          <a:latin typeface="TH SarabunPSK" pitchFamily="34" charset="-34"/>
                          <a:cs typeface="TH SarabunPSK" pitchFamily="34" charset="-34"/>
                        </a:rPr>
                        <a:t>        ไม่น้อยกว่า </a:t>
                      </a:r>
                      <a:r>
                        <a:rPr kumimoji="0" lang="th-TH" altLang="th-T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C4C00"/>
                          </a:solidFill>
                          <a:effectLst/>
                          <a:uFill>
                            <a:solidFill>
                              <a:srgbClr val="663300"/>
                            </a:solidFill>
                          </a:uFill>
                          <a:latin typeface="TH SarabunPSK" pitchFamily="34" charset="-34"/>
                          <a:cs typeface="TH SarabunPSK" pitchFamily="34" charset="-34"/>
                        </a:rPr>
                        <a:t>5 ปี นับแต่วันที่ </a:t>
                      </a:r>
                      <a:r>
                        <a:rPr kumimoji="0" lang="th-TH" altLang="th-TH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BC4C00"/>
                          </a:solidFill>
                          <a:effectLst/>
                          <a:uFill>
                            <a:solidFill>
                              <a:srgbClr val="663300"/>
                            </a:solidFill>
                          </a:uFill>
                          <a:latin typeface="TH SarabunPSK" pitchFamily="34" charset="-34"/>
                          <a:cs typeface="TH SarabunPSK" pitchFamily="34" charset="-34"/>
                        </a:rPr>
                        <a:t>ผสบ.</a:t>
                      </a:r>
                      <a:r>
                        <a:rPr kumimoji="0" lang="th-TH" altLang="th-T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C4C00"/>
                          </a:solidFill>
                          <a:effectLst/>
                          <a:uFill>
                            <a:solidFill>
                              <a:srgbClr val="663300"/>
                            </a:solidFill>
                          </a:u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C4C00"/>
                          </a:solidFill>
                          <a:effectLst/>
                          <a:uFill>
                            <a:solidFill>
                              <a:srgbClr val="663300"/>
                            </a:solidFill>
                          </a:uFill>
                          <a:latin typeface="TH SarabunPSK" pitchFamily="34" charset="-34"/>
                          <a:cs typeface="TH SarabunPSK" pitchFamily="34" charset="-34"/>
                        </a:rPr>
                        <a:t>        แสดงความเห็นต่องบการเงิน</a:t>
                      </a:r>
                      <a:endParaRPr kumimoji="0" lang="en-US" altLang="th-T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BC4C00"/>
                        </a:solidFill>
                        <a:effectLst/>
                        <a:uFill>
                          <a:solidFill>
                            <a:srgbClr val="663300"/>
                          </a:solidFill>
                        </a:uFill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3143251" y="3573463"/>
            <a:ext cx="2928938" cy="800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 News" charset="0"/>
                <a:cs typeface="IrisUPC" panose="020B0604020202020204" pitchFamily="34" charset="-34"/>
              </a:rPr>
              <a:t>องค์ประกอบ </a:t>
            </a:r>
            <a:r>
              <a:rPr lang="en-US" sz="2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 News" charset="0"/>
                <a:cs typeface="IrisUPC" panose="020B0604020202020204" pitchFamily="34" charset="-34"/>
              </a:rPr>
              <a:t>5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 News" charset="0"/>
                <a:cs typeface="IrisUPC" panose="020B0604020202020204" pitchFamily="34" charset="-34"/>
              </a:rPr>
              <a:t> </a:t>
            </a:r>
            <a:r>
              <a:rPr lang="th-TH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ucrosia News" charset="0"/>
                <a:cs typeface="IrisUPC" panose="020B0604020202020204" pitchFamily="34" charset="-34"/>
              </a:rPr>
              <a:t>หมวด</a:t>
            </a:r>
          </a:p>
        </p:txBody>
      </p:sp>
      <p:graphicFrame>
        <p:nvGraphicFramePr>
          <p:cNvPr id="54" name="Group 118"/>
          <p:cNvGraphicFramePr>
            <a:graphicFrameLocks noGrp="1"/>
          </p:cNvGraphicFramePr>
          <p:nvPr/>
        </p:nvGraphicFramePr>
        <p:xfrm>
          <a:off x="34925" y="5013325"/>
          <a:ext cx="2771832" cy="1737360"/>
        </p:xfrm>
        <a:graphic>
          <a:graphicData uri="http://schemas.openxmlformats.org/drawingml/2006/table">
            <a:tbl>
              <a:tblPr/>
              <a:tblGrid>
                <a:gridCol w="2771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65898">
                <a:tc>
                  <a:txBody>
                    <a:bodyPr/>
                    <a:lstStyle>
                      <a:lvl1pPr marL="261938" indent="-261938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31 </a:t>
                      </a: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ให้ใช้ระเบียบ ประกาศ หรือคำสั่ง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ตาม ระเบียบ</a:t>
                      </a:r>
                      <a:r>
                        <a:rPr kumimoji="0" lang="th-TH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นทส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ว่าด้วยการบัญชี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ของสหกรณ์ พ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ศ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2542</a:t>
                      </a: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ยังคงใช้บังคับ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เท่าที่ยังไม่ขัดแย้งกับระเบียบนี้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 32 คำว่า </a:t>
                      </a:r>
                      <a:r>
                        <a:rPr kumimoji="0" lang="en-US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kumimoji="0" lang="th-TH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งบดุล</a:t>
                      </a:r>
                      <a:r>
                        <a:rPr kumimoji="0" lang="en-US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”</a:t>
                      </a:r>
                      <a:r>
                        <a:rPr kumimoji="0" lang="th-TH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เป็นคำว่า</a:t>
                      </a:r>
                      <a:r>
                        <a:rPr kumimoji="0" lang="en-US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“</a:t>
                      </a:r>
                      <a:r>
                        <a:rPr kumimoji="0" lang="th-TH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งบการเงิน</a:t>
                      </a:r>
                      <a:r>
                        <a:rPr kumimoji="0" lang="en-US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” </a:t>
                      </a:r>
                      <a:endParaRPr kumimoji="0" lang="th-TH" altLang="th-TH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ตาม </a:t>
                      </a:r>
                      <a:r>
                        <a:rPr kumimoji="0" lang="th-TH" altLang="th-TH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พรบ.</a:t>
                      </a:r>
                      <a:r>
                        <a:rPr kumimoji="0" lang="th-TH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สหกรณ์ พ.ศ. 2542 และ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คำว่า </a:t>
                      </a:r>
                      <a:r>
                        <a:rPr kumimoji="0" lang="en-US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kumimoji="0" lang="th-TH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งบแสดงฐานะการเงิน</a:t>
                      </a:r>
                      <a:r>
                        <a:rPr kumimoji="0" lang="en-US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”</a:t>
                      </a:r>
                      <a:r>
                        <a:rPr kumimoji="0" lang="th-TH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ความหมาย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เช่นเดียวกับ </a:t>
                      </a:r>
                      <a:r>
                        <a:rPr kumimoji="0" lang="en-US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“</a:t>
                      </a:r>
                      <a:r>
                        <a:rPr kumimoji="0" lang="th-TH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งบดุล ตาม </a:t>
                      </a:r>
                      <a:r>
                        <a:rPr kumimoji="0" lang="th-TH" altLang="th-TH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พรบ.</a:t>
                      </a:r>
                      <a:r>
                        <a:rPr kumimoji="0" lang="th-TH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สหกรณ์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พ.ศ. 2542 </a:t>
                      </a:r>
                      <a:endParaRPr kumimoji="0" lang="en-US" altLang="th-T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ngsana New" pitchFamily="18" charset="-34"/>
                        <a:cs typeface="EucrosiaUPC" pitchFamily="18" charset="-34"/>
                      </a:endParaRPr>
                    </a:p>
                  </a:txBody>
                  <a:tcPr marL="72000" marR="36000" anchor="ctr" horzOverflow="overflow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กลุ่ม 50"/>
          <p:cNvGrpSpPr/>
          <p:nvPr/>
        </p:nvGrpSpPr>
        <p:grpSpPr>
          <a:xfrm>
            <a:off x="2123729" y="4293096"/>
            <a:ext cx="1665378" cy="1008112"/>
            <a:chOff x="2285984" y="4857760"/>
            <a:chExt cx="1665378" cy="1008112"/>
          </a:xfrm>
          <a:solidFill>
            <a:srgbClr val="00CC99"/>
          </a:solidFill>
        </p:grpSpPr>
        <p:sp>
          <p:nvSpPr>
            <p:cNvPr id="57" name="Oval 8"/>
            <p:cNvSpPr>
              <a:spLocks noChangeArrowheads="1"/>
            </p:cNvSpPr>
            <p:nvPr/>
          </p:nvSpPr>
          <p:spPr bwMode="auto">
            <a:xfrm>
              <a:off x="2285984" y="4857760"/>
              <a:ext cx="1665378" cy="1008112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003366"/>
                </a:solidFill>
                <a:latin typeface="Arial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2285984" y="5214950"/>
              <a:ext cx="1643074" cy="36548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1"/>
                  </a:solidFill>
                  <a:latin typeface="Verdana" pitchFamily="34" charset="0"/>
                  <a:cs typeface="Angsana New" pitchFamily="18" charset="-34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0" hangingPunct="0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th-TH" altLang="th-TH" sz="2000" dirty="0">
                  <a:solidFill>
                    <a:srgbClr val="003366"/>
                  </a:solidFill>
                  <a:latin typeface="FreesiaUPC" pitchFamily="34" charset="-34"/>
                  <a:cs typeface="FreesiaUPC" pitchFamily="34" charset="-34"/>
                </a:rPr>
                <a:t>บทเฉพาะกาล</a:t>
              </a:r>
              <a:endParaRPr lang="th-TH" altLang="th-TH" sz="2000" dirty="0">
                <a:solidFill>
                  <a:srgbClr val="141066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</p:grpSp>
      <p:grpSp>
        <p:nvGrpSpPr>
          <p:cNvPr id="7" name="กลุ่ม 35"/>
          <p:cNvGrpSpPr>
            <a:grpSpLocks/>
          </p:cNvGrpSpPr>
          <p:nvPr/>
        </p:nvGrpSpPr>
        <p:grpSpPr bwMode="auto">
          <a:xfrm>
            <a:off x="2195519" y="2708315"/>
            <a:ext cx="1682750" cy="936625"/>
            <a:chOff x="2071670" y="2428868"/>
            <a:chExt cx="1682230" cy="936103"/>
          </a:xfrm>
        </p:grpSpPr>
        <p:sp>
          <p:nvSpPr>
            <p:cNvPr id="32" name="Oval 13"/>
            <p:cNvSpPr>
              <a:spLocks noChangeArrowheads="1"/>
            </p:cNvSpPr>
            <p:nvPr/>
          </p:nvSpPr>
          <p:spPr bwMode="auto">
            <a:xfrm>
              <a:off x="2071670" y="2428868"/>
              <a:ext cx="1682230" cy="936103"/>
            </a:xfrm>
            <a:prstGeom prst="ellipse">
              <a:avLst/>
            </a:prstGeom>
            <a:solidFill>
              <a:srgbClr val="F68426"/>
            </a:solidFill>
            <a:ln w="2857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003366"/>
                </a:solidFill>
                <a:cs typeface="Cordia New"/>
              </a:endParaRPr>
            </a:p>
          </p:txBody>
        </p:sp>
        <p:sp>
          <p:nvSpPr>
            <p:cNvPr id="167994" name="Rectangle 14"/>
            <p:cNvSpPr>
              <a:spLocks noChangeArrowheads="1"/>
            </p:cNvSpPr>
            <p:nvPr/>
          </p:nvSpPr>
          <p:spPr bwMode="auto">
            <a:xfrm>
              <a:off x="2071670" y="2814576"/>
              <a:ext cx="16653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altLang="th-TH" sz="2000" b="1">
                  <a:solidFill>
                    <a:srgbClr val="003366"/>
                  </a:solidFill>
                  <a:latin typeface="FreesiaUPC" pitchFamily="34" charset="-34"/>
                  <a:cs typeface="FreesiaUPC" pitchFamily="34" charset="-34"/>
                </a:rPr>
                <a:t>บัญชีของสหกรณ์</a:t>
              </a:r>
              <a:endParaRPr lang="th-TH" altLang="th-TH" sz="2000" b="1">
                <a:solidFill>
                  <a:srgbClr val="141066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167995" name="Text Box 16"/>
            <p:cNvSpPr txBox="1">
              <a:spLocks noChangeArrowheads="1"/>
            </p:cNvSpPr>
            <p:nvPr/>
          </p:nvSpPr>
          <p:spPr bwMode="auto">
            <a:xfrm>
              <a:off x="2686206" y="2428868"/>
              <a:ext cx="60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th-TH" sz="2400">
                  <a:solidFill>
                    <a:srgbClr val="003300"/>
                  </a:solidFill>
                  <a:sym typeface="Wingdings" pitchFamily="2" charset="2"/>
                </a:rPr>
                <a:t></a:t>
              </a:r>
            </a:p>
          </p:txBody>
        </p:sp>
      </p:grpSp>
      <p:sp>
        <p:nvSpPr>
          <p:cNvPr id="39" name="เครื่องหมายบั้ง 38"/>
          <p:cNvSpPr/>
          <p:nvPr/>
        </p:nvSpPr>
        <p:spPr>
          <a:xfrm rot="19381635">
            <a:off x="3644900" y="2527340"/>
            <a:ext cx="236538" cy="288925"/>
          </a:xfrm>
          <a:prstGeom prst="chevron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41" name="เครื่องหมายบั้ง 40"/>
          <p:cNvSpPr/>
          <p:nvPr/>
        </p:nvSpPr>
        <p:spPr>
          <a:xfrm rot="2324540">
            <a:off x="5330826" y="2770228"/>
            <a:ext cx="261938" cy="257175"/>
          </a:xfrm>
          <a:prstGeom prst="chevron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50" name="เครื่องหมายบั้ง 49"/>
          <p:cNvSpPr/>
          <p:nvPr/>
        </p:nvSpPr>
        <p:spPr>
          <a:xfrm rot="5212733">
            <a:off x="6411119" y="3850491"/>
            <a:ext cx="261938" cy="257175"/>
          </a:xfrm>
          <a:prstGeom prst="chevron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51" name="เครื่องหมายบั้ง 50"/>
          <p:cNvSpPr/>
          <p:nvPr/>
        </p:nvSpPr>
        <p:spPr>
          <a:xfrm rot="8044765">
            <a:off x="5665015" y="5153841"/>
            <a:ext cx="261937" cy="257175"/>
          </a:xfrm>
          <a:prstGeom prst="chevron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52" name="เครื่องหมายบั้ง 51"/>
          <p:cNvSpPr/>
          <p:nvPr/>
        </p:nvSpPr>
        <p:spPr>
          <a:xfrm rot="13498908">
            <a:off x="3470275" y="5253078"/>
            <a:ext cx="261938" cy="257175"/>
          </a:xfrm>
          <a:prstGeom prst="chevron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16416" y="6376245"/>
            <a:ext cx="611088" cy="365125"/>
          </a:xfrm>
        </p:spPr>
        <p:txBody>
          <a:bodyPr/>
          <a:lstStyle/>
          <a:p>
            <a:pPr>
              <a:defRPr/>
            </a:pPr>
            <a:fld id="{CE93F473-446F-4D3D-A7B7-B6BC921916B0}" type="slidenum">
              <a:rPr lang="th-TH" smtClean="0"/>
              <a:pPr>
                <a:defRPr/>
              </a:pPr>
              <a:t>13</a:t>
            </a:fld>
            <a:endParaRPr lang="th-T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ลูกศรขวา 3"/>
          <p:cNvSpPr/>
          <p:nvPr/>
        </p:nvSpPr>
        <p:spPr>
          <a:xfrm rot="2465971">
            <a:off x="261942" y="738188"/>
            <a:ext cx="1095375" cy="1096962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kern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542" y="188688"/>
            <a:ext cx="8643938" cy="461665"/>
          </a:xfrm>
          <a:prstGeom prst="rect">
            <a:avLst/>
          </a:prstGeom>
          <a:solidFill>
            <a:srgbClr val="00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3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FreesiaUPC" pitchFamily="34" charset="-34"/>
              </a:rPr>
              <a:t>ระเบียบนายทะเบียนสหกรณ์ ว่าด้วยการบัญชีของสหกรณ์ พ.ศ.</a:t>
            </a:r>
            <a:r>
              <a:rPr lang="en-US" altLang="th-TH" sz="3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FreesiaUPC" pitchFamily="34" charset="-34"/>
              </a:rPr>
              <a:t> </a:t>
            </a:r>
            <a:r>
              <a:rPr lang="en-US" altLang="th-TH" sz="3000" dirty="0">
                <a:solidFill>
                  <a:srgbClr val="1F497D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</a:p>
        </p:txBody>
      </p:sp>
      <p:sp>
        <p:nvSpPr>
          <p:cNvPr id="168967" name="TextBox 7"/>
          <p:cNvSpPr txBox="1">
            <a:spLocks noChangeArrowheads="1"/>
          </p:cNvSpPr>
          <p:nvPr/>
        </p:nvSpPr>
        <p:spPr bwMode="auto">
          <a:xfrm>
            <a:off x="395291" y="950913"/>
            <a:ext cx="1008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ส่วนต้น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95536" y="2953978"/>
            <a:ext cx="8496944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 1 ระเบียบนี้เรียกว่า 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ระเบียบนายทะเบียนสหกรณ์ว่าด้วยการบัญชีของสหกรณ์  </a:t>
            </a:r>
          </a:p>
          <a:p>
            <a:pPr>
              <a:defRPr/>
            </a:pP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                     พ.ศ. 2560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endParaRPr lang="th-TH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95536" y="3857609"/>
            <a:ext cx="8496944" cy="954107"/>
          </a:xfrm>
          <a:prstGeom prst="rect">
            <a:avLst/>
          </a:prstGeom>
          <a:solidFill>
            <a:srgbClr val="99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 2 ระเบียบนี้ให้ใช้บังคับตั้งแต่วัน</a:t>
            </a:r>
            <a:r>
              <a:rPr lang="th-TH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ถัดจากวันที่</a:t>
            </a:r>
            <a:r>
              <a:rPr lang="th-TH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H SarabunPSK" pitchFamily="34" charset="-34"/>
                <a:cs typeface="TH SarabunPSK" pitchFamily="34" charset="-34"/>
              </a:rPr>
              <a:t>ประกาศในราชกิจจา</a:t>
            </a:r>
            <a:r>
              <a:rPr lang="th-TH" b="1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H SarabunPSK" pitchFamily="34" charset="-34"/>
                <a:cs typeface="TH SarabunPSK" pitchFamily="34" charset="-34"/>
              </a:rPr>
              <a:t>นุเบกษา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เป็นต้นไป</a:t>
            </a:r>
          </a:p>
          <a:p>
            <a:pPr>
              <a:defRPr/>
            </a:pP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(ประกาศ วันที่ 20 พ.ย.2560 ดังนั้น 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มีผลบังคับใช้ วันที่  21 พ.ย. 2560)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95536" y="4811668"/>
            <a:ext cx="8496944" cy="156966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 3 ให้ยกเลิก</a:t>
            </a:r>
            <a:endParaRPr lang="en-US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- ระเบียบนายทะเบียนสหกรณ์ ว่าด้วยการบัญชีของสหกรณ์ พ.ศ. 2542</a:t>
            </a:r>
          </a:p>
          <a:p>
            <a:pPr>
              <a:defRPr/>
            </a:pP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- ระเบียบนายทะเบียนสหกรณ์ ว่าด้วยมาตรฐานการบัญชีของสหกรณ์ พ.ศ. 2553</a:t>
            </a:r>
            <a:endParaRPr lang="en-US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- ระเบียบนายทะเบียนสหกรณ์ ว่าด้วยการบัญชีของสหกรณ์ (ฉบับที่ 2) พ.ศ. 2555  </a:t>
            </a:r>
            <a:endParaRPr lang="en-US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95291" y="1682752"/>
            <a:ext cx="8497887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อาศัยอำนาจ พ.ร.บ. สหกรณ์ พ.ศ. 2542 และที่แก้ไขเพิ่มเติม พ.ศ. 2553</a:t>
            </a:r>
          </a:p>
          <a:p>
            <a:pPr>
              <a:defRPr/>
            </a:pP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มาตรา 16(2 )(8) , 65 , 66 วรรคสอง และคำสั่ง</a:t>
            </a:r>
            <a:r>
              <a:rPr lang="th-TH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นทส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 ที่ 14/2558 ลง 30 ธ.ค. 2558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381330"/>
            <a:ext cx="467072" cy="365125"/>
          </a:xfrm>
        </p:spPr>
        <p:txBody>
          <a:bodyPr/>
          <a:lstStyle/>
          <a:p>
            <a:pPr>
              <a:defRPr/>
            </a:pPr>
            <a:fld id="{CE93F473-446F-4D3D-A7B7-B6BC921916B0}" type="slidenum">
              <a:rPr lang="th-TH" smtClean="0"/>
              <a:pPr>
                <a:defRPr/>
              </a:pPr>
              <a:t>14</a:t>
            </a:fld>
            <a:endParaRPr lang="th-TH"/>
          </a:p>
        </p:txBody>
      </p:sp>
    </p:spTree>
  </p:cSld>
  <p:clrMapOvr>
    <a:masterClrMapping/>
  </p:clrMapOvr>
  <p:transition spd="slow"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512" y="187042"/>
            <a:ext cx="8643938" cy="461665"/>
          </a:xfrm>
          <a:prstGeom prst="rect">
            <a:avLst/>
          </a:prstGeom>
          <a:solidFill>
            <a:srgbClr val="00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3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FreesiaUPC" pitchFamily="34" charset="-34"/>
              </a:rPr>
              <a:t>ระเบียบนายทะเบียนสหกรณ์ ว่าด้วยการบัญชีของสหกรณ์ พ.ศ.</a:t>
            </a:r>
            <a:r>
              <a:rPr lang="en-US" altLang="th-TH" sz="3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FreesiaUPC" pitchFamily="34" charset="-34"/>
              </a:rPr>
              <a:t> </a:t>
            </a:r>
            <a:r>
              <a:rPr lang="en-US" altLang="th-TH" sz="3000" dirty="0">
                <a:solidFill>
                  <a:srgbClr val="1F497D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51522" y="1438756"/>
            <a:ext cx="8748464" cy="4870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th-TH" sz="24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เพิ่ม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ข้อ 4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ในระเบียบนี้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สหกรณ์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”    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หมายถึง  บรรดาสหกรณ์ และชุมนุมสหกรณ์ ที่จัดตั้งขึ้นตามกฎหมายสหกรณ์         </a:t>
            </a:r>
            <a:endParaRPr lang="en-US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สมุดบัญชี</a:t>
            </a:r>
            <a:r>
              <a:rPr lang="th-TH" b="1" dirty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”  </a:t>
            </a:r>
            <a:r>
              <a:rPr lang="th-TH" sz="2400" b="1" dirty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หมายถึง  สมุดที่ใช้บันทึกรายการทางการเงินทั้งหมดของสหกรณ์ลักษณะเป็นรูปเล่ม  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		     หรือรูปแบบข้อมูลอิเล็กทรอนิกส์</a:t>
            </a:r>
            <a:endParaRPr lang="en-US" sz="2400" b="1" dirty="0">
              <a:solidFill>
                <a:srgbClr val="660066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เอกสารประกอบการลงบัญชี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”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หมายถึง เอกสารการรับ จ่าย และโอนบัญชี ประกอบด้วยเอกสาร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			ภายในที่สหกรณ์จัดทำขึ้นและเอกสารจากบุคคลภายนอก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			โดยเอกสารประกอบการลงบัญชีมีทั้งจัดทำด้วยมือหรือ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			คอมพิวเตอร์ 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ซึ่งอาจอยู่ในรูปแบบข้อมูลอิเล็กทรอนิกส์</a:t>
            </a:r>
            <a:endParaRPr lang="en-US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ผู้ใช้งบการเงิน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”  </a:t>
            </a:r>
            <a:r>
              <a:rPr lang="th-TH" sz="24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หมายถึง สหกรณ์และสมาชิก ลูกค้า เจ้าหนี้ หน่วยงานราชการที่เกี่ยวข้องกับ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		         การกำกับดูแลสหกรณ์ </a:t>
            </a:r>
            <a:endParaRPr lang="en-US" sz="24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spc="-3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“การตัดสินใจเชิงเศรษฐกิจ” </a:t>
            </a:r>
            <a:r>
              <a:rPr lang="th-TH" sz="2400" b="1" spc="-3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หมายถึง  การตัดสินใจ ที่เกี่ยวข้องกับการซื้อขาย การลงทุน การกู้ยืม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spc="-3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		            การให้สินเชื่อ การดำเนินธุรกิจด้านต่าง ๆ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ของสหกรณ์</a:t>
            </a:r>
            <a:endParaRPr lang="th-TH" sz="2400" b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ลูกศรขวา 3"/>
          <p:cNvSpPr/>
          <p:nvPr/>
        </p:nvSpPr>
        <p:spPr>
          <a:xfrm rot="2465971">
            <a:off x="613871" y="533414"/>
            <a:ext cx="1000393" cy="1039284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kern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69991" name="TextBox 7"/>
          <p:cNvSpPr txBox="1">
            <a:spLocks noChangeArrowheads="1"/>
          </p:cNvSpPr>
          <p:nvPr/>
        </p:nvSpPr>
        <p:spPr bwMode="auto">
          <a:xfrm>
            <a:off x="755659" y="836613"/>
            <a:ext cx="1008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ส่วนต้น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3F473-446F-4D3D-A7B7-B6BC921916B0}" type="slidenum">
              <a:rPr lang="th-TH" smtClean="0"/>
              <a:pPr>
                <a:defRPr/>
              </a:pPr>
              <a:t>15</a:t>
            </a:fld>
            <a:endParaRPr lang="th-TH"/>
          </a:p>
        </p:txBody>
      </p:sp>
    </p:spTree>
  </p:cSld>
  <p:clrMapOvr>
    <a:masterClrMapping/>
  </p:clrMapOvr>
  <p:transition spd="slow"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95536" y="3861050"/>
            <a:ext cx="8496944" cy="2696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6</a:t>
            </a:r>
            <a:r>
              <a:rPr lang="th-TH" sz="2000" b="1" dirty="0">
                <a:solidFill>
                  <a:srgbClr val="5039C2">
                    <a:lumMod val="75000"/>
                  </a:srgbClr>
                </a:solidFill>
                <a:latin typeface="TH SarabunPSK" pitchFamily="34" charset="-34"/>
                <a:cs typeface="TH SarabunPSK" pitchFamily="34" charset="-34"/>
                <a:sym typeface="Wingdings 3"/>
              </a:rPr>
              <a:t>	</a:t>
            </a:r>
            <a:r>
              <a:rPr lang="th-TH" sz="3600" b="1" dirty="0">
                <a:solidFill>
                  <a:srgbClr val="5039C2">
                    <a:lumMod val="75000"/>
                  </a:srgbClr>
                </a:solidFill>
                <a:latin typeface="TH SarabunPSK" pitchFamily="34" charset="-34"/>
                <a:cs typeface="TH SarabunPSK" pitchFamily="34" charset="-34"/>
                <a:sym typeface="Wingdings 3"/>
              </a:rPr>
              <a:t> </a:t>
            </a:r>
            <a:r>
              <a:rPr lang="th-TH" sz="29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sz="29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คณะกรรมการดำเนินการสหกรณ์มีหน้าที่รับผิดชอบในการจัดทำบัญชี</a:t>
            </a:r>
            <a:r>
              <a:rPr lang="th-TH" sz="29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9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และงบการเงินตามแบบและรายการที่กรมตรวจบัญชีสหกรณ์กำหนดให้ถูกต้อง</a:t>
            </a:r>
            <a:r>
              <a:rPr lang="th-TH" sz="2900" b="1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ตามความเป็นจริง</a:t>
            </a:r>
            <a:r>
              <a:rPr lang="th-TH" sz="29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ภายใต้การดำเนินงานต่อเนื่องของสหกรณ์ </a:t>
            </a:r>
          </a:p>
          <a:p>
            <a:pPr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1800" b="1" dirty="0">
                <a:solidFill>
                  <a:srgbClr val="5039C2">
                    <a:lumMod val="75000"/>
                  </a:srgbClr>
                </a:solidFill>
                <a:latin typeface="TH SarabunPSK" pitchFamily="34" charset="-34"/>
                <a:cs typeface="TH SarabunPSK" pitchFamily="34" charset="-34"/>
                <a:sym typeface="Wingdings 3"/>
              </a:rPr>
              <a:t></a:t>
            </a:r>
            <a:r>
              <a:rPr lang="th-TH" sz="3200" b="1" dirty="0">
                <a:solidFill>
                  <a:srgbClr val="5039C2">
                    <a:lumMod val="75000"/>
                  </a:srgbClr>
                </a:solidFill>
                <a:latin typeface="TH SarabunPSK" pitchFamily="34" charset="-34"/>
                <a:cs typeface="TH SarabunPSK" pitchFamily="34" charset="-34"/>
                <a:sym typeface="Wingdings 3"/>
              </a:rPr>
              <a:t> </a:t>
            </a:r>
            <a:r>
              <a:rPr lang="th-TH" sz="2900" b="1" spc="-5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ปิดบัญชีโดยสรุปจากรายการบัญชีต่างๆ ที่บันทึกไว้</a:t>
            </a:r>
            <a:r>
              <a:rPr lang="th-TH" sz="2900" b="1" spc="-50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เพื่อแสดงฐานะการเงิน</a:t>
            </a:r>
            <a:r>
              <a:rPr lang="en-US" sz="2900" b="1" spc="-50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900" b="1" spc="-5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ผลการดำเนินงาน</a:t>
            </a:r>
            <a:r>
              <a:rPr lang="th-TH" sz="2900" b="1" spc="-5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900" b="1" spc="-50" dirty="0">
                <a:solidFill>
                  <a:srgbClr val="9933FF"/>
                </a:solidFill>
                <a:latin typeface="TH SarabunPSK" pitchFamily="34" charset="-34"/>
                <a:cs typeface="TH SarabunPSK" pitchFamily="34" charset="-34"/>
              </a:rPr>
              <a:t>กระแสเงินสด</a:t>
            </a:r>
            <a:r>
              <a:rPr lang="en-US" sz="2900" b="1" dirty="0">
                <a:solidFill>
                  <a:srgbClr val="9933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9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สำหรับรอบระยะเวลาบัญชีของสหกรณ์ให้แล้วเสร็จโดยเร็ว</a:t>
            </a:r>
            <a:r>
              <a:rPr lang="th-TH" sz="2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512" y="187042"/>
            <a:ext cx="8643938" cy="461665"/>
          </a:xfrm>
          <a:prstGeom prst="rect">
            <a:avLst/>
          </a:prstGeom>
          <a:solidFill>
            <a:srgbClr val="00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th-TH" altLang="th-TH" sz="3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FreesiaUPC" pitchFamily="34" charset="-34"/>
              </a:rPr>
              <a:t>ระเบียบนายทะเบียนสหกรณ์ ว่าด้วยการบัญชีของสหกรณ์ พ.ศ.</a:t>
            </a:r>
            <a:r>
              <a:rPr lang="en-US" altLang="th-TH" sz="30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FreesiaUPC" pitchFamily="34" charset="-34"/>
              </a:rPr>
              <a:t> </a:t>
            </a:r>
            <a:r>
              <a:rPr lang="en-US" altLang="th-TH" sz="3000" dirty="0">
                <a:solidFill>
                  <a:srgbClr val="1F497D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</a:p>
        </p:txBody>
      </p:sp>
      <p:sp>
        <p:nvSpPr>
          <p:cNvPr id="9" name="ลูกศรขวา 8"/>
          <p:cNvSpPr/>
          <p:nvPr/>
        </p:nvSpPr>
        <p:spPr>
          <a:xfrm rot="2465971">
            <a:off x="788870" y="787555"/>
            <a:ext cx="891871" cy="1024865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kern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71019" name="TextBox 9"/>
          <p:cNvSpPr txBox="1">
            <a:spLocks noChangeArrowheads="1"/>
          </p:cNvSpPr>
          <p:nvPr/>
        </p:nvSpPr>
        <p:spPr bwMode="auto">
          <a:xfrm>
            <a:off x="827088" y="1052736"/>
            <a:ext cx="1008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ส่วนต้น</a:t>
            </a:r>
          </a:p>
        </p:txBody>
      </p:sp>
      <p:sp>
        <p:nvSpPr>
          <p:cNvPr id="8" name="สี่เหลี่ยมผืนผ้า 10"/>
          <p:cNvSpPr/>
          <p:nvPr/>
        </p:nvSpPr>
        <p:spPr>
          <a:xfrm>
            <a:off x="431032" y="1700808"/>
            <a:ext cx="8461448" cy="1969770"/>
          </a:xfrm>
          <a:prstGeom prst="rect">
            <a:avLst/>
          </a:prstGeom>
          <a:solidFill>
            <a:srgbClr val="FFE07D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ข้อ 5  </a:t>
            </a:r>
            <a:r>
              <a:rPr lang="th-TH" sz="3000" b="1" spc="-40" dirty="0">
                <a:solidFill>
                  <a:prstClr val="black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ให้อธิบดีกรมตรวจบัญชีสหกรณ์รักษาการตามระเบียบนี้ </a:t>
            </a:r>
            <a:r>
              <a:rPr lang="th-TH" sz="3000" b="1" spc="-40" dirty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TH SarabunPSK" pitchFamily="34" charset="-34"/>
                <a:ea typeface="Times New Roman"/>
                <a:cs typeface="TH SarabunPSK" pitchFamily="34" charset="-34"/>
              </a:rPr>
              <a:t>รวมทั้งให้มีอำนาจ</a:t>
            </a:r>
            <a:r>
              <a:rPr lang="th-TH" sz="3000" b="1" spc="-50" dirty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TH SarabunPSK" pitchFamily="34" charset="-34"/>
                <a:ea typeface="Times New Roman"/>
                <a:cs typeface="TH SarabunPSK" pitchFamily="34" charset="-34"/>
              </a:rPr>
              <a:t>ในการออกระเบียบ ประกาศ และคำแนะนำ ตลอดจนตีความ วินิจฉัยปัญหาเกี่ยวกับ</a:t>
            </a:r>
            <a:r>
              <a:rPr lang="th-TH" sz="3000" b="1" spc="-60" dirty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TH SarabunPSK" pitchFamily="34" charset="-34"/>
                <a:ea typeface="Times New Roman"/>
                <a:cs typeface="TH SarabunPSK" pitchFamily="34" charset="-34"/>
              </a:rPr>
              <a:t>การปฏิบัติ และดำเนินการอื่นใด</a:t>
            </a:r>
            <a:r>
              <a:rPr lang="th-TH" sz="3000" b="1" spc="-60" dirty="0">
                <a:solidFill>
                  <a:prstClr val="black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ตามที่ได้รับมอบอำนาจจากนายทะเบียนสหกรณ์ เพื่อให้ปฏิบัติตามระเบียบนี้</a:t>
            </a:r>
            <a:endParaRPr lang="th-TH" sz="3000" dirty="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5346"/>
            <a:ext cx="576262" cy="198437"/>
          </a:xfrm>
        </p:spPr>
        <p:txBody>
          <a:bodyPr/>
          <a:lstStyle/>
          <a:p>
            <a:pPr>
              <a:defRPr/>
            </a:pPr>
            <a:fld id="{8522423B-5251-49AA-9D79-A0F938EE2329}" type="slidenum">
              <a:rPr lang="ko-KR" altLang="en-US" smtClean="0"/>
              <a:pPr>
                <a:defRPr/>
              </a:pPr>
              <a:t>16</a:t>
            </a:fld>
            <a:endParaRPr lang="en-US" altLang="ko-KR"/>
          </a:p>
        </p:txBody>
      </p:sp>
    </p:spTree>
  </p:cSld>
  <p:clrMapOvr>
    <a:masterClrMapping/>
  </p:clrMapOvr>
  <p:transition spd="slow"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42"/>
          <p:cNvSpPr>
            <a:spLocks noChangeArrowheads="1"/>
          </p:cNvSpPr>
          <p:nvPr/>
        </p:nvSpPr>
        <p:spPr bwMode="gray">
          <a:xfrm>
            <a:off x="1403350" y="981115"/>
            <a:ext cx="76327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6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การจัดทำบัญชีของสหกรณ์</a:t>
            </a:r>
            <a:endParaRPr lang="en-US" sz="3600" b="1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-26988"/>
            <a:ext cx="9144000" cy="7080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หมวด 1  บัญชีของสหกรณ์</a:t>
            </a:r>
          </a:p>
        </p:txBody>
      </p:sp>
      <p:sp>
        <p:nvSpPr>
          <p:cNvPr id="8" name="ลูกศรขวา 7"/>
          <p:cNvSpPr/>
          <p:nvPr/>
        </p:nvSpPr>
        <p:spPr>
          <a:xfrm rot="2051104">
            <a:off x="420688" y="750928"/>
            <a:ext cx="1085850" cy="1190625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kern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72037" name="Rectangle 42"/>
          <p:cNvSpPr>
            <a:spLocks noChangeArrowheads="1"/>
          </p:cNvSpPr>
          <p:nvPr/>
        </p:nvSpPr>
        <p:spPr bwMode="gray">
          <a:xfrm>
            <a:off x="533421" y="968415"/>
            <a:ext cx="159067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0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0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7</a:t>
            </a:r>
          </a:p>
        </p:txBody>
      </p:sp>
      <p:sp>
        <p:nvSpPr>
          <p:cNvPr id="172038" name="สี่เหลี่ยมผืนผ้า 9"/>
          <p:cNvSpPr>
            <a:spLocks noChangeArrowheads="1"/>
          </p:cNvSpPr>
          <p:nvPr/>
        </p:nvSpPr>
        <p:spPr bwMode="auto">
          <a:xfrm>
            <a:off x="468314" y="2085977"/>
            <a:ext cx="84963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3C2B91"/>
                </a:solidFill>
                <a:latin typeface="TH SarabunPSK" pitchFamily="34" charset="-34"/>
                <a:cs typeface="TH SarabunPSK" pitchFamily="34" charset="-34"/>
                <a:sym typeface="Wingdings 3" pitchFamily="18" charset="2"/>
              </a:rPr>
              <a:t></a:t>
            </a:r>
            <a:r>
              <a:rPr lang="th-TH" sz="35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500" b="1" dirty="0">
                <a:solidFill>
                  <a:srgbClr val="9933FF"/>
                </a:solidFill>
                <a:latin typeface="TH SarabunPSK" pitchFamily="34" charset="-34"/>
                <a:cs typeface="TH SarabunPSK" pitchFamily="34" charset="-34"/>
              </a:rPr>
              <a:t>ให้สหกรณ์บันทึกบัญชีตาม</a:t>
            </a:r>
            <a:r>
              <a:rPr lang="th-TH" sz="3500" b="1" u="sng" dirty="0">
                <a:solidFill>
                  <a:srgbClr val="9933FF"/>
                </a:solidFill>
                <a:latin typeface="TH SarabunPSK" pitchFamily="34" charset="-34"/>
                <a:cs typeface="TH SarabunPSK" pitchFamily="34" charset="-34"/>
              </a:rPr>
              <a:t>เกณฑ์คงค้าง</a:t>
            </a:r>
            <a:r>
              <a:rPr lang="th-TH" sz="3500" b="1" dirty="0">
                <a:solidFill>
                  <a:srgbClr val="9933FF"/>
                </a:solidFill>
                <a:latin typeface="TH SarabunPSK" pitchFamily="34" charset="-34"/>
                <a:cs typeface="TH SarabunPSK" pitchFamily="34" charset="-34"/>
              </a:rPr>
              <a:t>และนโยบายการบัญชี</a:t>
            </a:r>
          </a:p>
          <a:p>
            <a:r>
              <a:rPr lang="th-TH" sz="3500" b="1" dirty="0">
                <a:solidFill>
                  <a:srgbClr val="9933FF"/>
                </a:solidFill>
                <a:latin typeface="TH SarabunPSK" pitchFamily="34" charset="-34"/>
                <a:cs typeface="TH SarabunPSK" pitchFamily="34" charset="-34"/>
              </a:rPr>
              <a:t>    ที่สำคัญที่</a:t>
            </a:r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สหกรณ์กำหนด </a:t>
            </a:r>
            <a:endParaRPr lang="en-US" sz="35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>
                <a:solidFill>
                  <a:srgbClr val="3C2B91"/>
                </a:solidFill>
                <a:latin typeface="TH SarabunPSK" pitchFamily="34" charset="-34"/>
                <a:cs typeface="TH SarabunPSK" pitchFamily="34" charset="-34"/>
                <a:sym typeface="Wingdings 3" pitchFamily="18" charset="2"/>
              </a:rPr>
              <a:t></a:t>
            </a: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Wingdings 3" pitchFamily="18" charset="2"/>
              </a:rPr>
              <a:t> </a:t>
            </a:r>
            <a:r>
              <a:rPr lang="th-TH" sz="35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ให้สหกรณ์บันทึกรายการบัญชีเกี่ยวกับเงินสดในวันที่เกิดรายการนั้น   </a:t>
            </a:r>
          </a:p>
          <a:p>
            <a:r>
              <a:rPr lang="th-TH" sz="35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   สำหรับรายการอื่น ๆ  ที่ไม่เกี่ยวกับเงินสดให้บันทึกรายการบัญชี </a:t>
            </a:r>
          </a:p>
          <a:p>
            <a:r>
              <a:rPr lang="th-TH" sz="35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   ภายใน</a:t>
            </a:r>
            <a:r>
              <a:rPr lang="en-US" sz="35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3 </a:t>
            </a:r>
            <a:r>
              <a:rPr lang="th-TH" sz="35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วันนับแต่วันที่เกิดรายการ</a:t>
            </a:r>
            <a:endParaRPr lang="en-US" sz="35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>
                <a:solidFill>
                  <a:srgbClr val="3C2B91"/>
                </a:solidFill>
                <a:latin typeface="TH SarabunPSK" pitchFamily="34" charset="-34"/>
                <a:cs typeface="TH SarabunPSK" pitchFamily="34" charset="-34"/>
                <a:sym typeface="Wingdings 3" pitchFamily="18" charset="2"/>
              </a:rPr>
              <a:t></a:t>
            </a:r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Wingdings 3" pitchFamily="18" charset="2"/>
              </a:rPr>
              <a:t> </a:t>
            </a:r>
            <a:r>
              <a:rPr lang="th-TH" sz="35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การบันทึกรายการบัญชีในสมุดบัญชีของสหกรณ์ต้องมี</a:t>
            </a:r>
            <a:r>
              <a:rPr lang="th-TH" sz="3500" b="1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เอกสาร</a:t>
            </a:r>
          </a:p>
          <a:p>
            <a:r>
              <a:rPr lang="th-TH" sz="35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500" b="1" u="sng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ประกอบการลงบัญชีที่</a:t>
            </a:r>
            <a:r>
              <a:rPr lang="th-TH" sz="3500" b="1" u="sng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สมบูรณ์และครบถ้วน</a:t>
            </a:r>
            <a:endParaRPr lang="en-US" sz="3500" b="1" u="sng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7504" y="6525346"/>
            <a:ext cx="576262" cy="198437"/>
          </a:xfrm>
        </p:spPr>
        <p:txBody>
          <a:bodyPr/>
          <a:lstStyle/>
          <a:p>
            <a:pPr>
              <a:defRPr/>
            </a:pPr>
            <a:fld id="{8522423B-5251-49AA-9D79-A0F938EE2329}" type="slidenum">
              <a:rPr lang="ko-KR" altLang="en-US" smtClean="0"/>
              <a:pPr>
                <a:defRPr/>
              </a:pPr>
              <a:t>17</a:t>
            </a:fld>
            <a:endParaRPr lang="en-US" altLang="ko-KR"/>
          </a:p>
        </p:txBody>
      </p:sp>
    </p:spTree>
  </p:cSld>
  <p:clrMapOvr>
    <a:masterClrMapping/>
  </p:clrMapOvr>
  <p:transition spd="med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42"/>
          <p:cNvSpPr>
            <a:spLocks noChangeArrowheads="1"/>
          </p:cNvSpPr>
          <p:nvPr/>
        </p:nvSpPr>
        <p:spPr bwMode="gray">
          <a:xfrm>
            <a:off x="1403350" y="981115"/>
            <a:ext cx="76327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6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การเก็บรักษาสมุดบัญชี</a:t>
            </a:r>
            <a:endParaRPr lang="en-US" sz="3600" b="1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-26988"/>
            <a:ext cx="9144000" cy="7080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4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หมวด 1  บัญชีของสหกรณ์</a:t>
            </a:r>
          </a:p>
        </p:txBody>
      </p:sp>
      <p:sp>
        <p:nvSpPr>
          <p:cNvPr id="8" name="ลูกศรขวา 7"/>
          <p:cNvSpPr/>
          <p:nvPr/>
        </p:nvSpPr>
        <p:spPr>
          <a:xfrm rot="2051104">
            <a:off x="420688" y="750928"/>
            <a:ext cx="1085850" cy="1190625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kern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73061" name="Rectangle 42"/>
          <p:cNvSpPr>
            <a:spLocks noChangeArrowheads="1"/>
          </p:cNvSpPr>
          <p:nvPr/>
        </p:nvSpPr>
        <p:spPr bwMode="gray">
          <a:xfrm>
            <a:off x="393721" y="968415"/>
            <a:ext cx="159067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6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6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8</a:t>
            </a:r>
          </a:p>
        </p:txBody>
      </p:sp>
      <p:graphicFrame>
        <p:nvGraphicFramePr>
          <p:cNvPr id="12" name="Group 3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51569"/>
              </p:ext>
            </p:extLst>
          </p:nvPr>
        </p:nvGraphicFramePr>
        <p:xfrm>
          <a:off x="323850" y="2060575"/>
          <a:ext cx="8496944" cy="2651760"/>
        </p:xfrm>
        <a:graphic>
          <a:graphicData uri="http://schemas.openxmlformats.org/drawingml/2006/table">
            <a:tbl>
              <a:tblPr/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ko-K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kumimoji="0" lang="th-TH" altLang="ko-K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  </a:t>
                      </a:r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  <a:sym typeface="Wingdings 3"/>
                        </a:rPr>
                        <a:t></a:t>
                      </a:r>
                      <a:r>
                        <a:rPr kumimoji="0" lang="th-TH" altLang="ko-KR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ให้สหกรณ์เก็บรักษาสมุดบัญชีและเอกสารประกอบการลงบัญชีไว้    ที่</a:t>
                      </a:r>
                      <a:r>
                        <a:rPr lang="th-TH" sz="3200" b="1" u="sng" kern="1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สำนักงานสหกรณ์ไม่น้อยกว่า 5 ปี </a:t>
                      </a: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นับแต่วันที่ผู้สอบบัญชีแสดงความเห็นต่องบการเงินแล้ว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   </a:t>
                      </a:r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  <a:sym typeface="Wingdings 3"/>
                        </a:rPr>
                        <a:t></a:t>
                      </a: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kern="1200" dirty="0">
                          <a:solidFill>
                            <a:srgbClr val="0033CC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หลักเกณฑ์และวิธีการเก็บรักษาสมุดบัญชีและเอกสารประกอบ      การลงบัญชีให้เป็นไปตามที่กรมตรวจบัญชีสหกรณ์กำหนด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EE296-4741-43AA-81E7-7236D88BBBD3}" type="slidenum">
              <a:rPr lang="th-TH" smtClean="0"/>
              <a:pPr>
                <a:defRPr/>
              </a:pPr>
              <a:t>18</a:t>
            </a:fld>
            <a:endParaRPr lang="th-TH" dirty="0"/>
          </a:p>
        </p:txBody>
      </p:sp>
    </p:spTree>
  </p:cSld>
  <p:clrMapOvr>
    <a:masterClrMapping/>
  </p:clrMapOvr>
  <p:transition spd="med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42"/>
          <p:cNvSpPr>
            <a:spLocks noChangeArrowheads="1"/>
          </p:cNvSpPr>
          <p:nvPr/>
        </p:nvSpPr>
        <p:spPr bwMode="gray">
          <a:xfrm>
            <a:off x="1403350" y="981115"/>
            <a:ext cx="76327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6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การจัดทำงบการเงินของสหกรณ์</a:t>
            </a:r>
            <a:endParaRPr lang="en-US" sz="3500" b="1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ลูกศรขวา 7"/>
          <p:cNvSpPr/>
          <p:nvPr/>
        </p:nvSpPr>
        <p:spPr>
          <a:xfrm rot="2051104">
            <a:off x="420688" y="750928"/>
            <a:ext cx="1085850" cy="1190625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kern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74084" name="Rectangle 42"/>
          <p:cNvSpPr>
            <a:spLocks noChangeArrowheads="1"/>
          </p:cNvSpPr>
          <p:nvPr/>
        </p:nvSpPr>
        <p:spPr bwMode="gray">
          <a:xfrm>
            <a:off x="393721" y="968415"/>
            <a:ext cx="159067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6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6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9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1" y="1773238"/>
            <a:ext cx="8820150" cy="46799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1800" b="1" dirty="0">
                <a:latin typeface="TH SarabunPSK" pitchFamily="34" charset="-34"/>
                <a:cs typeface="TH SarabunPSK" pitchFamily="34" charset="-34"/>
                <a:sym typeface="Wingdings 3"/>
              </a:rPr>
              <a:t> </a:t>
            </a:r>
            <a:r>
              <a:rPr lang="th-TH" sz="3200" b="1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ให้สหกรณ์จัดทำงบการเงินตาม</a:t>
            </a:r>
            <a:r>
              <a:rPr lang="th-TH" sz="3200" b="1" u="sng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เกณฑ์การดำเนินงานต่อเนื่อง</a:t>
            </a:r>
            <a:br>
              <a:rPr lang="th-TH" sz="3200" b="1" u="sng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</a:br>
            <a:br>
              <a:rPr lang="th-TH" sz="3200" b="1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800" b="1" dirty="0">
                <a:latin typeface="TH SarabunPSK" pitchFamily="34" charset="-34"/>
                <a:cs typeface="TH SarabunPSK" pitchFamily="34" charset="-34"/>
                <a:sym typeface="Wingdings 3"/>
              </a:rPr>
              <a:t> 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ให้สหกรณ์จัดทำงบการเงินอันประกอบด้วย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งบแสดงฐานะการเงิน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พร้อม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หมายเหตุประกอบงบการเงิน งบกำไรขาดทุน </a:t>
            </a:r>
            <a:b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และ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งบประกอบอื่น ๆ 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ตามที่กรมตรวจบัญชีสหกรณ์กำหนด</a:t>
            </a:r>
            <a:b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32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รูปแบบงบการเงินให้เป็นไปตามที่กรมตรวจบัญชีสหกรณ์กำหนด</a:t>
            </a:r>
            <a:br>
              <a:rPr lang="th-TH" sz="32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</a:br>
            <a:br>
              <a:rPr lang="th-TH" sz="3200" b="1" dirty="0">
                <a:latin typeface="TH SarabunPSK" pitchFamily="34" charset="-34"/>
                <a:cs typeface="TH SarabunPSK" pitchFamily="34" charset="-34"/>
                <a:sym typeface="Wingdings 3"/>
              </a:rPr>
            </a:br>
            <a:r>
              <a:rPr lang="th-TH" sz="1800" b="1" dirty="0">
                <a:latin typeface="TH SarabunPSK" pitchFamily="34" charset="-34"/>
                <a:cs typeface="TH SarabunPSK" pitchFamily="34" charset="-34"/>
                <a:sym typeface="Wingdings 3"/>
              </a:rPr>
              <a:t>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งบการเงินของสหกรณ์ต้องแสดงข้อมูลที่เป็นประโยชน์ต่อการตัดสินใจ</a:t>
            </a:r>
            <a:br>
              <a:rPr lang="th-TH" sz="32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เชิงเศรษฐกิจของผู้ใช้งบการเงิน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  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-26988"/>
            <a:ext cx="9144000" cy="708026"/>
          </a:xfrm>
          <a:prstGeom prst="rect">
            <a:avLst/>
          </a:prstGeom>
          <a:solidFill>
            <a:srgbClr val="54E858">
              <a:lumMod val="20000"/>
              <a:lumOff val="8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kern="0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 หมวด 2  งบการเงินของสหกรณ์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EE296-4741-43AA-81E7-7236D88BBBD3}" type="slidenum">
              <a:rPr lang="th-TH" smtClean="0"/>
              <a:pPr>
                <a:defRPr/>
              </a:pPr>
              <a:t>19</a:t>
            </a:fld>
            <a:endParaRPr lang="th-TH"/>
          </a:p>
        </p:txBody>
      </p:sp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7359" y="1988842"/>
            <a:ext cx="8677275" cy="446402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endParaRPr lang="th-TH" altLang="th-TH" sz="1400" b="1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th-TH" altLang="th-TH" sz="32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1. ระเบียบนายทะเบียนสหกรณ์ ว่าด้วยการบัญชีของสหกรณ์ พ.ศ. 2560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th-TH" altLang="th-TH" sz="32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2. ระเบียบนายทะเบียนสหกรณ์ ว่าด้วยการจัดชั้นคุณภาพลูกหนี้เงินกู้ และการเผื่อหนี้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altLang="th-TH" sz="32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  สงสัยจะสูญ พ.ศ. </a:t>
            </a:r>
            <a:r>
              <a:rPr lang="en-US" altLang="th-TH" sz="32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2544</a:t>
            </a:r>
            <a:r>
              <a:rPr lang="th-TH" altLang="th-TH" sz="32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และ คำแนะนำนายทะเบียนสหกรณ์ เรื่อง วิธีปฏิบัติทางบัญชี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altLang="th-TH" sz="32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  เกี่ยวกับลูกหนี้ พ.ศ 2547  (การประมาณการค่าเผื่อหนี้สงสัยจะสูญ)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32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3. วิธีปฏิบัติทางบัญชีกรณีสหกรณ์นำเงินไปลงทุนในสหกรณ์อื่น (ว 53)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32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คำแนะนำนายทะเบียนสหกรณ์ เรื่อง วิธีปฏิบัติทางบัญชีเกี่ยวกับที่ดิน อาคารและอุปกรณ์ 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พ.ศ. 2547 ( ที่ดินแทนการชำระหนี้ และ ค่าเสื่อมราคา ) 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5. คำสั่งนายทะเบียนสหกรณ์ ที่  278/2549 </a:t>
            </a:r>
            <a:r>
              <a:rPr lang="th-TH" sz="3200" b="1" dirty="0" err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ลว</a:t>
            </a: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21 มี.ค. 2549 เรื่องให้สหกรณ์และ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ชุมนุมสหกรณ์กำหนดเรื่องการจ่ายคืนค่าหุ้นในกรณีขาดทุนเกินทุนสำรองที่มีอยู่ไว้ใน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ข้อบังคับ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6. กฎหมายอื่น ๆ ที่เกี่ยวข้อง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th-TH" sz="32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th-TH" altLang="th-TH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4" y="1341478"/>
            <a:ext cx="3857625" cy="71437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th-TH" altLang="th-TH" sz="5100" b="1" u="sng" dirty="0">
                <a:solidFill>
                  <a:srgbClr val="0000CC"/>
                </a:solidFill>
                <a:latin typeface="LilyUPC" pitchFamily="34" charset="-34"/>
                <a:cs typeface="LilyUPC" pitchFamily="34" charset="-34"/>
              </a:rPr>
              <a:t>ประเด็นบรรยาย </a:t>
            </a:r>
            <a:r>
              <a:rPr lang="en-US" altLang="th-TH" sz="5100" b="1" u="sng" dirty="0">
                <a:solidFill>
                  <a:srgbClr val="0000CC"/>
                </a:solidFill>
                <a:latin typeface="LilyUPC" pitchFamily="34" charset="-34"/>
                <a:cs typeface="LilyUPC" pitchFamily="34" charset="-34"/>
              </a:rPr>
              <a:t>:</a:t>
            </a:r>
            <a:endParaRPr lang="th-TH" altLang="th-TH" sz="5100" b="1" u="sng" dirty="0">
              <a:solidFill>
                <a:srgbClr val="0000CC"/>
              </a:solidFill>
              <a:latin typeface="LilyUPC" pitchFamily="34" charset="-34"/>
              <a:cs typeface="LilyUPC" pitchFamily="34" charset="-34"/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th-TH" altLang="th-TH" sz="3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lyUPC" pitchFamily="34" charset="-34"/>
              <a:cs typeface="LilyUPC" pitchFamily="34" charset="-34"/>
            </a:endParaRPr>
          </a:p>
        </p:txBody>
      </p:sp>
      <p:pic>
        <p:nvPicPr>
          <p:cNvPr id="3" name="รูปภาพ 2" descr="CAD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30426" cy="1033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71510" y="1643068"/>
            <a:ext cx="50006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th-TH" sz="3600" b="1" dirty="0">
              <a:solidFill>
                <a:schemeClr val="accent6">
                  <a:lumMod val="50000"/>
                </a:schemeClr>
              </a:solidFill>
              <a:latin typeface="Angsana New" pitchFamily="18" charset="-34"/>
              <a:cs typeface="LilyUPC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1088" y="6492877"/>
            <a:ext cx="478632" cy="365125"/>
          </a:xfrm>
        </p:spPr>
        <p:txBody>
          <a:bodyPr/>
          <a:lstStyle/>
          <a:p>
            <a:pPr>
              <a:defRPr/>
            </a:pPr>
            <a:fld id="{83204464-9982-4E0D-A5DD-B0F24CA4F08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95309" y="1628800"/>
            <a:ext cx="8467725" cy="48245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1.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ความสามารถเข้าใจได้    </a:t>
            </a:r>
            <a:r>
              <a:rPr lang="th-TH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ผู้ใช้งบการเงินเข้าใจได้ทันที</a:t>
            </a:r>
            <a:endParaRPr lang="en-US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2.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ความเกี่ยวข้องกับการตัดสินใจ  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ช่วยผู้ใช้งบการเงินตัดสินใจ</a:t>
            </a:r>
            <a:endParaRPr lang="en-US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  <a:sym typeface="Wingdings 2" pitchFamily="18" charset="2"/>
            </a:endParaRPr>
          </a:p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3.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ความเชื่อถือได้   </a:t>
            </a:r>
            <a:r>
              <a:rPr lang="th-TH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ต้องปราศจากความผิดพลาดและความลำเอียง</a:t>
            </a:r>
            <a:endParaRPr lang="en-US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    </a:t>
            </a:r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</a:t>
            </a:r>
            <a:r>
              <a:rPr lang="en-US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ตัวแทนอันเที่ยงธรรม    </a:t>
            </a:r>
            <a:r>
              <a:rPr lang="th-TH" sz="2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รายการและเหตุการณ์เกณฑ์ต้องเป็นไปตามความเป็นจริง </a:t>
            </a:r>
          </a:p>
          <a:p>
            <a:pPr>
              <a:defRPr/>
            </a:pPr>
            <a:r>
              <a:rPr lang="th-TH" sz="26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			     และเข้าตาม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เกณฑ์การรับรู้รายการ ณ วันที่เสนอรายงาน</a:t>
            </a:r>
            <a:endParaRPr lang="en-US" sz="2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    </a:t>
            </a:r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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เนื้อหาสำคัญกว่ารูปแบบ  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แสดงเนื้อหาเป็นจริงไม่ใช่เพียงรูปแบบทางกฎหมาย</a:t>
            </a:r>
            <a:endParaRPr lang="en-US" sz="2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    </a:t>
            </a:r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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ความเป็นกลาง     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ปราศจากความลำเอียง ไม่ต้องไม่ทำให้ผู้ใช้งบการเงินเข้าใจผิด</a:t>
            </a:r>
            <a:endParaRPr lang="en-US" sz="2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  <a:sym typeface="Wingdings 2" pitchFamily="18" charset="2"/>
            </a:endParaRPr>
          </a:p>
          <a:p>
            <a:pPr>
              <a:defRPr/>
            </a:pPr>
            <a:r>
              <a:rPr lang="en-US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    </a:t>
            </a:r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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ความระมัดระวัง   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อาจเปิดเผยข้อมูลที่ไม่แน่นอน และส่งผลกระทบได้</a:t>
            </a:r>
            <a:endParaRPr lang="en-US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en-US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     </a:t>
            </a:r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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ความครบถ้วน     </a:t>
            </a:r>
            <a:r>
              <a:rPr lang="th-TH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ข้อมูลในงบการเงินต้องมีความครบถ้วน</a:t>
            </a:r>
            <a:endParaRPr lang="en-US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  <a:sym typeface="Wingdings 2" pitchFamily="18" charset="2"/>
            </a:endParaRPr>
          </a:p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  <a:sym typeface="Wingdings 2" pitchFamily="18" charset="2"/>
              </a:rPr>
              <a:t>4.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การเปรียบเทียบกันได้  </a:t>
            </a:r>
            <a:r>
              <a: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ฐานะการเงิน ผลการดำเนินงานของสหกรณ์ประเภทเดียวกันได้</a:t>
            </a:r>
            <a:endParaRPr lang="en-US" sz="2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  <a:sym typeface="Wingdings 2" pitchFamily="18" charset="2"/>
            </a:endParaRPr>
          </a:p>
        </p:txBody>
      </p:sp>
      <p:sp>
        <p:nvSpPr>
          <p:cNvPr id="175107" name="Rectangle 42"/>
          <p:cNvSpPr>
            <a:spLocks noChangeArrowheads="1"/>
          </p:cNvSpPr>
          <p:nvPr/>
        </p:nvSpPr>
        <p:spPr bwMode="gray">
          <a:xfrm>
            <a:off x="1403350" y="826205"/>
            <a:ext cx="7345114" cy="563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5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งบการเงินของสหกรณ์ต้องมีลักษณะเชิงคุณภาพของข้อมูล</a:t>
            </a:r>
            <a:endParaRPr lang="en-US" sz="35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-26988"/>
            <a:ext cx="9144000" cy="7080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40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หมวด 2  งบการเงินของสหกรณ์</a:t>
            </a:r>
          </a:p>
        </p:txBody>
      </p:sp>
      <p:sp>
        <p:nvSpPr>
          <p:cNvPr id="8" name="ลูกศรขวา 7"/>
          <p:cNvSpPr/>
          <p:nvPr/>
        </p:nvSpPr>
        <p:spPr>
          <a:xfrm rot="2051104">
            <a:off x="385797" y="551501"/>
            <a:ext cx="1069574" cy="1171873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800" kern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75110" name="Rectangle 42"/>
          <p:cNvSpPr>
            <a:spLocks noChangeArrowheads="1"/>
          </p:cNvSpPr>
          <p:nvPr/>
        </p:nvSpPr>
        <p:spPr bwMode="gray">
          <a:xfrm>
            <a:off x="393721" y="813505"/>
            <a:ext cx="159067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6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7504" y="6610645"/>
            <a:ext cx="2133600" cy="244475"/>
          </a:xfrm>
        </p:spPr>
        <p:txBody>
          <a:bodyPr/>
          <a:lstStyle/>
          <a:p>
            <a:pPr>
              <a:defRPr/>
            </a:pPr>
            <a:fld id="{43E7F784-F4B7-45A6-867C-FA72C31A2B2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 spd="med"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ชื่อเรื่อง 1"/>
          <p:cNvSpPr>
            <a:spLocks noGrp="1"/>
          </p:cNvSpPr>
          <p:nvPr>
            <p:ph type="title"/>
          </p:nvPr>
        </p:nvSpPr>
        <p:spPr>
          <a:xfrm>
            <a:off x="1343031" y="592141"/>
            <a:ext cx="5543550" cy="706437"/>
          </a:xfrm>
          <a:solidFill>
            <a:schemeClr val="bg1"/>
          </a:solidFill>
        </p:spPr>
        <p:txBody>
          <a:bodyPr/>
          <a:lstStyle/>
          <a:p>
            <a:r>
              <a:rPr lang="th-TH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องค์ประกอบของรายการในงบการเงิน </a:t>
            </a:r>
            <a:endParaRPr lang="en-US">
              <a:solidFill>
                <a:srgbClr val="0033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852" y="1413570"/>
            <a:ext cx="8507413" cy="503976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th-TH" sz="30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สินทรัพย์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     หมายถึง </a:t>
            </a:r>
            <a:r>
              <a:rPr lang="th-TH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สิ่งที่มีตัวตนหรือไม่มีตัวตนอันมีมูลค่าที่อยู่ในความควบคุมของสหกรณ์                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h-TH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ที่เป็นผลของเหตุการณ์ในอดีต ซึ่งสหกรณ์คาดว่าจะได้รับประโยชน์เชิงเศรษฐกิจจากสินทรัพย์นั้น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h-TH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ในอนาคต</a:t>
            </a:r>
            <a:endParaRPr lang="en-US" sz="2400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600"/>
              </a:spcBef>
              <a:defRPr/>
            </a:pPr>
            <a:r>
              <a:rPr lang="th-TH" sz="3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หนี้สิน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     หมายถึง </a:t>
            </a:r>
            <a:r>
              <a:rPr lang="th-TH" sz="24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ภาระผูกพันในปัจจุบันของสหกรณ์ที่เป็นผลของเหตุการณ์ในอดีต ซึ่งการชำระ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h-TH" sz="24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 ภาระผูกพันนั้นคาดว่าจะทำให้สินทรัพย์ของสหกรณ์ลดลงหรือชำระโดยการให้บริการ</a:t>
            </a:r>
            <a:endParaRPr lang="en-US" sz="24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600"/>
              </a:spcBef>
              <a:defRPr/>
            </a:pPr>
            <a:r>
              <a:rPr lang="th-TH" sz="3000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ทุนของสหกรณ์</a:t>
            </a:r>
            <a:r>
              <a:rPr lang="th-TH" sz="2400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h-TH" sz="2400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             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หุ้นของสมาชิก ทุนสำรอง ทุนสะสมอื่นที่ได้มาจากการจัดสรรกำไรของสหกรณ์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กำไรหรือขาดทุนจากเงินลงทุนที่ยังไม่เกิดขึ้น และกำไรหรือขาดทุนสุทธิประจำปี</a:t>
            </a:r>
            <a:endParaRPr lang="en-US" sz="2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-26988"/>
            <a:ext cx="9144000" cy="646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หมวด 2  งบการเงินของสหกรณ์</a:t>
            </a:r>
          </a:p>
        </p:txBody>
      </p:sp>
      <p:sp>
        <p:nvSpPr>
          <p:cNvPr id="5" name="ลูกศรขวา 4"/>
          <p:cNvSpPr/>
          <p:nvPr/>
        </p:nvSpPr>
        <p:spPr>
          <a:xfrm rot="2051104">
            <a:off x="503238" y="420693"/>
            <a:ext cx="849312" cy="903287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400" kern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76134" name="Rectangle 42"/>
          <p:cNvSpPr>
            <a:spLocks noChangeArrowheads="1"/>
          </p:cNvSpPr>
          <p:nvPr/>
        </p:nvSpPr>
        <p:spPr bwMode="gray">
          <a:xfrm>
            <a:off x="468313" y="577890"/>
            <a:ext cx="12430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7504" y="6525346"/>
            <a:ext cx="2133600" cy="244475"/>
          </a:xfrm>
        </p:spPr>
        <p:txBody>
          <a:bodyPr/>
          <a:lstStyle/>
          <a:p>
            <a:pPr>
              <a:defRPr/>
            </a:pPr>
            <a:fld id="{43E7F784-F4B7-45A6-867C-FA72C31A2B2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ชื่อเรื่อง 1"/>
          <p:cNvSpPr>
            <a:spLocks noGrp="1"/>
          </p:cNvSpPr>
          <p:nvPr>
            <p:ph type="title"/>
          </p:nvPr>
        </p:nvSpPr>
        <p:spPr>
          <a:xfrm>
            <a:off x="1343031" y="592141"/>
            <a:ext cx="5543550" cy="706437"/>
          </a:xfrm>
          <a:solidFill>
            <a:schemeClr val="bg1"/>
          </a:solidFill>
        </p:spPr>
        <p:txBody>
          <a:bodyPr/>
          <a:lstStyle/>
          <a:p>
            <a:r>
              <a:rPr lang="th-TH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องค์ประกอบของรายการในงบการเงิน</a:t>
            </a:r>
            <a:r>
              <a:rPr lang="en-US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(ต่อ) </a:t>
            </a:r>
            <a:endParaRPr lang="en-US" dirty="0">
              <a:solidFill>
                <a:srgbClr val="0033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852" y="1485578"/>
            <a:ext cx="8507413" cy="453571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th-TH" sz="3000" dirty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รายได้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0" indent="0">
              <a:buNone/>
              <a:defRPr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     หมายถึง </a:t>
            </a:r>
            <a:r>
              <a:rPr lang="th-TH" sz="2400" dirty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รายได้ที่เกิดจากการดำเนินธุรกิจตามปกติของสหกรณ์ และการเพิ่มขึ้นของ</a:t>
            </a:r>
          </a:p>
          <a:p>
            <a:pPr marL="0" indent="0">
              <a:buNone/>
              <a:defRPr/>
            </a:pPr>
            <a:r>
              <a:rPr lang="th-TH" sz="2400" dirty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     ประโยชน์เชิงเศรษฐกิจในรอบปีบัญชี หรือการเพิ่มค่าของสินทรัพย์ หรือการลดลงของหนี้สิน      </a:t>
            </a:r>
          </a:p>
          <a:p>
            <a:pPr marL="0" indent="0">
              <a:buNone/>
              <a:defRPr/>
            </a:pPr>
            <a:r>
              <a:rPr lang="th-TH" sz="2400" dirty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     โดยส่งผลให้ส่วนทุนของสหกรณ์เพิ่มขึ้น 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660066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3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ค่าใช้จ่าย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0" indent="0">
              <a:buNone/>
              <a:defRPr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      หมายถึง ค่าใช้จ่ายที่เกิดจากการดำเนินธุรกิจตามปกติของสหกรณ์ และการลดลงของ</a:t>
            </a:r>
          </a:p>
          <a:p>
            <a:pPr marL="0" indent="0">
              <a:buNone/>
              <a:defRPr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ประโยชน์เชิงเศรษฐกิจในรอบปีบัญชี หรือการลดค่าของสินทรัพย์ หรือการเพิ่มขึ้นของหนี้สิน </a:t>
            </a:r>
          </a:p>
          <a:p>
            <a:pPr marL="0" indent="0">
              <a:buNone/>
              <a:defRPr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โดยส่งผลให้ส่วนทุนของสหกรณ์ลดลง</a:t>
            </a:r>
            <a:endParaRPr lang="en-US" sz="2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-26988"/>
            <a:ext cx="9144000" cy="646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หมวด 2  งบการเงินของสหกรณ์</a:t>
            </a:r>
          </a:p>
        </p:txBody>
      </p:sp>
      <p:sp>
        <p:nvSpPr>
          <p:cNvPr id="5" name="ลูกศรขวา 4"/>
          <p:cNvSpPr/>
          <p:nvPr/>
        </p:nvSpPr>
        <p:spPr>
          <a:xfrm rot="2051104">
            <a:off x="503238" y="420693"/>
            <a:ext cx="849312" cy="903287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400" kern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76134" name="Rectangle 42"/>
          <p:cNvSpPr>
            <a:spLocks noChangeArrowheads="1"/>
          </p:cNvSpPr>
          <p:nvPr/>
        </p:nvSpPr>
        <p:spPr bwMode="gray">
          <a:xfrm>
            <a:off x="468313" y="577890"/>
            <a:ext cx="12430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4144" y="6597354"/>
            <a:ext cx="2133600" cy="244475"/>
          </a:xfrm>
        </p:spPr>
        <p:txBody>
          <a:bodyPr/>
          <a:lstStyle/>
          <a:p>
            <a:pPr>
              <a:defRPr/>
            </a:pPr>
            <a:fld id="{43E7F784-F4B7-45A6-867C-FA72C31A2B2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1479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ชื่อเรื่อง 1"/>
          <p:cNvSpPr>
            <a:spLocks noGrp="1"/>
          </p:cNvSpPr>
          <p:nvPr>
            <p:ph type="title"/>
          </p:nvPr>
        </p:nvSpPr>
        <p:spPr>
          <a:xfrm>
            <a:off x="1619250" y="836653"/>
            <a:ext cx="7056438" cy="1152525"/>
          </a:xfrm>
          <a:solidFill>
            <a:schemeClr val="bg1"/>
          </a:solidFill>
        </p:spPr>
        <p:txBody>
          <a:bodyPr/>
          <a:lstStyle/>
          <a:p>
            <a:r>
              <a:rPr lang="th-TH" sz="360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เกณฑ์การรับรู้รายการสินทรัพย์ หนี้สิน รายได้ </a:t>
            </a:r>
            <a:br>
              <a:rPr lang="th-TH" sz="360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และ  ค่าใช้จ่าย</a:t>
            </a:r>
            <a:endParaRPr lang="en-US" sz="360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7155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1" y="2084288"/>
            <a:ext cx="8229600" cy="3937000"/>
          </a:xfrm>
          <a:solidFill>
            <a:schemeClr val="bg1"/>
          </a:solidFill>
        </p:spPr>
        <p:txBody>
          <a:bodyPr/>
          <a:lstStyle/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มีความเป็นไปได้ค่อนข้างแน่</a:t>
            </a:r>
            <a:r>
              <a:rPr lang="th-TH" sz="32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ที่ประโยชน์เชิงเศรษฐกิจในอนาคตของรายการสินทรัพย์ หนี้สิน รายได้ และค่าใช้จ่ายจะเพิ่มขึ้นหรือลดลง</a:t>
            </a:r>
            <a:endParaRPr lang="en-US" sz="3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รายการสินทรัพย์ หนี้สิน รายได้ และค่าใช้จ่ายมีราคาทุนหรือมูลค่าที่</a:t>
            </a:r>
            <a:r>
              <a:rPr lang="th-TH" sz="3600" u="sng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สามารถวัดได้อย่างน่าเชื่อถือ</a:t>
            </a:r>
            <a:endParaRPr lang="en-US" sz="3600" u="sng" dirty="0">
              <a:solidFill>
                <a:srgbClr val="0033CC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การไม่รับรู้รายการที่เป็นไปตามเกณฑ์ดังกล่าว สหกรณ์ไม่สามารถทำให้ถูกต้องได้ด้วยการเปิดเผยในนโยบายการบัญชีที่สหกรณ์นำมาใช้ หรือเปิดเผยในหมายเหตุประกอบงบการเงิน </a:t>
            </a:r>
            <a:endParaRPr lang="en-US" sz="3200" dirty="0">
              <a:solidFill>
                <a:srgbClr val="660066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32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ลูกศรขวา 4"/>
          <p:cNvSpPr/>
          <p:nvPr/>
        </p:nvSpPr>
        <p:spPr>
          <a:xfrm rot="1792382">
            <a:off x="568346" y="790575"/>
            <a:ext cx="957263" cy="1030288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kern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77157" name="Rectangle 42"/>
          <p:cNvSpPr>
            <a:spLocks noChangeArrowheads="1"/>
          </p:cNvSpPr>
          <p:nvPr/>
        </p:nvSpPr>
        <p:spPr bwMode="gray">
          <a:xfrm>
            <a:off x="519113" y="1000125"/>
            <a:ext cx="1244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2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2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-26988"/>
            <a:ext cx="9144000" cy="646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หมวด 2  งบการเงินของสหกรณ์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610645"/>
            <a:ext cx="2133600" cy="244475"/>
          </a:xfrm>
        </p:spPr>
        <p:txBody>
          <a:bodyPr/>
          <a:lstStyle/>
          <a:p>
            <a:pPr>
              <a:defRPr/>
            </a:pPr>
            <a:fld id="{43E7F784-F4B7-45A6-867C-FA72C31A2B2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918" y="682632"/>
            <a:ext cx="7416800" cy="5635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br>
              <a:rPr lang="th-TH" dirty="0">
                <a:latin typeface="TH SarabunPSK" pitchFamily="34" charset="-34"/>
                <a:cs typeface="TH SarabunPSK" pitchFamily="34" charset="-34"/>
              </a:rPr>
            </a:br>
            <a:r>
              <a:rPr lang="th-TH" dirty="0">
                <a:latin typeface="TH SarabunPSK" pitchFamily="34" charset="-34"/>
                <a:cs typeface="TH SarabunPSK" pitchFamily="34" charset="-34"/>
              </a:rPr>
              <a:t> เกณฑ์การวัดมูลค่ารายการสินทรัพย์ หนี้สิน รายได้ และค่าใช้จ่าย</a:t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8179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1" y="1258888"/>
            <a:ext cx="8229600" cy="5327650"/>
          </a:xfrm>
          <a:solidFill>
            <a:schemeClr val="bg1"/>
          </a:solidFill>
        </p:spPr>
        <p:txBody>
          <a:bodyPr/>
          <a:lstStyle/>
          <a:p>
            <a:r>
              <a:rPr lang="th-TH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ราคาทุน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</a:t>
            </a:r>
            <a:r>
              <a:rPr lang="th-TH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จำนวนเงินที่จ่ายเพื่อซื้อสินทรัพย์นั้น 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หรือมูลค่ายุติธรรมของสิ่งของที่นำไปแลกสินทรัพย์มา ณ วันที่เกิดรายการ หรือหมายถึงจำนวนเงินที่จ่ายเป็นต้นทุนในการก่อสร้างสินทรัพย์ เพื่อให้อยู่ในสภาพพร้อมใช้งาน หรือหมายถึงจำนวนเงินที่จ่ายเป็นต้นทุนในการซื้อ/ผลิตสินค้าเพื่อให้อยู่ในสภาพพร้อมจำหน่าย หรือหมายถึงจำนวนเงินที่จ่ายเพื่อการลงทุน </a:t>
            </a:r>
            <a:endParaRPr lang="en-US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มูลค่ายุติธรรม </a:t>
            </a:r>
            <a:r>
              <a:rPr lang="th-TH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หมายถึง จำนวนเงินที่ผู้ซื้อและผู้ขายตกลงแลกเปลี่ยนสินทรัพย์หรือจ่ายชำระหนี้กันในขณะที่ทั้งสองฝ่ายมีความรอบรู้และเต็มใจในการแลกเปลี่ยน และสามารถต่อรองราคากันได้อย่างเป็นอิสระในลักษณะของผู้ที่ไม่มีความเกี่ยวข้องกัน</a:t>
            </a:r>
            <a:endParaRPr lang="en-US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มูลค่าสุทธิที่จะได้รับ 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หมายถึง ราคาที่คาดว่าจะขายได้ตามลักษณะปกติของการประกอบธุรกิจ หักด้วยประมาณการต้นทุนในการผลิตสินค้าให้เสร็จและต้นทุนที่ต้องจ่ายไปเพื่อให้ขายสินค้านั้นได้</a:t>
            </a:r>
            <a:endParaRPr lang="en-US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-26988"/>
            <a:ext cx="9144000" cy="646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หมวด 2  งบการเงินของสหกรณ์</a:t>
            </a:r>
          </a:p>
        </p:txBody>
      </p:sp>
      <p:sp>
        <p:nvSpPr>
          <p:cNvPr id="5" name="ลูกศรขวา 4"/>
          <p:cNvSpPr/>
          <p:nvPr/>
        </p:nvSpPr>
        <p:spPr>
          <a:xfrm rot="1792382">
            <a:off x="444521" y="358775"/>
            <a:ext cx="957263" cy="1030288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kern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78182" name="Rectangle 42"/>
          <p:cNvSpPr>
            <a:spLocks noChangeArrowheads="1"/>
          </p:cNvSpPr>
          <p:nvPr/>
        </p:nvSpPr>
        <p:spPr bwMode="gray">
          <a:xfrm>
            <a:off x="396896" y="589003"/>
            <a:ext cx="12430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2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2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9669" y="6613527"/>
            <a:ext cx="2133600" cy="244475"/>
          </a:xfrm>
        </p:spPr>
        <p:txBody>
          <a:bodyPr/>
          <a:lstStyle/>
          <a:p>
            <a:pPr>
              <a:defRPr/>
            </a:pPr>
            <a:fld id="{43E7F784-F4B7-45A6-867C-FA72C31A2B2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288" y="836613"/>
            <a:ext cx="8424862" cy="568801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th-TH" sz="4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36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การวัดมูลค่าของรายการที่มาจากการประมาณการ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ต้องใช้</a:t>
            </a:r>
            <a:r>
              <a:rPr lang="th-TH" sz="3600" u="sng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การประมาณการที่สมเหตุสมผลเชื่อถือได้</a:t>
            </a:r>
            <a:r>
              <a:rPr lang="th-TH" sz="3600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สหกรณ์จึงจะสามารถรับรู้รายการในงบการเงินได้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36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การหักกลบ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สหกรณ์ต้องไม่นำสินทรัพย์และหนี้สิน หรือรายได้และค่าใช้จ่ายมาหักกลบกัน เว้นแต่กรมตรวจบัญชีสหกรณ์กำหนดให้หักกลบได้ สำหรับกรณีการวัดมูลค่าสินทรัพย์ที่แสดงสุทธิจากบัญชีปรับมูลค่าไม่ถือเป็นการหักกลบรายการ</a:t>
            </a:r>
            <a:endParaRPr lang="en-US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ลูกศรขวา 7"/>
          <p:cNvSpPr/>
          <p:nvPr/>
        </p:nvSpPr>
        <p:spPr>
          <a:xfrm rot="1792382">
            <a:off x="379434" y="2898781"/>
            <a:ext cx="1068387" cy="1152525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kern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79204" name="Rectangle 42"/>
          <p:cNvSpPr>
            <a:spLocks noChangeArrowheads="1"/>
          </p:cNvSpPr>
          <p:nvPr/>
        </p:nvSpPr>
        <p:spPr bwMode="gray">
          <a:xfrm>
            <a:off x="354014" y="3136940"/>
            <a:ext cx="13890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6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6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15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-26988"/>
            <a:ext cx="9144000" cy="646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หมวด 2  งบการเงินของสหกรณ์</a:t>
            </a:r>
          </a:p>
        </p:txBody>
      </p:sp>
      <p:sp>
        <p:nvSpPr>
          <p:cNvPr id="6" name="ลูกศรขวา 5"/>
          <p:cNvSpPr/>
          <p:nvPr/>
        </p:nvSpPr>
        <p:spPr>
          <a:xfrm rot="1792382">
            <a:off x="371475" y="371483"/>
            <a:ext cx="1068388" cy="1152525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kern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79207" name="Rectangle 42"/>
          <p:cNvSpPr>
            <a:spLocks noChangeArrowheads="1"/>
          </p:cNvSpPr>
          <p:nvPr/>
        </p:nvSpPr>
        <p:spPr bwMode="gray">
          <a:xfrm>
            <a:off x="344495" y="609640"/>
            <a:ext cx="13890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6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6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960" y="6596790"/>
            <a:ext cx="2133600" cy="244475"/>
          </a:xfrm>
        </p:spPr>
        <p:txBody>
          <a:bodyPr/>
          <a:lstStyle/>
          <a:p>
            <a:pPr>
              <a:defRPr/>
            </a:pPr>
            <a:fld id="{43E7F784-F4B7-45A6-867C-FA72C31A2B2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2740"/>
            <a:ext cx="9144000" cy="563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r">
              <a:defRPr/>
            </a:pPr>
            <a:br>
              <a:rPr lang="th-TH" sz="4000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หมวด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นโยบายการบัญชีที่สำคัญของสหกรณ์</a:t>
            </a:r>
            <a:br>
              <a:rPr lang="en-US" sz="4000" dirty="0">
                <a:latin typeface="TH SarabunPSK" pitchFamily="34" charset="-34"/>
                <a:cs typeface="TH SarabunPSK" pitchFamily="34" charset="-34"/>
              </a:rPr>
            </a:b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46109" y="1412915"/>
            <a:ext cx="8447087" cy="35290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h-TH" sz="36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     การรับรู้รายได้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   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ให้สหกรณ์บันทึกรายได้ตามเกณฑ์คงค้าง โดยรับรู้รายได้</a:t>
            </a:r>
            <a:r>
              <a:rPr lang="th-TH" sz="3600" spc="-20" dirty="0">
                <a:solidFill>
                  <a:schemeClr val="tx1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ตามลักษณะการเกิดรายได้แต่ละประเภท  </a:t>
            </a:r>
            <a:r>
              <a:rPr lang="th-TH" sz="3600" spc="-20" dirty="0">
                <a:solidFill>
                  <a:srgbClr val="FF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โดยต้องมีความแน่นอน</a:t>
            </a:r>
            <a:r>
              <a:rPr lang="th-TH" sz="3600" dirty="0">
                <a:solidFill>
                  <a:srgbClr val="FF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เกี่ยวกับจำนวน</a:t>
            </a:r>
            <a:r>
              <a:rPr lang="th-TH" sz="3600" u="sng" dirty="0">
                <a:solidFill>
                  <a:srgbClr val="FF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ประโยชน์ที่จะได้รับ</a:t>
            </a:r>
            <a:r>
              <a:rPr lang="th-TH" sz="3600" dirty="0">
                <a:solidFill>
                  <a:srgbClr val="FF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และ</a:t>
            </a:r>
            <a:r>
              <a:rPr lang="th-TH" sz="3600" u="sng" dirty="0">
                <a:solidFill>
                  <a:srgbClr val="FF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ต้นทุน</a:t>
            </a:r>
            <a:r>
              <a:rPr lang="th-TH" sz="3600" dirty="0">
                <a:solidFill>
                  <a:srgbClr val="FF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ที่เกิดขึ้นหรือ ที่จะ</a:t>
            </a:r>
            <a:r>
              <a:rPr lang="th-TH" sz="3600" spc="-30" dirty="0">
                <a:solidFill>
                  <a:srgbClr val="FF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เกิดขึ้นอันเนื่องมาจากรายได้นั้น  </a:t>
            </a:r>
            <a:r>
              <a:rPr lang="th-TH" sz="3600" spc="-30" dirty="0">
                <a:solidFill>
                  <a:schemeClr val="tx1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รวมทั้งรายได้ดังกล่าวต้องสามารถ</a:t>
            </a:r>
            <a:r>
              <a:rPr lang="th-TH" sz="3600" u="sng" dirty="0">
                <a:solidFill>
                  <a:schemeClr val="tx1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วัดมูลค่าได้อย่างน่าเชื่อถือ</a:t>
            </a: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ด้วย</a:t>
            </a:r>
            <a:endParaRPr lang="th-TH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th-TH" sz="36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   </a:t>
            </a:r>
            <a:endParaRPr lang="en-US" sz="3600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h-TH" sz="36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    </a:t>
            </a:r>
            <a:endParaRPr lang="en-US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 rot="1792382">
            <a:off x="493717" y="1247777"/>
            <a:ext cx="995362" cy="1069975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600" kern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80229" name="Rectangle 42"/>
          <p:cNvSpPr>
            <a:spLocks noChangeArrowheads="1"/>
          </p:cNvSpPr>
          <p:nvPr/>
        </p:nvSpPr>
        <p:spPr bwMode="gray">
          <a:xfrm>
            <a:off x="441331" y="1484316"/>
            <a:ext cx="13890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6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6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7F784-F4B7-45A6-867C-FA72C31A2B2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2740"/>
            <a:ext cx="9144000" cy="563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r">
              <a:defRPr/>
            </a:pPr>
            <a:br>
              <a:rPr lang="th-TH" sz="4000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หมวด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นโยบายการบัญชีที่สำคัญของสหกรณ์</a:t>
            </a:r>
            <a:br>
              <a:rPr lang="en-US" sz="4000" dirty="0">
                <a:latin typeface="TH SarabunPSK" pitchFamily="34" charset="-34"/>
                <a:cs typeface="TH SarabunPSK" pitchFamily="34" charset="-34"/>
              </a:rPr>
            </a:b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1251" name="ตัวแทนเนื้อหา 2"/>
          <p:cNvSpPr>
            <a:spLocks noGrp="1"/>
          </p:cNvSpPr>
          <p:nvPr>
            <p:ph idx="1"/>
          </p:nvPr>
        </p:nvSpPr>
        <p:spPr>
          <a:xfrm>
            <a:off x="373384" y="620688"/>
            <a:ext cx="8447088" cy="424847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th-TH" sz="3600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 </a:t>
            </a: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การประมาณการค่าเผื่อหนี้สงสัยจะสูญและการตัดจำหน่าย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   หนี้สูญจากบัญชีลูกหนี้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th-TH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17.1 การประมาณการค่าเผื่อหนี้สงสัยจะสูญ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</a:t>
            </a:r>
            <a:r>
              <a:rPr lang="th-TH" sz="2600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ค่าเผื่อหนี้สงสัยจะสูญ หมายถึง  จำนวนเงินที่กันไว้สำหรับลูกหนี้ที่คาดว่าจะเรียกเก็บไม่ได้และถือเป็นบัญชีปรับมูลค่าที่ตั้งขึ้นเพื่อแสดงเป็นรายการหักจากบัญชีลูกหนี้ในงบการเงิน เพื่อให้คงเหลือเป็นมูลค่าสุทธิของลูกหนี้ที่คาดว่าจะเรียกเก็บได้</a:t>
            </a:r>
          </a:p>
          <a:p>
            <a:pPr marL="0" indent="0">
              <a:spcBef>
                <a:spcPct val="0"/>
              </a:spcBef>
              <a:buNone/>
            </a:pPr>
            <a:r>
              <a:rPr lang="th-TH" sz="2600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</a:t>
            </a:r>
            <a:r>
              <a:rPr lang="th-TH" sz="2600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ณ วันสิ้นปีทางบัญชี  สหกรณ์ต้องจำแนกอายุหนี้ของลูกหนี้แต่ละราย ที่ชำระไม่ได้    ตามกำหนด และที่ชำระได้ตามกำหนด เพื่อพิจารณาประมาณการค่าเผื่อหนี้สงสัยจะสูญ</a:t>
            </a:r>
            <a:endParaRPr lang="en-US" sz="2600" dirty="0">
              <a:solidFill>
                <a:srgbClr val="0000FF"/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      </a:t>
            </a:r>
            <a:endParaRPr lang="th-TH" sz="2400" dirty="0">
              <a:solidFill>
                <a:srgbClr val="C00000"/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23856" y="4509122"/>
            <a:ext cx="8496300" cy="17235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17.2 วิธีการประมาณการค่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  <a:sym typeface="Wingdings" pitchFamily="2" charset="2"/>
              </a:rPr>
              <a:t>าเผื่อหนี้สงสัยจะสูญ</a:t>
            </a:r>
          </a:p>
          <a:p>
            <a:pPr eaLnBrk="0" hangingPunct="0">
              <a:spcBef>
                <a:spcPts val="0"/>
              </a:spcBef>
              <a:buClr>
                <a:srgbClr val="00A3D6"/>
              </a:buClr>
              <a:defRPr/>
            </a:pPr>
            <a:r>
              <a:rPr lang="th-TH" sz="2600" b="1" kern="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1. พิจารณา</a:t>
            </a:r>
            <a:r>
              <a:rPr lang="th-TH" sz="2600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ลูกหนี้แต่ละราย </a:t>
            </a:r>
          </a:p>
          <a:p>
            <a:pPr eaLnBrk="0" hangingPunct="0">
              <a:spcBef>
                <a:spcPts val="0"/>
              </a:spcBef>
              <a:buClr>
                <a:srgbClr val="00A3D6"/>
              </a:buClr>
              <a:defRPr/>
            </a:pPr>
            <a:r>
              <a:rPr lang="th-TH" sz="2600" b="1" kern="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     2. จำแนกอายุหนี้ของลูกหนี้คงเหลือ เงินค้างรับและดอกเบี้ยค้างรับ ณ วันสิ้นปีแล้ว</a:t>
            </a:r>
          </a:p>
          <a:p>
            <a:pPr eaLnBrk="0" hangingPunct="0">
              <a:spcBef>
                <a:spcPts val="0"/>
              </a:spcBef>
              <a:buClr>
                <a:srgbClr val="00A3D6"/>
              </a:buClr>
              <a:defRPr/>
            </a:pPr>
            <a:r>
              <a:rPr lang="th-TH" sz="2600" b="1" kern="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600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ประมาณการค่าเผื่อฯ เป็นร้อยละตามกลุ่มอายุหนี้</a:t>
            </a:r>
            <a:endParaRPr lang="th-TH" sz="26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ลูกศรขวา 8"/>
          <p:cNvSpPr/>
          <p:nvPr/>
        </p:nvSpPr>
        <p:spPr>
          <a:xfrm rot="1792382">
            <a:off x="371481" y="585828"/>
            <a:ext cx="995363" cy="998537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kern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81254" name="Rectangle 42"/>
          <p:cNvSpPr>
            <a:spLocks noChangeArrowheads="1"/>
          </p:cNvSpPr>
          <p:nvPr/>
        </p:nvSpPr>
        <p:spPr bwMode="gray">
          <a:xfrm>
            <a:off x="303215" y="758825"/>
            <a:ext cx="138906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2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2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7F784-F4B7-45A6-867C-FA72C31A2B2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2740"/>
            <a:ext cx="9144000" cy="563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r">
              <a:defRPr/>
            </a:pPr>
            <a:br>
              <a:rPr lang="th-TH" sz="4000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หมวด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นโยบายการบัญชีที่สำคัญของสหกรณ์</a:t>
            </a:r>
            <a:br>
              <a:rPr lang="en-US" sz="4000" dirty="0">
                <a:latin typeface="TH SarabunPSK" pitchFamily="34" charset="-34"/>
                <a:cs typeface="TH SarabunPSK" pitchFamily="34" charset="-34"/>
              </a:rPr>
            </a:b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1251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0826" y="692697"/>
            <a:ext cx="8447088" cy="79208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th-TH" sz="3200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	  (ต่อ)</a:t>
            </a:r>
            <a:endParaRPr lang="th-TH" sz="2300" dirty="0">
              <a:solidFill>
                <a:srgbClr val="C00000"/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95536" y="1913925"/>
            <a:ext cx="8352600" cy="40087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17.3 ค่าเผื่อฯ ที่คำนวณได้มากกว่ายอดคงเหลือ ผลต่างถือเป็นค่าใช้จ่ายของปีนั้น ๆ ในทางตรงกันข้าม       </a:t>
            </a:r>
          </a:p>
          <a:p>
            <a:pPr>
              <a:defRPr/>
            </a:pP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   ถ้าคำนวณได้น้อยกว่ายอดคงเหลือถือเป็นค่าเผื่อฯ เกินความต้องการให้นำไปปรับลดค่าใช้จ่ายของปีนั้นๆ</a:t>
            </a:r>
          </a:p>
          <a:p>
            <a:pPr>
              <a:defRPr/>
            </a:pPr>
            <a:endParaRPr lang="th-TH" sz="1050" b="1" spc="-3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b="1" spc="-30" dirty="0">
                <a:latin typeface="TH SarabunPSK" pitchFamily="34" charset="-34"/>
                <a:cs typeface="TH SarabunPSK" pitchFamily="34" charset="-34"/>
              </a:rPr>
              <a:t>17.4 เกณฑ์การจำแนกอายุหนี้ และประมาณการค่าเผื่อ ให้ปฏิบัติตามที่ </a:t>
            </a:r>
            <a:r>
              <a:rPr lang="th-TH" b="1" spc="-30" dirty="0" err="1">
                <a:latin typeface="TH SarabunPSK" pitchFamily="34" charset="-34"/>
                <a:cs typeface="TH SarabunPSK" pitchFamily="34" charset="-34"/>
              </a:rPr>
              <a:t>กตส</a:t>
            </a:r>
            <a:r>
              <a:rPr lang="th-TH" b="1" spc="-30" dirty="0">
                <a:latin typeface="TH SarabunPSK" pitchFamily="34" charset="-34"/>
                <a:cs typeface="TH SarabunPSK" pitchFamily="34" charset="-34"/>
              </a:rPr>
              <a:t>. กำหนด</a:t>
            </a:r>
          </a:p>
          <a:p>
            <a:pPr>
              <a:defRPr/>
            </a:pPr>
            <a:endParaRPr lang="th-TH" sz="1050" b="1" spc="-3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17.5 การตัดจำหน่ายหนี้สูญจากบัญชีลูกหนี้ ต้องเป็นไปตามระเบียบนายทะเบียนสหกรณ์กำหนด </a:t>
            </a:r>
            <a:endParaRPr lang="th-TH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ลูกศรขวา 8"/>
          <p:cNvSpPr/>
          <p:nvPr/>
        </p:nvSpPr>
        <p:spPr>
          <a:xfrm rot="1792382">
            <a:off x="371481" y="585828"/>
            <a:ext cx="995363" cy="998537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kern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81254" name="Rectangle 42"/>
          <p:cNvSpPr>
            <a:spLocks noChangeArrowheads="1"/>
          </p:cNvSpPr>
          <p:nvPr/>
        </p:nvSpPr>
        <p:spPr bwMode="gray">
          <a:xfrm>
            <a:off x="303215" y="758825"/>
            <a:ext cx="138906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2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7F784-F4B7-45A6-867C-FA72C31A2B2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8149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ตาราง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44858"/>
              </p:ext>
            </p:extLst>
          </p:nvPr>
        </p:nvGraphicFramePr>
        <p:xfrm>
          <a:off x="5821836" y="3806520"/>
          <a:ext cx="3187202" cy="2944368"/>
        </p:xfrm>
        <a:graphic>
          <a:graphicData uri="http://schemas.openxmlformats.org/drawingml/2006/table">
            <a:tbl>
              <a:tblPr/>
              <a:tblGrid>
                <a:gridCol w="153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ค่าเผื่อฯ</a:t>
                      </a:r>
                      <a:endParaRPr lang="en-US" sz="28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ต้นเงิน</a:t>
                      </a:r>
                      <a:endParaRPr lang="en-US" sz="1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ดอกเบี้ยตามคำพิพากษาค้างรับ</a:t>
                      </a:r>
                      <a:endParaRPr lang="en-US" sz="1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spc="-60" baseline="0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เพียงพอกับผลเสียหาย  ที่อาจเกิดขึ้นตามหลักความระมัดระวัง (ลดยอดค่าเผื่อฯ ตามจำนวนเงินที่ได้รับชำระ)</a:t>
                      </a:r>
                      <a:endParaRPr lang="en-US" sz="2000" b="0" spc="-60" baseline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00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baseline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ตั้งเต็มจำนวน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0836" name="Text Box 3"/>
          <p:cNvSpPr txBox="1">
            <a:spLocks noChangeArrowheads="1"/>
          </p:cNvSpPr>
          <p:nvPr/>
        </p:nvSpPr>
        <p:spPr bwMode="auto">
          <a:xfrm>
            <a:off x="65943" y="2824615"/>
            <a:ext cx="1846398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9pPr>
          </a:lstStyle>
          <a:p>
            <a:pPr algn="ctr" eaLnBrk="1" hangingPunct="1"/>
            <a:r>
              <a:rPr lang="th-TH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ลูกหนี้เงินกู้</a:t>
            </a:r>
          </a:p>
          <a:p>
            <a:pPr algn="ctr" eaLnBrk="1" hangingPunct="1"/>
            <a:r>
              <a:rPr lang="th-TH" sz="20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(รายที่ผิดนัดชำระหนี้)</a:t>
            </a:r>
            <a:r>
              <a:rPr lang="th-TH" sz="200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</a:t>
            </a:r>
            <a:endParaRPr lang="th-TH" sz="2000" b="1" dirty="0"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ลูกศรลง 6"/>
          <p:cNvSpPr/>
          <p:nvPr/>
        </p:nvSpPr>
        <p:spPr>
          <a:xfrm rot="16045331">
            <a:off x="1887494" y="2939744"/>
            <a:ext cx="500066" cy="320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07997" y="2852936"/>
            <a:ext cx="3297138" cy="892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b">
            <a:spAutoFit/>
          </a:bodyPr>
          <a:lstStyle>
            <a:lvl1pPr eaLnBrk="0" hangingPunct="0">
              <a:tabLst>
                <a:tab pos="7397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1pPr>
            <a:lvl2pPr marL="742950" indent="-285750" eaLnBrk="0" hangingPunct="0">
              <a:tabLst>
                <a:tab pos="7397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2pPr>
            <a:lvl3pPr marL="1143000" indent="-228600" eaLnBrk="0" hangingPunct="0">
              <a:tabLst>
                <a:tab pos="7397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3pPr>
            <a:lvl4pPr marL="1600200" indent="-228600" eaLnBrk="0" hangingPunct="0">
              <a:tabLst>
                <a:tab pos="7397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4pPr>
            <a:lvl5pPr marL="2057400" indent="-228600" eaLnBrk="0" hangingPunct="0">
              <a:tabLst>
                <a:tab pos="7397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9pPr>
          </a:lstStyle>
          <a:p>
            <a:pPr algn="ctr" eaLnBrk="1" hangingPunct="1"/>
            <a:r>
              <a:rPr lang="th-TH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ลูกหนี้ระหว่างดำเนินคดี</a:t>
            </a:r>
          </a:p>
          <a:p>
            <a:pPr algn="ctr" eaLnBrk="1" hangingPunct="1"/>
            <a:r>
              <a:rPr lang="th-TH" sz="24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(ศาลรับฟ้อง)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34852" y="2824480"/>
            <a:ext cx="3121259" cy="892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7397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1pPr>
            <a:lvl2pPr marL="742950" indent="-285750" eaLnBrk="0" hangingPunct="0">
              <a:tabLst>
                <a:tab pos="7397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2pPr>
            <a:lvl3pPr marL="1143000" indent="-228600" eaLnBrk="0" hangingPunct="0">
              <a:tabLst>
                <a:tab pos="7397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3pPr>
            <a:lvl4pPr marL="1600200" indent="-228600" eaLnBrk="0" hangingPunct="0">
              <a:tabLst>
                <a:tab pos="7397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4pPr>
            <a:lvl5pPr marL="2057400" indent="-228600" eaLnBrk="0" hangingPunct="0">
              <a:tabLst>
                <a:tab pos="7397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9775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9pPr>
          </a:lstStyle>
          <a:p>
            <a:pPr algn="ctr" eaLnBrk="1" hangingPunct="1"/>
            <a:r>
              <a:rPr lang="th-TH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ลูกหนี้ตามคำพิพากษา</a:t>
            </a:r>
          </a:p>
          <a:p>
            <a:pPr algn="ctr" eaLnBrk="1" hangingPunct="1"/>
            <a:r>
              <a:rPr lang="th-TH" sz="24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(ศาลมีคำพิพากษา)</a:t>
            </a:r>
          </a:p>
        </p:txBody>
      </p:sp>
      <p:sp>
        <p:nvSpPr>
          <p:cNvPr id="14" name="ลูกศรลง 13"/>
          <p:cNvSpPr/>
          <p:nvPr/>
        </p:nvSpPr>
        <p:spPr>
          <a:xfrm rot="16045331">
            <a:off x="5560132" y="3074147"/>
            <a:ext cx="500066" cy="272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124477"/>
              </p:ext>
            </p:extLst>
          </p:nvPr>
        </p:nvGraphicFramePr>
        <p:xfrm>
          <a:off x="128829" y="3805266"/>
          <a:ext cx="2769597" cy="2944368"/>
        </p:xfrm>
        <a:graphic>
          <a:graphicData uri="http://schemas.openxmlformats.org/drawingml/2006/table">
            <a:tbl>
              <a:tblPr/>
              <a:tblGrid>
                <a:gridCol w="125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ค่าเผื่อฯ</a:t>
                      </a:r>
                      <a:endParaRPr lang="en-US" sz="28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ต้นเงิน</a:t>
                      </a:r>
                      <a:endParaRPr lang="en-US" sz="1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ดอกเบี้ยและค่าปรับค้างรับ</a:t>
                      </a:r>
                      <a:endParaRPr lang="en-US" sz="1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spc="-60" baseline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ตามจำนวนที่คาดว่าจะไม่ได้รับชำระ (ไม่มีหลักประกันให้ตั้งค่าเผื่อฯ เต็มจำนวน)</a:t>
                      </a:r>
                      <a:endParaRPr lang="en-US" sz="2000" spc="-60" baseline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spc="-6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* ค้างชำระ</a:t>
                      </a:r>
                      <a:r>
                        <a:rPr lang="th-TH" sz="2000" spc="-60" baseline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1-5 ปี ตั้งไม่น้อยกว่า  ร้อยละ 5 หรือใกล้เคียงความจริง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spc="-60" baseline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* ค้างชำระเกิน 5 ปี ตั้งเต็มจำนวน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936888"/>
              </p:ext>
            </p:extLst>
          </p:nvPr>
        </p:nvGraphicFramePr>
        <p:xfrm>
          <a:off x="3075146" y="3806520"/>
          <a:ext cx="2526912" cy="2944368"/>
        </p:xfrm>
        <a:graphic>
          <a:graphicData uri="http://schemas.openxmlformats.org/drawingml/2006/table">
            <a:tbl>
              <a:tblPr/>
              <a:tblGrid>
                <a:gridCol w="1208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ค่าเผื่อฯ</a:t>
                      </a:r>
                      <a:endParaRPr lang="en-US" sz="28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ต้นเงิน</a:t>
                      </a:r>
                      <a:endParaRPr lang="en-US" sz="1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ดอกเบี้ยและค่าปรับค้างรับ</a:t>
                      </a:r>
                      <a:endParaRPr lang="en-US" sz="1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spc="-60" baseline="0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เพียงพอกับผลเสียหายที่อาจเกิดขึ้น(ตั้งเต็มจำนวนหลังหักหลักประกัน)</a:t>
                      </a:r>
                      <a:endParaRPr lang="en-US" sz="2000" b="0" spc="-60" baseline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baseline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ตั้งเต็มจำนวน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-32" y="-24"/>
            <a:ext cx="9122051" cy="10772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th-TH" sz="3200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การประมาณการค่าเผื่อหนี้สงสัยจะสูญลูกหนี้</a:t>
            </a:r>
          </a:p>
          <a:p>
            <a:pPr eaLnBrk="1" hangingPunct="1">
              <a:spcBef>
                <a:spcPts val="0"/>
              </a:spcBef>
            </a:pPr>
            <a:r>
              <a:rPr lang="th-TH" sz="3200" b="1" spc="-5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	คำแนะนำ </a:t>
            </a:r>
            <a:r>
              <a:rPr lang="th-TH" sz="3200" b="1" spc="-50" dirty="0" err="1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นทส.</a:t>
            </a:r>
            <a:r>
              <a:rPr lang="th-TH" sz="3200" b="1" spc="-5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เรื่อง วิธีปฏิบัติทางบัญชีเกี่ยวกับลูกหนี้ พ.ศ. 2547</a:t>
            </a:r>
            <a:endParaRPr lang="th-TH" sz="3200" b="1" dirty="0"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22" name="ลูกศรลง 21"/>
          <p:cNvSpPr/>
          <p:nvPr/>
        </p:nvSpPr>
        <p:spPr>
          <a:xfrm>
            <a:off x="989141" y="3643314"/>
            <a:ext cx="3297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ลูกศรลง 22"/>
          <p:cNvSpPr/>
          <p:nvPr/>
        </p:nvSpPr>
        <p:spPr>
          <a:xfrm>
            <a:off x="4022509" y="3739888"/>
            <a:ext cx="3297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ลูกศรลง 23"/>
          <p:cNvSpPr/>
          <p:nvPr/>
        </p:nvSpPr>
        <p:spPr>
          <a:xfrm>
            <a:off x="7319647" y="3739888"/>
            <a:ext cx="3297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6" name="ตาราง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546316"/>
              </p:ext>
            </p:extLst>
          </p:nvPr>
        </p:nvGraphicFramePr>
        <p:xfrm>
          <a:off x="2461834" y="1052736"/>
          <a:ext cx="6396449" cy="1779450"/>
        </p:xfrm>
        <a:graphic>
          <a:graphicData uri="http://schemas.openxmlformats.org/drawingml/2006/table">
            <a:tbl>
              <a:tblPr/>
              <a:tblGrid>
                <a:gridCol w="2835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อายุหนี้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อัตราค่าเผื่อฯ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คำนวณค่าเผื่อฯ</a:t>
                      </a:r>
                      <a:r>
                        <a:rPr lang="th-TH" sz="2000" b="1" baseline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ตามจำนวนหนี้คงเหลือ โดยไม่มีหลักประกัน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1.ค้างไม่เกิน 6 เดือน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2.ค้างเกิน 6 เดือน</a:t>
                      </a:r>
                      <a:r>
                        <a:rPr lang="th-TH" sz="20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แต่ไม่เกิน 1 ปี</a:t>
                      </a:r>
                      <a:endParaRPr lang="th-TH" sz="2000" b="1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0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ค้างเกิน 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0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ปี แต่ไม่เกิน 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000" b="1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ปี</a:t>
                      </a:r>
                      <a:endParaRPr lang="th-TH" sz="2000" b="1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15%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3.ค้างเกิน 2 ปี 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100%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87892" y="1438843"/>
            <a:ext cx="1912340" cy="5411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9pPr>
          </a:lstStyle>
          <a:p>
            <a:pPr algn="ctr" eaLnBrk="1" hangingPunct="1">
              <a:lnSpc>
                <a:spcPts val="3500"/>
              </a:lnSpc>
            </a:pPr>
            <a:r>
              <a:rPr lang="th-TH" b="1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ลูกหนี้การค้า</a:t>
            </a:r>
          </a:p>
        </p:txBody>
      </p:sp>
      <p:sp>
        <p:nvSpPr>
          <p:cNvPr id="28" name="ลูกศรลง 27"/>
          <p:cNvSpPr/>
          <p:nvPr/>
        </p:nvSpPr>
        <p:spPr>
          <a:xfrm rot="16045331">
            <a:off x="1920669" y="1526096"/>
            <a:ext cx="500066" cy="320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56530" y="6453338"/>
            <a:ext cx="576353" cy="198437"/>
          </a:xfrm>
        </p:spPr>
        <p:txBody>
          <a:bodyPr/>
          <a:lstStyle/>
          <a:p>
            <a:pPr>
              <a:defRPr/>
            </a:pPr>
            <a:fld id="{DAD5217F-F5B8-4AAE-B29E-7D87149A75C0}" type="slidenum">
              <a:rPr lang="ko-KR" altLang="en-US" smtClean="0"/>
              <a:pPr>
                <a:defRPr/>
              </a:pPr>
              <a:t>29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432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4"/>
          <p:cNvGrpSpPr>
            <a:grpSpLocks/>
          </p:cNvGrpSpPr>
          <p:nvPr/>
        </p:nvGrpSpPr>
        <p:grpSpPr bwMode="auto">
          <a:xfrm>
            <a:off x="2738459" y="5040313"/>
            <a:ext cx="6283325" cy="1308100"/>
            <a:chOff x="1702" y="3062"/>
            <a:chExt cx="3855" cy="867"/>
          </a:xfrm>
        </p:grpSpPr>
        <p:sp>
          <p:nvSpPr>
            <p:cNvPr id="163883" name="Freeform 5"/>
            <p:cNvSpPr>
              <a:spLocks/>
            </p:cNvSpPr>
            <p:nvPr/>
          </p:nvSpPr>
          <p:spPr bwMode="gray">
            <a:xfrm>
              <a:off x="4877" y="3062"/>
              <a:ext cx="680" cy="866"/>
            </a:xfrm>
            <a:custGeom>
              <a:avLst/>
              <a:gdLst>
                <a:gd name="T0" fmla="*/ 2 w 847"/>
                <a:gd name="T1" fmla="*/ 2 h 1079"/>
                <a:gd name="T2" fmla="*/ 0 w 847"/>
                <a:gd name="T3" fmla="*/ 2 h 1079"/>
                <a:gd name="T4" fmla="*/ 2 w 847"/>
                <a:gd name="T5" fmla="*/ 0 h 1079"/>
                <a:gd name="T6" fmla="*/ 2 w 847"/>
                <a:gd name="T7" fmla="*/ 2 h 1079"/>
                <a:gd name="T8" fmla="*/ 2 w 847"/>
                <a:gd name="T9" fmla="*/ 2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7"/>
                <a:gd name="T16" fmla="*/ 0 h 1079"/>
                <a:gd name="T17" fmla="*/ 847 w 847"/>
                <a:gd name="T18" fmla="*/ 1079 h 10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rotWithShape="0">
              <a:gsLst>
                <a:gs pos="0">
                  <a:srgbClr val="4747B2"/>
                </a:gs>
                <a:gs pos="100000">
                  <a:srgbClr val="6666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3884" name="Freeform 6"/>
            <p:cNvSpPr>
              <a:spLocks/>
            </p:cNvSpPr>
            <p:nvPr/>
          </p:nvSpPr>
          <p:spPr bwMode="gray">
            <a:xfrm>
              <a:off x="2010" y="3062"/>
              <a:ext cx="3168" cy="369"/>
            </a:xfrm>
            <a:custGeom>
              <a:avLst/>
              <a:gdLst>
                <a:gd name="T0" fmla="*/ 0 w 3947"/>
                <a:gd name="T1" fmla="*/ 2 h 460"/>
                <a:gd name="T2" fmla="*/ 2 w 3947"/>
                <a:gd name="T3" fmla="*/ 2 h 460"/>
                <a:gd name="T4" fmla="*/ 2 w 3947"/>
                <a:gd name="T5" fmla="*/ 0 h 460"/>
                <a:gd name="T6" fmla="*/ 2 w 3947"/>
                <a:gd name="T7" fmla="*/ 0 h 460"/>
                <a:gd name="T8" fmla="*/ 0 w 3947"/>
                <a:gd name="T9" fmla="*/ 2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7"/>
                <a:gd name="T16" fmla="*/ 0 h 460"/>
                <a:gd name="T17" fmla="*/ 3947 w 3947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rgbClr val="6666FF"/>
                </a:gs>
                <a:gs pos="100000">
                  <a:srgbClr val="4141A2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3885" name="Freeform 7"/>
            <p:cNvSpPr>
              <a:spLocks/>
            </p:cNvSpPr>
            <p:nvPr/>
          </p:nvSpPr>
          <p:spPr bwMode="gray">
            <a:xfrm>
              <a:off x="1702" y="3429"/>
              <a:ext cx="3497" cy="500"/>
            </a:xfrm>
            <a:custGeom>
              <a:avLst/>
              <a:gdLst>
                <a:gd name="T0" fmla="*/ 2 w 4357"/>
                <a:gd name="T1" fmla="*/ 0 h 623"/>
                <a:gd name="T2" fmla="*/ 2 w 4357"/>
                <a:gd name="T3" fmla="*/ 0 h 623"/>
                <a:gd name="T4" fmla="*/ 2 w 4357"/>
                <a:gd name="T5" fmla="*/ 2 h 623"/>
                <a:gd name="T6" fmla="*/ 0 w 4357"/>
                <a:gd name="T7" fmla="*/ 2 h 623"/>
                <a:gd name="T8" fmla="*/ 2 w 4357"/>
                <a:gd name="T9" fmla="*/ 0 h 6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57"/>
                <a:gd name="T16" fmla="*/ 0 h 623"/>
                <a:gd name="T17" fmla="*/ 4357 w 4357"/>
                <a:gd name="T18" fmla="*/ 623 h 6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gradFill rotWithShape="0">
              <a:gsLst>
                <a:gs pos="0">
                  <a:srgbClr val="9999FF"/>
                </a:gs>
                <a:gs pos="100000">
                  <a:srgbClr val="6666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3843" name="Group 8"/>
          <p:cNvGrpSpPr>
            <a:grpSpLocks/>
          </p:cNvGrpSpPr>
          <p:nvPr/>
        </p:nvGrpSpPr>
        <p:grpSpPr bwMode="auto">
          <a:xfrm>
            <a:off x="3351218" y="4257675"/>
            <a:ext cx="4978400" cy="1181100"/>
            <a:chOff x="2069" y="2572"/>
            <a:chExt cx="3054" cy="784"/>
          </a:xfrm>
        </p:grpSpPr>
        <p:sp>
          <p:nvSpPr>
            <p:cNvPr id="163880" name="Freeform 9"/>
            <p:cNvSpPr>
              <a:spLocks/>
            </p:cNvSpPr>
            <p:nvPr/>
          </p:nvSpPr>
          <p:spPr bwMode="gray">
            <a:xfrm>
              <a:off x="4522" y="2572"/>
              <a:ext cx="601" cy="784"/>
            </a:xfrm>
            <a:custGeom>
              <a:avLst/>
              <a:gdLst>
                <a:gd name="T0" fmla="*/ 2 w 749"/>
                <a:gd name="T1" fmla="*/ 2 h 977"/>
                <a:gd name="T2" fmla="*/ 0 w 749"/>
                <a:gd name="T3" fmla="*/ 2 h 977"/>
                <a:gd name="T4" fmla="*/ 2 w 749"/>
                <a:gd name="T5" fmla="*/ 0 h 977"/>
                <a:gd name="T6" fmla="*/ 2 w 749"/>
                <a:gd name="T7" fmla="*/ 2 h 977"/>
                <a:gd name="T8" fmla="*/ 2 w 749"/>
                <a:gd name="T9" fmla="*/ 2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9"/>
                <a:gd name="T16" fmla="*/ 0 h 977"/>
                <a:gd name="T17" fmla="*/ 749 w 749"/>
                <a:gd name="T18" fmla="*/ 977 h 9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rotWithShape="0">
              <a:gsLst>
                <a:gs pos="0">
                  <a:srgbClr val="009570"/>
                </a:gs>
                <a:gs pos="100000">
                  <a:srgbClr val="00CC99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3881" name="Freeform 10"/>
            <p:cNvSpPr>
              <a:spLocks/>
            </p:cNvSpPr>
            <p:nvPr/>
          </p:nvSpPr>
          <p:spPr bwMode="gray">
            <a:xfrm>
              <a:off x="2370" y="2572"/>
              <a:ext cx="2380" cy="276"/>
            </a:xfrm>
            <a:custGeom>
              <a:avLst/>
              <a:gdLst>
                <a:gd name="T0" fmla="*/ 0 w 2964"/>
                <a:gd name="T1" fmla="*/ 2 h 344"/>
                <a:gd name="T2" fmla="*/ 2 w 2964"/>
                <a:gd name="T3" fmla="*/ 2 h 344"/>
                <a:gd name="T4" fmla="*/ 2 w 2964"/>
                <a:gd name="T5" fmla="*/ 0 h 344"/>
                <a:gd name="T6" fmla="*/ 2 w 2964"/>
                <a:gd name="T7" fmla="*/ 1 h 344"/>
                <a:gd name="T8" fmla="*/ 0 w 2964"/>
                <a:gd name="T9" fmla="*/ 2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4"/>
                <a:gd name="T16" fmla="*/ 0 h 344"/>
                <a:gd name="T17" fmla="*/ 2964 w 2964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005A44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3882" name="Freeform 11"/>
            <p:cNvSpPr>
              <a:spLocks/>
            </p:cNvSpPr>
            <p:nvPr/>
          </p:nvSpPr>
          <p:spPr bwMode="gray">
            <a:xfrm>
              <a:off x="2069" y="2847"/>
              <a:ext cx="2763" cy="509"/>
            </a:xfrm>
            <a:custGeom>
              <a:avLst/>
              <a:gdLst>
                <a:gd name="T0" fmla="*/ 0 w 3443"/>
                <a:gd name="T1" fmla="*/ 2 h 634"/>
                <a:gd name="T2" fmla="*/ 2 w 3443"/>
                <a:gd name="T3" fmla="*/ 2 h 634"/>
                <a:gd name="T4" fmla="*/ 2 w 3443"/>
                <a:gd name="T5" fmla="*/ 0 h 634"/>
                <a:gd name="T6" fmla="*/ 2 w 3443"/>
                <a:gd name="T7" fmla="*/ 0 h 634"/>
                <a:gd name="T8" fmla="*/ 0 w 3443"/>
                <a:gd name="T9" fmla="*/ 2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3"/>
                <a:gd name="T16" fmla="*/ 0 h 634"/>
                <a:gd name="T17" fmla="*/ 3443 w 3443"/>
                <a:gd name="T18" fmla="*/ 634 h 6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gradFill rotWithShape="0">
              <a:gsLst>
                <a:gs pos="0">
                  <a:srgbClr val="86E7CF"/>
                </a:gs>
                <a:gs pos="100000">
                  <a:srgbClr val="00CC99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3844" name="Group 12"/>
          <p:cNvGrpSpPr>
            <a:grpSpLocks/>
          </p:cNvGrpSpPr>
          <p:nvPr/>
        </p:nvGrpSpPr>
        <p:grpSpPr bwMode="auto">
          <a:xfrm>
            <a:off x="3938589" y="3478213"/>
            <a:ext cx="3702050" cy="1027112"/>
            <a:chOff x="2422" y="2087"/>
            <a:chExt cx="2271" cy="681"/>
          </a:xfrm>
        </p:grpSpPr>
        <p:sp>
          <p:nvSpPr>
            <p:cNvPr id="163877" name="Freeform 13"/>
            <p:cNvSpPr>
              <a:spLocks/>
            </p:cNvSpPr>
            <p:nvPr/>
          </p:nvSpPr>
          <p:spPr bwMode="gray">
            <a:xfrm>
              <a:off x="4167" y="2087"/>
              <a:ext cx="526" cy="681"/>
            </a:xfrm>
            <a:custGeom>
              <a:avLst/>
              <a:gdLst>
                <a:gd name="T0" fmla="*/ 0 w 655"/>
                <a:gd name="T1" fmla="*/ 2 h 849"/>
                <a:gd name="T2" fmla="*/ 2 w 655"/>
                <a:gd name="T3" fmla="*/ 2 h 849"/>
                <a:gd name="T4" fmla="*/ 2 w 655"/>
                <a:gd name="T5" fmla="*/ 2 h 849"/>
                <a:gd name="T6" fmla="*/ 2 w 655"/>
                <a:gd name="T7" fmla="*/ 0 h 849"/>
                <a:gd name="T8" fmla="*/ 0 w 655"/>
                <a:gd name="T9" fmla="*/ 2 h 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5"/>
                <a:gd name="T16" fmla="*/ 0 h 849"/>
                <a:gd name="T17" fmla="*/ 655 w 655"/>
                <a:gd name="T18" fmla="*/ 849 h 8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rgbClr val="B27A09"/>
                </a:gs>
                <a:gs pos="100000">
                  <a:srgbClr val="F4A70C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3878" name="Freeform 14"/>
            <p:cNvSpPr>
              <a:spLocks/>
            </p:cNvSpPr>
            <p:nvPr/>
          </p:nvSpPr>
          <p:spPr bwMode="gray">
            <a:xfrm>
              <a:off x="2728" y="2087"/>
              <a:ext cx="1589" cy="184"/>
            </a:xfrm>
            <a:custGeom>
              <a:avLst/>
              <a:gdLst>
                <a:gd name="T0" fmla="*/ 0 w 1980"/>
                <a:gd name="T1" fmla="*/ 2 h 229"/>
                <a:gd name="T2" fmla="*/ 2 w 1980"/>
                <a:gd name="T3" fmla="*/ 2 h 229"/>
                <a:gd name="T4" fmla="*/ 2 w 1980"/>
                <a:gd name="T5" fmla="*/ 0 h 229"/>
                <a:gd name="T6" fmla="*/ 2 w 1980"/>
                <a:gd name="T7" fmla="*/ 0 h 229"/>
                <a:gd name="T8" fmla="*/ 0 w 1980"/>
                <a:gd name="T9" fmla="*/ 2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0"/>
                <a:gd name="T16" fmla="*/ 0 h 229"/>
                <a:gd name="T17" fmla="*/ 1980 w 1980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F4A70C"/>
                </a:gs>
                <a:gs pos="100000">
                  <a:srgbClr val="744F06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3879" name="Freeform 15"/>
            <p:cNvSpPr>
              <a:spLocks/>
            </p:cNvSpPr>
            <p:nvPr/>
          </p:nvSpPr>
          <p:spPr bwMode="gray">
            <a:xfrm>
              <a:off x="2422" y="2270"/>
              <a:ext cx="2056" cy="498"/>
            </a:xfrm>
            <a:custGeom>
              <a:avLst/>
              <a:gdLst>
                <a:gd name="T0" fmla="*/ 0 w 2561"/>
                <a:gd name="T1" fmla="*/ 2 h 621"/>
                <a:gd name="T2" fmla="*/ 2 w 2561"/>
                <a:gd name="T3" fmla="*/ 2 h 621"/>
                <a:gd name="T4" fmla="*/ 2 w 2561"/>
                <a:gd name="T5" fmla="*/ 0 h 621"/>
                <a:gd name="T6" fmla="*/ 2 w 2561"/>
                <a:gd name="T7" fmla="*/ 0 h 621"/>
                <a:gd name="T8" fmla="*/ 0 w 2561"/>
                <a:gd name="T9" fmla="*/ 2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1"/>
                <a:gd name="T16" fmla="*/ 0 h 621"/>
                <a:gd name="T17" fmla="*/ 2561 w 2561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gradFill rotWithShape="0">
              <a:gsLst>
                <a:gs pos="0">
                  <a:srgbClr val="FAD58C"/>
                </a:gs>
                <a:gs pos="100000">
                  <a:srgbClr val="F4A70C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3845" name="Group 16"/>
          <p:cNvGrpSpPr>
            <a:grpSpLocks/>
          </p:cNvGrpSpPr>
          <p:nvPr/>
        </p:nvGrpSpPr>
        <p:grpSpPr bwMode="auto">
          <a:xfrm>
            <a:off x="4499992" y="2780928"/>
            <a:ext cx="2413000" cy="893762"/>
            <a:chOff x="2780" y="1595"/>
            <a:chExt cx="1481" cy="593"/>
          </a:xfrm>
        </p:grpSpPr>
        <p:sp>
          <p:nvSpPr>
            <p:cNvPr id="163874" name="Freeform 17"/>
            <p:cNvSpPr>
              <a:spLocks/>
            </p:cNvSpPr>
            <p:nvPr/>
          </p:nvSpPr>
          <p:spPr bwMode="gray">
            <a:xfrm>
              <a:off x="3808" y="1595"/>
              <a:ext cx="453" cy="593"/>
            </a:xfrm>
            <a:custGeom>
              <a:avLst/>
              <a:gdLst>
                <a:gd name="T0" fmla="*/ 2 w 564"/>
                <a:gd name="T1" fmla="*/ 2 h 738"/>
                <a:gd name="T2" fmla="*/ 2 w 564"/>
                <a:gd name="T3" fmla="*/ 2 h 738"/>
                <a:gd name="T4" fmla="*/ 2 w 564"/>
                <a:gd name="T5" fmla="*/ 0 h 738"/>
                <a:gd name="T6" fmla="*/ 0 w 564"/>
                <a:gd name="T7" fmla="*/ 2 h 738"/>
                <a:gd name="T8" fmla="*/ 2 w 564"/>
                <a:gd name="T9" fmla="*/ 2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4"/>
                <a:gd name="T16" fmla="*/ 0 h 738"/>
                <a:gd name="T17" fmla="*/ 564 w 564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rgbClr val="9A38CA"/>
                </a:gs>
                <a:gs pos="100000">
                  <a:srgbClr val="C247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3875" name="Freeform 18"/>
            <p:cNvSpPr>
              <a:spLocks/>
            </p:cNvSpPr>
            <p:nvPr/>
          </p:nvSpPr>
          <p:spPr bwMode="gray">
            <a:xfrm>
              <a:off x="3092" y="1595"/>
              <a:ext cx="793" cy="89"/>
            </a:xfrm>
            <a:custGeom>
              <a:avLst/>
              <a:gdLst>
                <a:gd name="T0" fmla="*/ 0 w 987"/>
                <a:gd name="T1" fmla="*/ 2 h 110"/>
                <a:gd name="T2" fmla="*/ 2 w 987"/>
                <a:gd name="T3" fmla="*/ 2 h 110"/>
                <a:gd name="T4" fmla="*/ 2 w 987"/>
                <a:gd name="T5" fmla="*/ 0 h 110"/>
                <a:gd name="T6" fmla="*/ 2 w 987"/>
                <a:gd name="T7" fmla="*/ 0 h 110"/>
                <a:gd name="T8" fmla="*/ 0 w 987"/>
                <a:gd name="T9" fmla="*/ 2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7"/>
                <a:gd name="T16" fmla="*/ 0 h 110"/>
                <a:gd name="T17" fmla="*/ 987 w 987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rgbClr val="C247FF"/>
                </a:gs>
                <a:gs pos="100000">
                  <a:srgbClr val="632482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3876" name="Freeform 19"/>
            <p:cNvSpPr>
              <a:spLocks/>
            </p:cNvSpPr>
            <p:nvPr/>
          </p:nvSpPr>
          <p:spPr bwMode="gray">
            <a:xfrm>
              <a:off x="2780" y="1683"/>
              <a:ext cx="1339" cy="505"/>
            </a:xfrm>
            <a:custGeom>
              <a:avLst/>
              <a:gdLst>
                <a:gd name="T0" fmla="*/ 0 w 1669"/>
                <a:gd name="T1" fmla="*/ 2 h 629"/>
                <a:gd name="T2" fmla="*/ 2 w 1669"/>
                <a:gd name="T3" fmla="*/ 2 h 629"/>
                <a:gd name="T4" fmla="*/ 2 w 1669"/>
                <a:gd name="T5" fmla="*/ 0 h 629"/>
                <a:gd name="T6" fmla="*/ 2 w 1669"/>
                <a:gd name="T7" fmla="*/ 0 h 629"/>
                <a:gd name="T8" fmla="*/ 0 w 1669"/>
                <a:gd name="T9" fmla="*/ 2 h 6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9"/>
                <a:gd name="T16" fmla="*/ 0 h 629"/>
                <a:gd name="T17" fmla="*/ 1669 w 1669"/>
                <a:gd name="T18" fmla="*/ 629 h 6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rotWithShape="0">
              <a:gsLst>
                <a:gs pos="0">
                  <a:srgbClr val="E0A3FF"/>
                </a:gs>
                <a:gs pos="100000">
                  <a:srgbClr val="C247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63846" name="Group 20"/>
          <p:cNvGrpSpPr>
            <a:grpSpLocks/>
          </p:cNvGrpSpPr>
          <p:nvPr/>
        </p:nvGrpSpPr>
        <p:grpSpPr bwMode="auto">
          <a:xfrm>
            <a:off x="5127625" y="1714500"/>
            <a:ext cx="1131888" cy="946150"/>
            <a:chOff x="3136" y="1104"/>
            <a:chExt cx="693" cy="502"/>
          </a:xfrm>
        </p:grpSpPr>
        <p:sp>
          <p:nvSpPr>
            <p:cNvPr id="163872" name="Freeform 21"/>
            <p:cNvSpPr>
              <a:spLocks/>
            </p:cNvSpPr>
            <p:nvPr/>
          </p:nvSpPr>
          <p:spPr bwMode="gray">
            <a:xfrm>
              <a:off x="3446" y="1104"/>
              <a:ext cx="383" cy="502"/>
            </a:xfrm>
            <a:custGeom>
              <a:avLst/>
              <a:gdLst>
                <a:gd name="T0" fmla="*/ 2 w 477"/>
                <a:gd name="T1" fmla="*/ 2 h 625"/>
                <a:gd name="T2" fmla="*/ 2 w 477"/>
                <a:gd name="T3" fmla="*/ 2 h 625"/>
                <a:gd name="T4" fmla="*/ 0 w 477"/>
                <a:gd name="T5" fmla="*/ 0 h 625"/>
                <a:gd name="T6" fmla="*/ 2 w 477"/>
                <a:gd name="T7" fmla="*/ 2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"/>
                <a:gd name="T13" fmla="*/ 0 h 625"/>
                <a:gd name="T14" fmla="*/ 477 w 477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rgbClr val="0051CA"/>
                </a:gs>
                <a:gs pos="100000">
                  <a:srgbClr val="0066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3873" name="Freeform 22"/>
            <p:cNvSpPr>
              <a:spLocks/>
            </p:cNvSpPr>
            <p:nvPr/>
          </p:nvSpPr>
          <p:spPr bwMode="gray">
            <a:xfrm>
              <a:off x="3136" y="1104"/>
              <a:ext cx="621" cy="502"/>
            </a:xfrm>
            <a:custGeom>
              <a:avLst/>
              <a:gdLst>
                <a:gd name="T0" fmla="*/ 0 w 773"/>
                <a:gd name="T1" fmla="*/ 2 h 625"/>
                <a:gd name="T2" fmla="*/ 2 w 773"/>
                <a:gd name="T3" fmla="*/ 2 h 625"/>
                <a:gd name="T4" fmla="*/ 2 w 773"/>
                <a:gd name="T5" fmla="*/ 0 h 625"/>
                <a:gd name="T6" fmla="*/ 0 w 773"/>
                <a:gd name="T7" fmla="*/ 2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3"/>
                <a:gd name="T13" fmla="*/ 0 h 625"/>
                <a:gd name="T14" fmla="*/ 773 w 773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gradFill rotWithShape="0">
              <a:gsLst>
                <a:gs pos="0">
                  <a:srgbClr val="9EC5FF"/>
                </a:gs>
                <a:gs pos="100000">
                  <a:srgbClr val="0066FF"/>
                </a:gs>
              </a:gsLst>
              <a:lin ang="2700000" scaled="1"/>
            </a:gra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63847" name="Line 24"/>
          <p:cNvSpPr>
            <a:spLocks noChangeShapeType="1"/>
          </p:cNvSpPr>
          <p:nvPr/>
        </p:nvSpPr>
        <p:spPr bwMode="black">
          <a:xfrm flipH="1">
            <a:off x="307975" y="6334125"/>
            <a:ext cx="23320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3848" name="Line 25"/>
          <p:cNvSpPr>
            <a:spLocks noChangeShapeType="1"/>
          </p:cNvSpPr>
          <p:nvPr/>
        </p:nvSpPr>
        <p:spPr bwMode="black">
          <a:xfrm flipH="1">
            <a:off x="307980" y="5461000"/>
            <a:ext cx="3009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3849" name="Line 26"/>
          <p:cNvSpPr>
            <a:spLocks noChangeShapeType="1"/>
          </p:cNvSpPr>
          <p:nvPr/>
        </p:nvSpPr>
        <p:spPr bwMode="black">
          <a:xfrm flipH="1">
            <a:off x="307978" y="4557753"/>
            <a:ext cx="35337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3850" name="Line 27"/>
          <p:cNvSpPr>
            <a:spLocks noChangeShapeType="1"/>
          </p:cNvSpPr>
          <p:nvPr/>
        </p:nvSpPr>
        <p:spPr bwMode="black">
          <a:xfrm flipH="1">
            <a:off x="307975" y="3616325"/>
            <a:ext cx="41354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3851" name="Line 28"/>
          <p:cNvSpPr>
            <a:spLocks noChangeShapeType="1"/>
          </p:cNvSpPr>
          <p:nvPr/>
        </p:nvSpPr>
        <p:spPr bwMode="black">
          <a:xfrm flipH="1">
            <a:off x="307975" y="2681328"/>
            <a:ext cx="47371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3852" name="Line 29"/>
          <p:cNvSpPr>
            <a:spLocks noChangeShapeType="1"/>
          </p:cNvSpPr>
          <p:nvPr/>
        </p:nvSpPr>
        <p:spPr bwMode="black">
          <a:xfrm flipH="1">
            <a:off x="307979" y="1736725"/>
            <a:ext cx="52641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3853" name="Line 30"/>
          <p:cNvSpPr>
            <a:spLocks noChangeShapeType="1"/>
          </p:cNvSpPr>
          <p:nvPr/>
        </p:nvSpPr>
        <p:spPr bwMode="black">
          <a:xfrm>
            <a:off x="650875" y="1757403"/>
            <a:ext cx="0" cy="9286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3854" name="Text Box 35"/>
          <p:cNvSpPr txBox="1">
            <a:spLocks noChangeArrowheads="1"/>
          </p:cNvSpPr>
          <p:nvPr/>
        </p:nvSpPr>
        <p:spPr bwMode="black">
          <a:xfrm>
            <a:off x="927100" y="1884402"/>
            <a:ext cx="443903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พระราชบัญญัติสหกรณ์ พ.ศ. 2542 </a:t>
            </a:r>
          </a:p>
        </p:txBody>
      </p:sp>
      <p:sp>
        <p:nvSpPr>
          <p:cNvPr id="163855" name="Text Box 36"/>
          <p:cNvSpPr txBox="1">
            <a:spLocks noChangeArrowheads="1"/>
          </p:cNvSpPr>
          <p:nvPr/>
        </p:nvSpPr>
        <p:spPr bwMode="black">
          <a:xfrm>
            <a:off x="874734" y="2820988"/>
            <a:ext cx="38433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4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ระเบียบ คำแนะนำ นทส./กตส.</a:t>
            </a:r>
            <a:endParaRPr lang="en-US" sz="3400" b="1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3856" name="Text Box 37"/>
          <p:cNvSpPr txBox="1">
            <a:spLocks noChangeArrowheads="1"/>
          </p:cNvSpPr>
          <p:nvPr/>
        </p:nvSpPr>
        <p:spPr bwMode="black">
          <a:xfrm>
            <a:off x="874713" y="3735396"/>
            <a:ext cx="265970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400" b="1">
                <a:solidFill>
                  <a:srgbClr val="0E048E"/>
                </a:solidFill>
                <a:latin typeface="TH SarabunPSK" pitchFamily="34" charset="-34"/>
                <a:cs typeface="TH SarabunPSK" pitchFamily="34" charset="-34"/>
              </a:rPr>
              <a:t>ข้อบังคับของสหกรณ์</a:t>
            </a:r>
            <a:endParaRPr lang="en-US" sz="3400" b="1">
              <a:solidFill>
                <a:srgbClr val="0E048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3857" name="Text Box 38"/>
          <p:cNvSpPr txBox="1">
            <a:spLocks noChangeArrowheads="1"/>
          </p:cNvSpPr>
          <p:nvPr/>
        </p:nvSpPr>
        <p:spPr bwMode="black">
          <a:xfrm>
            <a:off x="874713" y="4649827"/>
            <a:ext cx="25426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4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ระเบียบของสหกรณ์</a:t>
            </a:r>
            <a:endParaRPr lang="en-US" sz="3400" b="1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3858" name="Text Box 39"/>
          <p:cNvSpPr txBox="1">
            <a:spLocks noChangeArrowheads="1"/>
          </p:cNvSpPr>
          <p:nvPr/>
        </p:nvSpPr>
        <p:spPr bwMode="black">
          <a:xfrm>
            <a:off x="874713" y="5564227"/>
            <a:ext cx="157927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400" b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มติที่ประชุม</a:t>
            </a:r>
            <a:endParaRPr lang="en-US" sz="3400" b="1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32328" name="Text Box 40"/>
          <p:cNvSpPr txBox="1">
            <a:spLocks noChangeArrowheads="1"/>
          </p:cNvSpPr>
          <p:nvPr/>
        </p:nvSpPr>
        <p:spPr bwMode="gray">
          <a:xfrm>
            <a:off x="5416550" y="1982789"/>
            <a:ext cx="37863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</a:p>
        </p:txBody>
      </p:sp>
      <p:sp>
        <p:nvSpPr>
          <p:cNvPr id="1932329" name="Text Box 41"/>
          <p:cNvSpPr txBox="1">
            <a:spLocks noChangeArrowheads="1"/>
          </p:cNvSpPr>
          <p:nvPr/>
        </p:nvSpPr>
        <p:spPr bwMode="gray">
          <a:xfrm>
            <a:off x="5411788" y="2820989"/>
            <a:ext cx="37863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</a:p>
        </p:txBody>
      </p:sp>
      <p:sp>
        <p:nvSpPr>
          <p:cNvPr id="1932330" name="Text Box 42"/>
          <p:cNvSpPr txBox="1">
            <a:spLocks noChangeArrowheads="1"/>
          </p:cNvSpPr>
          <p:nvPr/>
        </p:nvSpPr>
        <p:spPr bwMode="gray">
          <a:xfrm>
            <a:off x="5411788" y="3735389"/>
            <a:ext cx="37863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</a:p>
        </p:txBody>
      </p:sp>
      <p:sp>
        <p:nvSpPr>
          <p:cNvPr id="1932331" name="Text Box 43"/>
          <p:cNvSpPr txBox="1">
            <a:spLocks noChangeArrowheads="1"/>
          </p:cNvSpPr>
          <p:nvPr/>
        </p:nvSpPr>
        <p:spPr bwMode="gray">
          <a:xfrm>
            <a:off x="5411788" y="4649789"/>
            <a:ext cx="37863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</a:p>
        </p:txBody>
      </p:sp>
      <p:sp>
        <p:nvSpPr>
          <p:cNvPr id="1932332" name="Text Box 44"/>
          <p:cNvSpPr txBox="1">
            <a:spLocks noChangeArrowheads="1"/>
          </p:cNvSpPr>
          <p:nvPr/>
        </p:nvSpPr>
        <p:spPr bwMode="gray">
          <a:xfrm>
            <a:off x="5416550" y="5564189"/>
            <a:ext cx="37863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</a:p>
        </p:txBody>
      </p:sp>
      <p:sp>
        <p:nvSpPr>
          <p:cNvPr id="163864" name="Rectangle 3"/>
          <p:cNvSpPr>
            <a:spLocks noGrp="1" noChangeArrowheads="1"/>
          </p:cNvSpPr>
          <p:nvPr>
            <p:ph type="title"/>
          </p:nvPr>
        </p:nvSpPr>
        <p:spPr>
          <a:xfrm>
            <a:off x="298450" y="549278"/>
            <a:ext cx="8535988" cy="792163"/>
          </a:xfrm>
        </p:spPr>
        <p:txBody>
          <a:bodyPr/>
          <a:lstStyle/>
          <a:p>
            <a:pPr eaLnBrk="1" hangingPunct="1"/>
            <a:r>
              <a:rPr lang="th-TH" sz="4800" b="1">
                <a:solidFill>
                  <a:srgbClr val="9900CC"/>
                </a:solidFill>
                <a:latin typeface="TH SarabunPSK" pitchFamily="34" charset="-34"/>
                <a:cs typeface="TH SarabunPSK" pitchFamily="34" charset="-34"/>
              </a:rPr>
              <a:t> ลำดับของกฎหมาย ระเบียบที่เกี่ยวข้องกับสหกรณ์</a:t>
            </a:r>
          </a:p>
        </p:txBody>
      </p:sp>
      <p:sp>
        <p:nvSpPr>
          <p:cNvPr id="163865" name="Line 30"/>
          <p:cNvSpPr>
            <a:spLocks noChangeShapeType="1"/>
          </p:cNvSpPr>
          <p:nvPr/>
        </p:nvSpPr>
        <p:spPr bwMode="black">
          <a:xfrm>
            <a:off x="661988" y="4529178"/>
            <a:ext cx="0" cy="928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3866" name="Line 30"/>
          <p:cNvSpPr>
            <a:spLocks noChangeShapeType="1"/>
          </p:cNvSpPr>
          <p:nvPr/>
        </p:nvSpPr>
        <p:spPr bwMode="black">
          <a:xfrm>
            <a:off x="660400" y="3629025"/>
            <a:ext cx="0" cy="928688"/>
          </a:xfrm>
          <a:prstGeom prst="line">
            <a:avLst/>
          </a:prstGeom>
          <a:noFill/>
          <a:ln w="57150">
            <a:solidFill>
              <a:srgbClr val="0E048E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3867" name="Line 30"/>
          <p:cNvSpPr>
            <a:spLocks noChangeShapeType="1"/>
          </p:cNvSpPr>
          <p:nvPr/>
        </p:nvSpPr>
        <p:spPr bwMode="black">
          <a:xfrm>
            <a:off x="661988" y="2700378"/>
            <a:ext cx="0" cy="928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3868" name="Line 30"/>
          <p:cNvSpPr>
            <a:spLocks noChangeShapeType="1"/>
          </p:cNvSpPr>
          <p:nvPr/>
        </p:nvSpPr>
        <p:spPr bwMode="black">
          <a:xfrm>
            <a:off x="647700" y="5441950"/>
            <a:ext cx="0" cy="928688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5" name="วงรี 44"/>
          <p:cNvSpPr/>
          <p:nvPr/>
        </p:nvSpPr>
        <p:spPr>
          <a:xfrm>
            <a:off x="4602592" y="2852936"/>
            <a:ext cx="2129648" cy="7919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940152" y="1844824"/>
            <a:ext cx="648072" cy="484632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35"/>
          <p:cNvSpPr txBox="1">
            <a:spLocks noChangeArrowheads="1"/>
          </p:cNvSpPr>
          <p:nvPr/>
        </p:nvSpPr>
        <p:spPr bwMode="black">
          <a:xfrm>
            <a:off x="6516215" y="1260952"/>
            <a:ext cx="2505567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แก้ไขเพิ่มเติม </a:t>
            </a:r>
          </a:p>
          <a:p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พ.ศ. 2562 </a:t>
            </a:r>
            <a:r>
              <a:rPr lang="th-TH" b="1" dirty="0" err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ลว</a:t>
            </a:r>
            <a:r>
              <a:rPr lang="th-TH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20 มี.ค.</a:t>
            </a:r>
          </a:p>
          <a:p>
            <a:r>
              <a:rPr lang="th-TH" sz="23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(มีผลใช้บังคับ 19 พ.ค. 62)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F120C-88CF-422D-83E5-BAFACCD35120}" type="slidenum">
              <a:rPr lang="th-TH" smtClean="0"/>
              <a:pPr>
                <a:defRPr/>
              </a:pPr>
              <a:t>3</a:t>
            </a:fld>
            <a:endParaRPr lang="th-TH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470" y="3000410"/>
            <a:ext cx="9144000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9pPr>
          </a:lstStyle>
          <a:p>
            <a:pPr eaLnBrk="1" hangingPunct="1"/>
            <a:r>
              <a:rPr lang="th-TH" sz="31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</a:t>
            </a:r>
            <a:r>
              <a:rPr lang="en-US" sz="31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1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ณ วันสิ้นปีบัญชีสหกรณ์มีลูกหนี้เงินให้กู้คงเหลือ และดอกเบี้ยค้างรับ ดังนี้</a:t>
            </a: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260404"/>
              </p:ext>
            </p:extLst>
          </p:nvPr>
        </p:nvGraphicFramePr>
        <p:xfrm>
          <a:off x="71408" y="3571876"/>
          <a:ext cx="8929717" cy="2944368"/>
        </p:xfrm>
        <a:graphic>
          <a:graphicData uri="http://schemas.openxmlformats.org/drawingml/2006/table">
            <a:tbl>
              <a:tblPr/>
              <a:tblGrid>
                <a:gridCol w="984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1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5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ชื่อลูกหนี้</a:t>
                      </a:r>
                      <a:endParaRPr lang="en-US" sz="2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ต้นเงิน</a:t>
                      </a:r>
                      <a:endParaRPr lang="en-US" sz="2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ดอกเบี้ย</a:t>
                      </a:r>
                      <a:endParaRPr lang="en-US" sz="2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ค้างรับ</a:t>
                      </a:r>
                      <a:endParaRPr lang="en-US" sz="2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หลักประกัน</a:t>
                      </a:r>
                      <a:endParaRPr lang="en-US" sz="2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ประเภทลูกหนี้</a:t>
                      </a:r>
                      <a:endParaRPr lang="en-US" sz="2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ค่าเผื่อฯ</a:t>
                      </a:r>
                      <a:endParaRPr lang="en-US" sz="2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ต้นเงิน</a:t>
                      </a:r>
                      <a:endParaRPr lang="en-US" sz="2400" b="1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ดอกเบี้ย</a:t>
                      </a:r>
                      <a:endParaRPr lang="en-US" sz="2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1. นาย ก.</a:t>
                      </a:r>
                      <a:endParaRPr lang="en-US" sz="2400" b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5,000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2,000 </a:t>
                      </a:r>
                      <a:r>
                        <a:rPr lang="th-TH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(3 ปี)</a:t>
                      </a:r>
                      <a:endParaRPr lang="en-US" sz="2400" b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ไม่มี</a:t>
                      </a:r>
                      <a:endParaRPr lang="en-US" sz="2400" b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ผิดนัด 3 ปี</a:t>
                      </a:r>
                      <a:endParaRPr lang="en-US" sz="2400" b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5,000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100</a:t>
                      </a:r>
                      <a:endParaRPr lang="en-US" sz="2400" b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2. นาย ข.</a:t>
                      </a:r>
                      <a:endParaRPr lang="en-US" sz="2400" b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10,000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9,000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ที่ดิน จดจำนองด้วยราคาทางราชการ  12,000 บาท</a:t>
                      </a:r>
                      <a:endParaRPr lang="en-US" sz="2400" b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ระหว่างดำเนินคดี</a:t>
                      </a:r>
                      <a:endParaRPr lang="en-US" sz="2400" b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th-TH" sz="2400" b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9,000</a:t>
                      </a:r>
                      <a:endParaRPr lang="th-TH" sz="2400" b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3. นาย ค.</a:t>
                      </a:r>
                      <a:endParaRPr lang="en-US" sz="2400" b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15,000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4,000 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ที่ดิน จดจำนองจดจำนองด้วยราคาทางราชการ  1</a:t>
                      </a:r>
                      <a:r>
                        <a:rPr lang="en-US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,000 บาท</a:t>
                      </a:r>
                      <a:endParaRPr lang="en-US" sz="2400" b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ตามคำพิพากษา</a:t>
                      </a:r>
                      <a:endParaRPr lang="en-US" sz="2400" b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3,000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4,000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943" y="188644"/>
            <a:ext cx="89901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3600" b="1" spc="-50" dirty="0">
                <a:solidFill>
                  <a:srgbClr val="FFFF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คำแนะนำ </a:t>
            </a:r>
            <a:r>
              <a:rPr lang="th-TH" sz="3600" b="1" spc="-50" dirty="0" err="1">
                <a:solidFill>
                  <a:srgbClr val="FFFF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นทส.</a:t>
            </a:r>
            <a:r>
              <a:rPr lang="th-TH" sz="3600" b="1" spc="-50" dirty="0">
                <a:solidFill>
                  <a:srgbClr val="FFFF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เรื่อง วิธีปฏิบัติทางบัญชีเกี่ยวกับลูกหนี้ พ.ศ. 2547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5728" y="908759"/>
            <a:ext cx="78091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9pPr>
          </a:lstStyle>
          <a:p>
            <a:pPr eaLnBrk="1" hangingPunct="1"/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ณ วันสิ้นปีบัญชีสหกรณ์มีลูกหนี้การค้า  ดังนี้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02328"/>
              </p:ext>
            </p:extLst>
          </p:nvPr>
        </p:nvGraphicFramePr>
        <p:xfrm>
          <a:off x="351663" y="1556792"/>
          <a:ext cx="8374730" cy="1261872"/>
        </p:xfrm>
        <a:graphic>
          <a:graphicData uri="http://schemas.openxmlformats.org/drawingml/2006/table">
            <a:tbl>
              <a:tblPr/>
              <a:tblGrid>
                <a:gridCol w="1473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5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ชื่อลูกหนี้</a:t>
                      </a:r>
                      <a:endParaRPr lang="en-US" sz="2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ลูกหนี้คงเหลือ</a:t>
                      </a:r>
                      <a:endParaRPr lang="en-US" sz="2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ค้างชำระ</a:t>
                      </a:r>
                      <a:endParaRPr lang="en-US" sz="2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อัตราค่าเผื่อฯ </a:t>
                      </a:r>
                      <a:endParaRPr lang="en-US" sz="2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ค่าเผื่อฯ (บาท)</a:t>
                      </a:r>
                      <a:endParaRPr lang="en-US" sz="24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1. นาย ก.</a:t>
                      </a:r>
                      <a:endParaRPr lang="en-US" sz="24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5,000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 ปี</a:t>
                      </a:r>
                      <a:endParaRPr lang="en-US" sz="24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10 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500</a:t>
                      </a:r>
                      <a:endParaRPr lang="en-US" sz="24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2. นาย ข.</a:t>
                      </a:r>
                      <a:endParaRPr lang="en-US" sz="24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10,000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 ปี</a:t>
                      </a:r>
                      <a:endParaRPr lang="en-US" sz="24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%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10,000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7506" y="6525346"/>
            <a:ext cx="576353" cy="198437"/>
          </a:xfrm>
        </p:spPr>
        <p:txBody>
          <a:bodyPr/>
          <a:lstStyle/>
          <a:p>
            <a:pPr>
              <a:defRPr/>
            </a:pPr>
            <a:fld id="{DAD5217F-F5B8-4AAE-B29E-7D87149A75C0}" type="slidenum">
              <a:rPr lang="ko-KR" altLang="en-US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3265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71438"/>
            <a:ext cx="894989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ลูกหนี้ตัวแทนหักเงินส่ง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607712" y="1928816"/>
            <a:ext cx="737092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เป็นลูกหนี้ที่เกิดขึ้นในสหกรณ์ประเภทออมทรัพย์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สหกรณ์มอบให้บุคคลหรือหน่วยงานเป็นตัวแทน 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หักเงินสมาชิกเพื่อส่งต่อสหกรณ์เป็นรายเดือน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79514" y="6525346"/>
            <a:ext cx="576353" cy="198437"/>
          </a:xfrm>
        </p:spPr>
        <p:txBody>
          <a:bodyPr/>
          <a:lstStyle/>
          <a:p>
            <a:pPr>
              <a:defRPr/>
            </a:pPr>
            <a:fld id="{DAD5217F-F5B8-4AAE-B29E-7D87149A75C0}" type="slidenum">
              <a:rPr lang="ko-KR" altLang="en-US" smtClean="0"/>
              <a:pPr>
                <a:defRPr/>
              </a:pPr>
              <a:t>31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7"/>
          <p:cNvSpPr txBox="1">
            <a:spLocks noChangeArrowheads="1"/>
          </p:cNvSpPr>
          <p:nvPr/>
        </p:nvSpPr>
        <p:spPr bwMode="auto">
          <a:xfrm>
            <a:off x="22" y="1844824"/>
            <a:ext cx="9143997" cy="6771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1" indent="-192088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สหกรณ์ส่งเอกสารให้ตัวแทน ตั้งบัญชี</a:t>
            </a:r>
            <a:r>
              <a:rPr lang="th-TH" sz="3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ลูกหนี้ตัวแทนหักเงินส่ง</a:t>
            </a:r>
            <a:endParaRPr lang="en-US" sz="3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71438"/>
            <a:ext cx="894989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h-TH" sz="4800" b="1" dirty="0">
                <a:solidFill>
                  <a:schemeClr val="bg1"/>
                </a:solidFill>
                <a:latin typeface="Angsana New" pitchFamily="18" charset="-34"/>
                <a:cs typeface="DilleniaUPC" pitchFamily="18" charset="-34"/>
              </a:rPr>
              <a:t>ลูกหนี้ตัวแทนหักเงินส่ง</a:t>
            </a: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-178404" y="2535868"/>
            <a:ext cx="9286908" cy="6771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1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ได้รับชำระหนี้ครบ</a:t>
            </a:r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ลดยอด</a:t>
            </a:r>
            <a:r>
              <a:rPr lang="th-TH" sz="3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ลูกหนี้ตัวแทนหักเงินส่ง</a:t>
            </a:r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ทั้งจำนวน</a:t>
            </a:r>
            <a:endParaRPr lang="en-US" sz="3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-142908" y="3222262"/>
            <a:ext cx="9035388" cy="34470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9pPr>
          </a:lstStyle>
          <a:p>
            <a:pPr lvl="1" eaLnBrk="1" hangingPunct="1">
              <a:defRPr/>
            </a:pPr>
            <a:r>
              <a:rPr lang="th-TH" sz="3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ได้รับชำระหนี้ไม่ครบ </a:t>
            </a:r>
          </a:p>
          <a:p>
            <a:pPr lvl="1" eaLnBrk="1" hangingPunct="1">
              <a:defRPr/>
            </a:pPr>
            <a:r>
              <a:rPr lang="th-TH" sz="3600" b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- ให้</a:t>
            </a:r>
            <a:r>
              <a:rPr lang="th-TH" sz="3600" b="1" spc="-3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ยกเลิกใบเสร็จรับเงิน</a:t>
            </a:r>
            <a:r>
              <a:rPr lang="th-TH" sz="3600" b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ที่หักชำระไม่ได้/หักชำระได้บางส่วนแล้ว</a:t>
            </a:r>
            <a:r>
              <a:rPr lang="th-TH" sz="3600" b="1" spc="-6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ออกใบเสร็จรับเงินใหม่สำหรับรายที่หักชำระได้บางส่วน</a:t>
            </a:r>
            <a:r>
              <a:rPr lang="th-TH" sz="3600" b="1" spc="-6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ตามจำนวนเงิน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ที่ได้รับชำระจริง </a:t>
            </a:r>
          </a:p>
          <a:p>
            <a:pPr lvl="1" eaLnBrk="1" hangingPunct="1">
              <a:defRPr/>
            </a:pPr>
            <a:r>
              <a:rPr lang="th-TH" sz="36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 บันทึกการรับชำระเงินและโอนกลับรายการที่ตั้งไว้เมื่อส่งหักเงิน</a:t>
            </a:r>
          </a:p>
          <a:p>
            <a:pPr lvl="1" eaLnBrk="1" hangingPunct="1">
              <a:defRPr/>
            </a:pPr>
            <a:r>
              <a:rPr lang="th-TH" sz="36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เท่ากับจำนวนเงินของประเภทต่าง ๆ ที่เก็บเงินไม่ได้  </a:t>
            </a:r>
            <a:endParaRPr lang="en-US" sz="3600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1534" y="981117"/>
            <a:ext cx="8899622" cy="59221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itchFamily="34" charset="0"/>
                <a:cs typeface="IrisUPC" pitchFamily="34" charset="-34"/>
              </a:defRPr>
            </a:lvl1pPr>
            <a:lvl2pPr marL="179388" eaLnBrk="0" hangingPunct="0">
              <a:defRPr sz="2800">
                <a:solidFill>
                  <a:schemeClr val="tx1"/>
                </a:solidFill>
                <a:latin typeface="Arial" pitchFamily="34" charset="0"/>
                <a:cs typeface="IrisUPC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IrisUPC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IrisUPC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IrisUPC" pitchFamily="34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IrisUPC" pitchFamily="34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IrisUPC" pitchFamily="34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IrisUPC" pitchFamily="34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IrisUPC" pitchFamily="34" charset="-34"/>
              </a:defRPr>
            </a:lvl9pPr>
          </a:lstStyle>
          <a:p>
            <a:pPr lvl="1" eaLnBrk="1" hangingPunct="1">
              <a:lnSpc>
                <a:spcPct val="90000"/>
              </a:lnSpc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ตั้งบุคคลหรือหน่วยงานทำหน้าที่หักเงินจากสมาชิกนำส่งให้สหกรณ์</a:t>
            </a:r>
            <a:endParaRPr lang="th-TH" sz="3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5217F-F5B8-4AAE-B29E-7D87149A75C0}" type="slidenum">
              <a:rPr lang="ko-KR" altLang="en-US" smtClean="0"/>
              <a:pPr>
                <a:defRPr/>
              </a:pPr>
              <a:t>32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0" name="Oval 2"/>
          <p:cNvSpPr>
            <a:spLocks noChangeArrowheads="1"/>
          </p:cNvSpPr>
          <p:nvPr/>
        </p:nvSpPr>
        <p:spPr bwMode="auto">
          <a:xfrm>
            <a:off x="251520" y="332658"/>
            <a:ext cx="2088906" cy="72072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70" y="260393"/>
            <a:ext cx="7771803" cy="792163"/>
          </a:xfrm>
        </p:spPr>
        <p:txBody>
          <a:bodyPr/>
          <a:lstStyle/>
          <a:p>
            <a:pPr algn="l" eaLnBrk="1" hangingPunct="1"/>
            <a:r>
              <a:rPr lang="th-TH" sz="360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1563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504" y="1254125"/>
            <a:ext cx="8856984" cy="19446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	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สหกรณ์ส่งรายงานหักเงินให้หน่วย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ตามรายการ ดังนี้</a:t>
            </a:r>
          </a:p>
          <a:p>
            <a:pPr marL="0" indent="0" eaLnBrk="1" hangingPunct="1">
              <a:buNone/>
            </a:pPr>
            <a:r>
              <a:rPr lang="th-TH" sz="3200" spc="-3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ลูกหนี้เงินกู้สามัญ 40,000 บาท  ฉุกเฉิน 20,000 บาท  ดอกเบี้ยรับ 10,000 บาท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ทุนเรือนหุ้น 30,000 บาท</a:t>
            </a:r>
          </a:p>
        </p:txBody>
      </p:sp>
      <p:sp>
        <p:nvSpPr>
          <p:cNvPr id="1563653" name="Rectangle 5"/>
          <p:cNvSpPr>
            <a:spLocks noChangeArrowheads="1"/>
          </p:cNvSpPr>
          <p:nvPr/>
        </p:nvSpPr>
        <p:spPr bwMode="auto">
          <a:xfrm>
            <a:off x="107504" y="3071848"/>
            <a:ext cx="8964488" cy="313932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1" eaLnBrk="0" hangingPunct="0">
              <a:lnSpc>
                <a:spcPct val="110000"/>
              </a:lnSpc>
            </a:pPr>
            <a:r>
              <a:rPr lang="en-US" sz="3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ลูกหนี้ตัวแทนหักเงินส่ง          100,000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eaLnBrk="0" hangingPunct="0">
              <a:lnSpc>
                <a:spcPct val="110000"/>
              </a:lnSpc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Cr. 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ลูกหนี้เงินกู้สามัญ			40,000</a:t>
            </a:r>
          </a:p>
          <a:p>
            <a:pPr lvl="1" eaLnBrk="0" hangingPunct="0">
              <a:lnSpc>
                <a:spcPct val="110000"/>
              </a:lnSpc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       ลูกหนี้เงินกู้ฉุกเฉิน		     	20,000</a:t>
            </a:r>
          </a:p>
          <a:p>
            <a:pPr lvl="1" eaLnBrk="0" hangingPunct="0">
              <a:lnSpc>
                <a:spcPct val="110000"/>
              </a:lnSpc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ดอกเบี้ยรับจากเงินให้กู้		10,000</a:t>
            </a:r>
          </a:p>
          <a:p>
            <a:pPr lvl="1" eaLnBrk="0" hangingPunct="0">
              <a:lnSpc>
                <a:spcPct val="110000"/>
              </a:lnSpc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       ทุนเรือนหุ้น    			30,000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1B2EB-E501-41DE-BFFE-B1C634F4EB93}" type="slidenum">
              <a:rPr lang="ko-KR" altLang="en-US" smtClean="0"/>
              <a:pPr>
                <a:defRPr/>
              </a:pPr>
              <a:t>33</a:t>
            </a:fld>
            <a:endParaRPr lang="en-US" altLang="ko-K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63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63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6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3650" grpId="0" animBg="1"/>
      <p:bldP spid="1563652" grpId="0" build="p"/>
      <p:bldP spid="156365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52791" y="1196754"/>
            <a:ext cx="7951659" cy="141287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th-TH" i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ได้รับเงินจากหน่วย </a:t>
            </a:r>
            <a:r>
              <a:rPr lang="en-US" i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  <a:r>
              <a:rPr lang="th-TH" i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โดยโอนเงินเข้าธนาคาร 94,000 บาท </a:t>
            </a:r>
            <a:br>
              <a:rPr lang="th-TH" i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i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มีสมาชิก 1 ราย เรียกเก็บเงินไม่ได้  ดังนี้  </a:t>
            </a:r>
            <a:r>
              <a:rPr lang="th-TH" i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ทุนเรือนหุ้น 900 บาท </a:t>
            </a:r>
            <a:br>
              <a:rPr lang="th-TH" i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i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ลูกหนี้เงินกู้สามัญ 5,000 บาท  ดอกเบี้ยรับ 100 บาท</a:t>
            </a:r>
          </a:p>
        </p:txBody>
      </p:sp>
      <p:sp>
        <p:nvSpPr>
          <p:cNvPr id="1564675" name="Rectangle 3"/>
          <p:cNvSpPr>
            <a:spLocks noChangeArrowheads="1"/>
          </p:cNvSpPr>
          <p:nvPr/>
        </p:nvSpPr>
        <p:spPr bwMode="auto">
          <a:xfrm>
            <a:off x="613493" y="2924944"/>
            <a:ext cx="8062965" cy="297312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eaLnBrk="0" hangingPunct="0">
              <a:defRPr/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 เงินฝากธนาคาร		94,000</a:t>
            </a:r>
          </a:p>
          <a:p>
            <a:pPr lvl="1" eaLnBrk="0" hangingPunct="0"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ลูกหนี้เงินกู้สามัญ        	  5,000</a:t>
            </a:r>
          </a:p>
          <a:p>
            <a:pPr lvl="1" eaLnBrk="0" hangingPunct="0"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ดอกเบี้ยรับจากเงินให้กู้	    100</a:t>
            </a:r>
          </a:p>
          <a:p>
            <a:pPr lvl="1" eaLnBrk="0" hangingPunct="0"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ทุนเรือนหุ้น    		    900</a:t>
            </a:r>
          </a:p>
          <a:p>
            <a:pPr lvl="1" eaLnBrk="0" hangingPunct="0">
              <a:lnSpc>
                <a:spcPct val="120000"/>
              </a:lnSpc>
              <a:defRPr/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Cr.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ลูกหนี้ตัวแทนหักเงินส่ง  		     100,000</a:t>
            </a:r>
          </a:p>
        </p:txBody>
      </p:sp>
      <p:sp>
        <p:nvSpPr>
          <p:cNvPr id="1564677" name="Oval 5"/>
          <p:cNvSpPr>
            <a:spLocks noChangeArrowheads="1"/>
          </p:cNvSpPr>
          <p:nvPr/>
        </p:nvSpPr>
        <p:spPr bwMode="auto">
          <a:xfrm>
            <a:off x="468849" y="260393"/>
            <a:ext cx="2088906" cy="72072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564678" name="Rectangle 6"/>
          <p:cNvSpPr>
            <a:spLocks noChangeArrowheads="1"/>
          </p:cNvSpPr>
          <p:nvPr/>
        </p:nvSpPr>
        <p:spPr bwMode="auto">
          <a:xfrm>
            <a:off x="904655" y="188642"/>
            <a:ext cx="777180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1B2EB-E501-41DE-BFFE-B1C634F4EB93}" type="slidenum">
              <a:rPr lang="ko-KR" altLang="en-US" smtClean="0"/>
              <a:pPr>
                <a:defRPr/>
              </a:pPr>
              <a:t>34</a:t>
            </a:fld>
            <a:endParaRPr lang="en-US" altLang="ko-K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6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6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56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4674" grpId="0"/>
      <p:bldP spid="1564675" grpId="0" animBg="1"/>
      <p:bldP spid="1564677" grpId="0" animBg="1"/>
      <p:bldP spid="15646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864946" y="4565640"/>
            <a:ext cx="5195928" cy="188769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buClr>
                <a:schemeClr val="hlink"/>
              </a:buClr>
              <a:buSzPct val="75000"/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การนับเวลาผิดนัดชำระหนี้สำหรับลูกหนี้เงินกู้ทุกชั้นคุณภาพ ให้หมายถึง</a:t>
            </a:r>
          </a:p>
          <a:p>
            <a:pPr>
              <a:lnSpc>
                <a:spcPts val="2000"/>
              </a:lnSpc>
              <a:buClr>
                <a:schemeClr val="hlink"/>
              </a:buClr>
              <a:buSzPct val="75000"/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ลูกหนี้จะต้องไม่ค้างชำระเงินอย่างใดอย่างหนึ่งตามลำดับติดต่อกันดังนี้	1. ดอกเบี้ยค้างชำระ</a:t>
            </a:r>
          </a:p>
          <a:p>
            <a:pPr>
              <a:lnSpc>
                <a:spcPts val="2000"/>
              </a:lnSpc>
              <a:buClr>
                <a:schemeClr val="hlink"/>
              </a:buClr>
              <a:buSzPct val="75000"/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2. ดอกเบี้ยและต้นเงินที่ถึงกำหนดชำระ</a:t>
            </a:r>
          </a:p>
          <a:p>
            <a:pPr>
              <a:lnSpc>
                <a:spcPts val="2000"/>
              </a:lnSpc>
              <a:buClr>
                <a:schemeClr val="hlink"/>
              </a:buClr>
              <a:buSzPct val="75000"/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3. ต้นเงินที่ถึงกำหนดชำระ</a:t>
            </a:r>
          </a:p>
          <a:p>
            <a:pPr>
              <a:lnSpc>
                <a:spcPts val="2000"/>
              </a:lnSpc>
              <a:buClr>
                <a:schemeClr val="hlink"/>
              </a:buClr>
              <a:buSzPct val="75000"/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การนับระยะเวลาให้นับจากวันที่ครบกำหนดชำระเงินอย่างใดอย่างหนึ่ง</a:t>
            </a:r>
          </a:p>
          <a:p>
            <a:pPr>
              <a:lnSpc>
                <a:spcPts val="2000"/>
              </a:lnSpc>
              <a:buClr>
                <a:schemeClr val="hlink"/>
              </a:buClr>
              <a:buSzPct val="75000"/>
              <a:defRPr/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ตามข้อ 1 ถึง ข้อ 3 จนถึงปัจจุบันหรือ ณ วันที่มีการจัดชั้นคุณภาพลูกหนี้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9409" y="4788032"/>
            <a:ext cx="3508497" cy="1789576"/>
            <a:chOff x="199407" y="4572008"/>
            <a:chExt cx="3508497" cy="1789576"/>
          </a:xfrm>
        </p:grpSpPr>
        <p:grpSp>
          <p:nvGrpSpPr>
            <p:cNvPr id="2" name="กลุ่ม 42"/>
            <p:cNvGrpSpPr>
              <a:grpSpLocks/>
            </p:cNvGrpSpPr>
            <p:nvPr/>
          </p:nvGrpSpPr>
          <p:grpSpPr bwMode="auto">
            <a:xfrm>
              <a:off x="199407" y="5961474"/>
              <a:ext cx="3508497" cy="400110"/>
              <a:chOff x="823890" y="5144652"/>
              <a:chExt cx="3528393" cy="400110"/>
            </a:xfrm>
          </p:grpSpPr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1183929" y="5144652"/>
                <a:ext cx="3168354" cy="40011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th-TH" sz="2000" b="1" dirty="0">
                    <a:ln>
                      <a:solidFill>
                        <a:schemeClr val="tx1"/>
                      </a:solidFill>
                    </a:ln>
                    <a:latin typeface="TH SarabunPSK" pitchFamily="34" charset="-34"/>
                    <a:cs typeface="TH SarabunPSK" pitchFamily="34" charset="-34"/>
                  </a:rPr>
                  <a:t>พฤติการณ์ที่ไม่สามารถเรียกให้ชำระหนี้ได้</a:t>
                </a:r>
              </a:p>
            </p:txBody>
          </p: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>
                <a:off x="823890" y="5360676"/>
                <a:ext cx="2880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000" dirty="0">
                  <a:ln>
                    <a:solidFill>
                      <a:schemeClr val="tx1"/>
                    </a:solidFill>
                  </a:ln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4" name="กลุ่ม 42"/>
            <p:cNvGrpSpPr>
              <a:grpSpLocks/>
            </p:cNvGrpSpPr>
            <p:nvPr/>
          </p:nvGrpSpPr>
          <p:grpSpPr bwMode="auto">
            <a:xfrm>
              <a:off x="199407" y="5261138"/>
              <a:ext cx="3508497" cy="400110"/>
              <a:chOff x="823890" y="5144652"/>
              <a:chExt cx="3528393" cy="400110"/>
            </a:xfrm>
          </p:grpSpPr>
          <p:sp>
            <p:nvSpPr>
              <p:cNvPr id="28" name="Text Box 27"/>
              <p:cNvSpPr txBox="1">
                <a:spLocks noChangeArrowheads="1"/>
              </p:cNvSpPr>
              <p:nvPr/>
            </p:nvSpPr>
            <p:spPr bwMode="auto">
              <a:xfrm>
                <a:off x="1183930" y="5144652"/>
                <a:ext cx="3168353" cy="40011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th-TH" sz="2000" b="1" dirty="0">
                    <a:ln>
                      <a:solidFill>
                        <a:schemeClr val="tx1"/>
                      </a:solidFill>
                    </a:ln>
                    <a:latin typeface="TH SarabunPSK" pitchFamily="34" charset="-34"/>
                    <a:cs typeface="TH SarabunPSK" pitchFamily="34" charset="-34"/>
                  </a:rPr>
                  <a:t>การเปลี่ยนแปลงเงินงวดชำระหนี้</a:t>
                </a:r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823890" y="5360676"/>
                <a:ext cx="2880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000" dirty="0">
                  <a:ln>
                    <a:solidFill>
                      <a:schemeClr val="tx1"/>
                    </a:solidFill>
                  </a:ln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11" name="กลุ่ม 42"/>
            <p:cNvGrpSpPr>
              <a:grpSpLocks/>
            </p:cNvGrpSpPr>
            <p:nvPr/>
          </p:nvGrpSpPr>
          <p:grpSpPr bwMode="auto">
            <a:xfrm>
              <a:off x="199407" y="4901098"/>
              <a:ext cx="3508497" cy="400110"/>
              <a:chOff x="823890" y="5144652"/>
              <a:chExt cx="3528393" cy="400110"/>
            </a:xfrm>
          </p:grpSpPr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1183930" y="5144652"/>
                <a:ext cx="3168353" cy="40011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th-TH" sz="2000" b="1" dirty="0">
                    <a:ln>
                      <a:solidFill>
                        <a:schemeClr val="tx1"/>
                      </a:solidFill>
                    </a:ln>
                    <a:latin typeface="TH SarabunPSK" pitchFamily="34" charset="-34"/>
                    <a:cs typeface="TH SarabunPSK" pitchFamily="34" charset="-34"/>
                  </a:rPr>
                  <a:t>การผ่อนเวลาชำระหนี้</a:t>
                </a:r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823890" y="5360676"/>
                <a:ext cx="2880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000" dirty="0">
                  <a:ln>
                    <a:solidFill>
                      <a:schemeClr val="tx1"/>
                    </a:solidFill>
                  </a:ln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12" name="กลุ่ม 42"/>
            <p:cNvGrpSpPr>
              <a:grpSpLocks/>
            </p:cNvGrpSpPr>
            <p:nvPr/>
          </p:nvGrpSpPr>
          <p:grpSpPr bwMode="auto">
            <a:xfrm>
              <a:off x="199407" y="4572008"/>
              <a:ext cx="3508497" cy="400110"/>
              <a:chOff x="823890" y="5144652"/>
              <a:chExt cx="3528393" cy="400110"/>
            </a:xfrm>
          </p:grpSpPr>
          <p:sp>
            <p:nvSpPr>
              <p:cNvPr id="34" name="Text Box 27"/>
              <p:cNvSpPr txBox="1">
                <a:spLocks noChangeArrowheads="1"/>
              </p:cNvSpPr>
              <p:nvPr/>
            </p:nvSpPr>
            <p:spPr bwMode="auto">
              <a:xfrm>
                <a:off x="1183930" y="5144652"/>
                <a:ext cx="3168353" cy="40011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th-TH" sz="2000" b="1" dirty="0">
                    <a:ln>
                      <a:solidFill>
                        <a:schemeClr val="tx1"/>
                      </a:solidFill>
                    </a:ln>
                    <a:latin typeface="TH SarabunPSK" pitchFamily="34" charset="-34"/>
                    <a:cs typeface="TH SarabunPSK" pitchFamily="34" charset="-34"/>
                  </a:rPr>
                  <a:t>ระยะเวลาที่ลูกหนี้ผิดนัดชำระหนี้</a:t>
                </a:r>
              </a:p>
            </p:txBody>
          </p:sp>
          <p:sp>
            <p:nvSpPr>
              <p:cNvPr id="35" name="Line 28"/>
              <p:cNvSpPr>
                <a:spLocks noChangeShapeType="1"/>
              </p:cNvSpPr>
              <p:nvPr/>
            </p:nvSpPr>
            <p:spPr bwMode="auto">
              <a:xfrm>
                <a:off x="823890" y="5360676"/>
                <a:ext cx="2880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000" dirty="0">
                  <a:ln>
                    <a:solidFill>
                      <a:schemeClr val="tx1"/>
                    </a:solidFill>
                  </a:ln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grpSp>
          <p:nvGrpSpPr>
            <p:cNvPr id="13" name="กลุ่ม 42"/>
            <p:cNvGrpSpPr>
              <a:grpSpLocks/>
            </p:cNvGrpSpPr>
            <p:nvPr/>
          </p:nvGrpSpPr>
          <p:grpSpPr bwMode="auto">
            <a:xfrm>
              <a:off x="199407" y="5621178"/>
              <a:ext cx="3508497" cy="400110"/>
              <a:chOff x="823890" y="5144652"/>
              <a:chExt cx="3528393" cy="400110"/>
            </a:xfrm>
          </p:grpSpPr>
          <p:sp>
            <p:nvSpPr>
              <p:cNvPr id="39" name="Text Box 27"/>
              <p:cNvSpPr txBox="1">
                <a:spLocks noChangeArrowheads="1"/>
              </p:cNvSpPr>
              <p:nvPr/>
            </p:nvSpPr>
            <p:spPr bwMode="auto">
              <a:xfrm>
                <a:off x="1183930" y="5144652"/>
                <a:ext cx="3168353" cy="40011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th-TH" sz="2000" b="1" dirty="0">
                    <a:ln>
                      <a:solidFill>
                        <a:schemeClr val="tx1"/>
                      </a:solidFill>
                    </a:ln>
                    <a:latin typeface="TH SarabunPSK" pitchFamily="34" charset="-34"/>
                    <a:cs typeface="TH SarabunPSK" pitchFamily="34" charset="-34"/>
                  </a:rPr>
                  <a:t>การดำเนินการตามกฎหมาย</a:t>
                </a:r>
              </a:p>
            </p:txBody>
          </p:sp>
          <p:sp>
            <p:nvSpPr>
              <p:cNvPr id="40" name="Line 28"/>
              <p:cNvSpPr>
                <a:spLocks noChangeShapeType="1"/>
              </p:cNvSpPr>
              <p:nvPr/>
            </p:nvSpPr>
            <p:spPr bwMode="auto">
              <a:xfrm>
                <a:off x="823890" y="5360676"/>
                <a:ext cx="2880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000" dirty="0">
                  <a:ln>
                    <a:solidFill>
                      <a:schemeClr val="tx1"/>
                    </a:solidFill>
                  </a:ln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052739"/>
            <a:ext cx="835292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eaLnBrk="0" hangingPunct="0">
              <a:defRPr/>
            </a:pPr>
            <a:r>
              <a:rPr lang="th-TH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ลูกหนี้เงินกู้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หมายถึง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สมาชิก หรือสหกรณ์อื่นที่กู้ยืมเงินจากสหกรณ์ โดยมีหนังสือสัญญากู้ยืมเงิน            เป็นหลักฐาน รวมถึง</a:t>
            </a:r>
            <a:r>
              <a:rPr lang="th-TH" sz="2400" b="1" u="sng" dirty="0">
                <a:latin typeface="TH SarabunPSK" pitchFamily="34" charset="-34"/>
                <a:cs typeface="TH SarabunPSK" pitchFamily="34" charset="-34"/>
              </a:rPr>
              <a:t>ลูกหนี้อื่นอันมีมูลหนี้ที่เกิดจากการให้เงินกู้ 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77140" y="2505438"/>
            <a:ext cx="7123252" cy="220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eaLnBrk="0" hangingPunct="0">
              <a:lnSpc>
                <a:spcPts val="3300"/>
              </a:lnSpc>
            </a:pPr>
            <a:r>
              <a:rPr lang="th-TH" sz="2000" b="1" dirty="0"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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ลูกหนี้เงินกู้ที่ขาดสมาชิกภาพแล้ว แต่ได้รับการผ่อนผันให้ชำระหนี้เป็นงวด หรือ</a:t>
            </a:r>
          </a:p>
          <a:p>
            <a:pPr algn="thaiDist" eaLnBrk="0" hangingPunct="0">
              <a:lnSpc>
                <a:spcPts val="3300"/>
              </a:lnSpc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อยู่ระหว่างดำเนินคดี หรือรอเรียกเก็บจากเงินบำเหน็จหรือเงินอื่นใดเพื่อชำระหนี้</a:t>
            </a:r>
          </a:p>
          <a:p>
            <a:pPr algn="thaiDist" eaLnBrk="0" hangingPunct="0">
              <a:lnSpc>
                <a:spcPts val="3300"/>
              </a:lnSpc>
            </a:pPr>
            <a:r>
              <a:rPr lang="th-TH" sz="2400" b="1" dirty="0"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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ลูกหนี้ที่ส่งชำระหนี้เป็นงวดตามที่ได้มีข้อตกลงประนอมหนี้</a:t>
            </a:r>
          </a:p>
          <a:p>
            <a:pPr eaLnBrk="0" hangingPunct="0">
              <a:lnSpc>
                <a:spcPts val="3300"/>
              </a:lnSpc>
            </a:pPr>
            <a:r>
              <a:rPr lang="th-TH" sz="2400" b="1" dirty="0"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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ลูกหนี้ที่ได้ชำระหนี้แทนสมาชิกผู้กู้ในฐานะผู้ค้ำประกันและอื่นๆ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  <a:p>
            <a:pPr eaLnBrk="0" hangingPunct="0">
              <a:lnSpc>
                <a:spcPts val="3300"/>
              </a:lnSpc>
            </a:pP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39552" y="1969676"/>
            <a:ext cx="489654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ลูกหนี้อื่นอันมีมูลหนี้ที่เกิดจากการให้เงินกู้  ได้แก่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509779"/>
            <a:ext cx="9144000" cy="4308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th-TH" sz="2200" b="1" dirty="0">
                <a:solidFill>
                  <a:srgbClr val="000000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สำหรับสหกรณ์ออมทรัพย์และเครดิตยูเนี่ยนที่เรียกเก็บเงินงวดชำระหนี้จากสมาชิกโดยการหักจากเงินได้ ณ ที่จ่าย</a:t>
            </a:r>
            <a:endParaRPr lang="th-TH" sz="22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43991" y="-27384"/>
            <a:ext cx="92539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3000" b="1" spc="-50" dirty="0"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ระเบียบ นทส. ว่าด้วยการจัดชั้นคุณภาพลูกหนี้ฯ พ.ศ. 2544</a:t>
            </a:r>
          </a:p>
        </p:txBody>
      </p:sp>
      <p:sp>
        <p:nvSpPr>
          <p:cNvPr id="9" name="ตัวยึดหมายเลขภาพนิ่ง 37"/>
          <p:cNvSpPr>
            <a:spLocks noGrp="1"/>
          </p:cNvSpPr>
          <p:nvPr>
            <p:ph type="sldNum" sz="quarter" idx="12"/>
          </p:nvPr>
        </p:nvSpPr>
        <p:spPr>
          <a:xfrm>
            <a:off x="0" y="6492877"/>
            <a:ext cx="519360" cy="365125"/>
          </a:xfrm>
        </p:spPr>
        <p:txBody>
          <a:bodyPr/>
          <a:lstStyle/>
          <a:p>
            <a:fld id="{E2F1B5FA-D1B9-4556-8BA7-AF26E41AFA87}" type="slidenum">
              <a:rPr lang="th-TH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35</a:t>
            </a:fld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" y="4293096"/>
            <a:ext cx="4510925" cy="4462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30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H SarabunPSK" pitchFamily="34" charset="-34"/>
                <a:cs typeface="TH SarabunPSK" pitchFamily="34" charset="-34"/>
              </a:rPr>
              <a:t>สิ่งที่</a:t>
            </a:r>
            <a:r>
              <a:rPr lang="th-TH" sz="2300" b="1" dirty="0">
                <a:ln>
                  <a:solidFill>
                    <a:schemeClr val="tx1"/>
                  </a:solidFill>
                </a:ln>
                <a:latin typeface="TH SarabunPSK" pitchFamily="34" charset="-34"/>
                <a:cs typeface="TH SarabunPSK" pitchFamily="34" charset="-34"/>
              </a:rPr>
              <a:t>ควรพิจารณา ในการประมาณการค่าเผื่อฯ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1217623" y="7940849"/>
            <a:ext cx="3376245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accent1"/>
                </a:solidFill>
                <a:latin typeface="TH SarabunPSK" pitchFamily="34" charset="-34"/>
                <a:cs typeface="TH SarabunPSK" pitchFamily="34" charset="-34"/>
              </a:rPr>
              <a:t>ถ้าจัดได้มากกว่า 1 ชั้น ให้เลือกชั้นที่มีลำดับสูง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Text Box 2"/>
          <p:cNvSpPr txBox="1">
            <a:spLocks noChangeArrowheads="1"/>
          </p:cNvSpPr>
          <p:nvPr/>
        </p:nvSpPr>
        <p:spPr bwMode="auto">
          <a:xfrm>
            <a:off x="357158" y="214290"/>
            <a:ext cx="2163562" cy="7699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alpha val="78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defRPr/>
            </a:pPr>
            <a:r>
              <a:rPr lang="th-TH" sz="4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ลูกหนี้ปกติ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0248" y="1125538"/>
            <a:ext cx="7468695" cy="641350"/>
            <a:chOff x="480" y="1344"/>
            <a:chExt cx="4704" cy="404"/>
          </a:xfrm>
        </p:grpSpPr>
        <p:sp>
          <p:nvSpPr>
            <p:cNvPr id="51221" name="Text Box 4"/>
            <p:cNvSpPr txBox="1">
              <a:spLocks noChangeArrowheads="1"/>
            </p:cNvSpPr>
            <p:nvPr/>
          </p:nvSpPr>
          <p:spPr bwMode="auto">
            <a:xfrm>
              <a:off x="816" y="1344"/>
              <a:ext cx="43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ชำระหนี้ได้ตามกำหนด</a:t>
              </a:r>
            </a:p>
          </p:txBody>
        </p:sp>
        <p:pic>
          <p:nvPicPr>
            <p:cNvPr id="51222" name="Picture 5" descr="Ball-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1465"/>
              <a:ext cx="29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2729" y="1630406"/>
            <a:ext cx="8073052" cy="1190625"/>
            <a:chOff x="601" y="2016"/>
            <a:chExt cx="4585" cy="750"/>
          </a:xfrm>
        </p:grpSpPr>
        <p:sp>
          <p:nvSpPr>
            <p:cNvPr id="51219" name="Rectangle 7"/>
            <p:cNvSpPr>
              <a:spLocks noChangeArrowheads="1"/>
            </p:cNvSpPr>
            <p:nvPr/>
          </p:nvSpPr>
          <p:spPr bwMode="blackWhite">
            <a:xfrm>
              <a:off x="914" y="2016"/>
              <a:ext cx="427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ค้างชำระต้นเงิน และ/หรือดอกเบี้ยติดต่อกันไม่เกิน 3 เดือนนับแต่วันครบกำหนด</a:t>
              </a:r>
            </a:p>
          </p:txBody>
        </p:sp>
        <p:pic>
          <p:nvPicPr>
            <p:cNvPr id="51220" name="Picture 8" descr="Ball-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" y="2112"/>
              <a:ext cx="26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40246" y="3214694"/>
            <a:ext cx="6705700" cy="646113"/>
            <a:chOff x="624" y="3082"/>
            <a:chExt cx="4752" cy="407"/>
          </a:xfrm>
        </p:grpSpPr>
        <p:sp>
          <p:nvSpPr>
            <p:cNvPr id="51217" name="Rectangle 10"/>
            <p:cNvSpPr>
              <a:spLocks noChangeArrowheads="1"/>
            </p:cNvSpPr>
            <p:nvPr/>
          </p:nvSpPr>
          <p:spPr bwMode="blackWhite">
            <a:xfrm>
              <a:off x="962" y="3082"/>
              <a:ext cx="441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ฟ้องดำเนินคดี</a:t>
              </a:r>
            </a:p>
          </p:txBody>
        </p:sp>
        <p:pic>
          <p:nvPicPr>
            <p:cNvPr id="51218" name="Picture 11" descr="Ball-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3216"/>
              <a:ext cx="28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40245" y="2709867"/>
            <a:ext cx="6248799" cy="646113"/>
            <a:chOff x="624" y="1440"/>
            <a:chExt cx="4704" cy="407"/>
          </a:xfrm>
        </p:grpSpPr>
        <p:sp>
          <p:nvSpPr>
            <p:cNvPr id="51215" name="Text Box 13"/>
            <p:cNvSpPr txBox="1">
              <a:spLocks noChangeArrowheads="1"/>
            </p:cNvSpPr>
            <p:nvPr/>
          </p:nvSpPr>
          <p:spPr bwMode="auto">
            <a:xfrm>
              <a:off x="960" y="1440"/>
              <a:ext cx="436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ขอผ่อนเวลาชำระหนี้</a:t>
              </a:r>
            </a:p>
          </p:txBody>
        </p:sp>
        <p:pic>
          <p:nvPicPr>
            <p:cNvPr id="51216" name="Picture 14" descr="Ball-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1561"/>
              <a:ext cx="30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3407" name="AutoShape 15"/>
          <p:cNvSpPr>
            <a:spLocks/>
          </p:cNvSpPr>
          <p:nvPr/>
        </p:nvSpPr>
        <p:spPr bwMode="auto">
          <a:xfrm>
            <a:off x="3419872" y="2924944"/>
            <a:ext cx="72008" cy="792088"/>
          </a:xfrm>
          <a:prstGeom prst="rightBrace">
            <a:avLst>
              <a:gd name="adj1" fmla="val 100426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3408" name="Text Box 16"/>
          <p:cNvSpPr txBox="1">
            <a:spLocks noChangeArrowheads="1"/>
          </p:cNvSpPr>
          <p:nvPr/>
        </p:nvSpPr>
        <p:spPr bwMode="auto">
          <a:xfrm>
            <a:off x="3505560" y="2857498"/>
            <a:ext cx="1714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b="1" dirty="0">
                <a:solidFill>
                  <a:srgbClr val="0054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ชำระได้</a:t>
            </a:r>
          </a:p>
          <a:p>
            <a:pPr eaLnBrk="0" hangingPunct="0"/>
            <a:r>
              <a:rPr lang="th-TH" b="1" dirty="0">
                <a:solidFill>
                  <a:srgbClr val="00542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ตามปกติ</a:t>
            </a:r>
          </a:p>
        </p:txBody>
      </p:sp>
      <p:sp>
        <p:nvSpPr>
          <p:cNvPr id="443409" name="Text Box 17"/>
          <p:cNvSpPr txBox="1">
            <a:spLocks noChangeArrowheads="1"/>
          </p:cNvSpPr>
          <p:nvPr/>
        </p:nvSpPr>
        <p:spPr bwMode="auto">
          <a:xfrm>
            <a:off x="251520" y="4221088"/>
            <a:ext cx="4214842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>
                <a:alpha val="83136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ลูกหนี้จัดชั้นต่ำกว่ามาตรฐาน</a:t>
            </a:r>
          </a:p>
        </p:txBody>
      </p:sp>
      <p:sp>
        <p:nvSpPr>
          <p:cNvPr id="443410" name="Text Box 18"/>
          <p:cNvSpPr txBox="1">
            <a:spLocks noChangeArrowheads="1"/>
          </p:cNvSpPr>
          <p:nvPr/>
        </p:nvSpPr>
        <p:spPr bwMode="auto">
          <a:xfrm>
            <a:off x="1428957" y="5002254"/>
            <a:ext cx="7715063" cy="104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ค้างชำระต้นเงิน และ/หรือ ดอกเบี้ยติดต่อกันเกินกว่า 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      แต่ไม่เกิน 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เดือน</a:t>
            </a:r>
          </a:p>
        </p:txBody>
      </p:sp>
      <p:pic>
        <p:nvPicPr>
          <p:cNvPr id="443411" name="Picture 19" descr="j03158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52" y="5080000"/>
            <a:ext cx="34939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412" name="Rectangle 20"/>
          <p:cNvSpPr>
            <a:spLocks noChangeArrowheads="1"/>
          </p:cNvSpPr>
          <p:nvPr/>
        </p:nvSpPr>
        <p:spPr bwMode="blackWhite">
          <a:xfrm>
            <a:off x="1448359" y="6015040"/>
            <a:ext cx="6018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ได้รับการผ่อนเวลาการชำระหนี้ แต่ผิดนัด</a:t>
            </a:r>
          </a:p>
        </p:txBody>
      </p:sp>
      <p:pic>
        <p:nvPicPr>
          <p:cNvPr id="443413" name="Picture 21" descr="j03158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52" y="6088063"/>
            <a:ext cx="34939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คำบรรยายภาพแบบสี่เหลี่ยมมุมมน 24"/>
          <p:cNvSpPr/>
          <p:nvPr/>
        </p:nvSpPr>
        <p:spPr>
          <a:xfrm>
            <a:off x="4714844" y="2348880"/>
            <a:ext cx="4321652" cy="1865938"/>
          </a:xfrm>
          <a:prstGeom prst="wedgeRoundRectCallout">
            <a:avLst>
              <a:gd name="adj1" fmla="val -56731"/>
              <a:gd name="adj2" fmla="val -348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th-TH" sz="23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หลักเกณฑ์การผ่อน</a:t>
            </a:r>
          </a:p>
          <a:p>
            <a:pPr eaLnBrk="0" hangingPunct="0"/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- ได้รับอนุมัติจากคณะกรรมการดำเนินการ </a:t>
            </a:r>
          </a:p>
          <a:p>
            <a:pPr eaLnBrk="0" hangingPunct="0"/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- ทำได้เฉพาะต้นเงินที่ถึงกำหนดชำระ 1 สัญญา</a:t>
            </a:r>
          </a:p>
          <a:p>
            <a:pPr eaLnBrk="0" hangingPunct="0"/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ไม่เกิน 6 เดือน นับแต่เดือนที่ได้รับผ่อนเวลา </a:t>
            </a:r>
          </a:p>
          <a:p>
            <a:pPr eaLnBrk="0" hangingPunct="0"/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- ทำได้เฉพาะเงินกู้สามัญ</a:t>
            </a:r>
            <a:endParaRPr lang="th-TH" sz="2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5217F-F5B8-4AAE-B29E-7D87149A75C0}" type="slidenum">
              <a:rPr lang="ko-KR" altLang="en-US" smtClean="0"/>
              <a:pPr>
                <a:defRPr/>
              </a:pPr>
              <a:t>36</a:t>
            </a:fld>
            <a:endParaRPr lang="en-US" altLang="ko-KR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3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3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 animBg="1"/>
      <p:bldP spid="443407" grpId="0" animBg="1"/>
      <p:bldP spid="443408" grpId="0"/>
      <p:bldP spid="443409" grpId="0" animBg="1"/>
      <p:bldP spid="443410" grpId="0"/>
      <p:bldP spid="4434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539047" y="333375"/>
            <a:ext cx="3060941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>
                <a:alpha val="81960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ลูกหนี้จัดชั้นสงสัย</a:t>
            </a: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754042" y="1196981"/>
            <a:ext cx="8101787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ค้างชำระต้นเงิน และ/หรือ ดอกเบี้ยติดต่อกันเกินกว่า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เดือน </a:t>
            </a:r>
          </a:p>
          <a:p>
            <a:pPr eaLnBrk="0" hangingPunct="0">
              <a:lnSpc>
                <a:spcPct val="80000"/>
              </a:lnSpc>
            </a:pP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แต่ไม่เกิน 12 เดือน</a:t>
            </a:r>
          </a:p>
        </p:txBody>
      </p:sp>
      <p:pic>
        <p:nvPicPr>
          <p:cNvPr id="444420" name="Picture 4" descr="j03158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268413"/>
            <a:ext cx="36134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4421" name="Rectangle 5"/>
          <p:cNvSpPr>
            <a:spLocks noChangeArrowheads="1"/>
          </p:cNvSpPr>
          <p:nvPr/>
        </p:nvSpPr>
        <p:spPr bwMode="blackWhite">
          <a:xfrm>
            <a:off x="740697" y="2205040"/>
            <a:ext cx="28952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ได้ฟ้องดำเนินคดี</a:t>
            </a:r>
          </a:p>
        </p:txBody>
      </p:sp>
      <p:pic>
        <p:nvPicPr>
          <p:cNvPr id="444422" name="Picture 6" descr="j03158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48" y="2276475"/>
            <a:ext cx="3837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4423" name="Line 7"/>
          <p:cNvSpPr>
            <a:spLocks noChangeShapeType="1"/>
          </p:cNvSpPr>
          <p:nvPr/>
        </p:nvSpPr>
        <p:spPr bwMode="auto">
          <a:xfrm>
            <a:off x="2915816" y="2534461"/>
            <a:ext cx="68535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4424" name="Text Box 8"/>
          <p:cNvSpPr txBox="1">
            <a:spLocks noChangeArrowheads="1"/>
          </p:cNvSpPr>
          <p:nvPr/>
        </p:nvSpPr>
        <p:spPr bwMode="auto">
          <a:xfrm>
            <a:off x="3779912" y="2204866"/>
            <a:ext cx="27286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ไม่สามารถชำระได้ปกติ</a:t>
            </a:r>
            <a:endParaRPr lang="th-TH" sz="32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4425" name="Text Box 9"/>
          <p:cNvSpPr txBox="1">
            <a:spLocks noChangeArrowheads="1"/>
          </p:cNvSpPr>
          <p:nvPr/>
        </p:nvSpPr>
        <p:spPr bwMode="auto">
          <a:xfrm>
            <a:off x="468849" y="2924175"/>
            <a:ext cx="3671636" cy="711200"/>
          </a:xfrm>
          <a:prstGeom prst="rect">
            <a:avLst/>
          </a:prstGeom>
          <a:solidFill>
            <a:schemeClr val="bg1">
              <a:alpha val="83136"/>
            </a:schemeClr>
          </a:solidFill>
          <a:ln w="9525">
            <a:solidFill>
              <a:srgbClr val="0000CC">
                <a:alpha val="83136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ลูกหนี้จัดชั้นสงสัยจะสูญ</a:t>
            </a:r>
            <a:endParaRPr lang="th-TH" sz="3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683860" y="3730631"/>
            <a:ext cx="8495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ค้างชำระต้นเงิน และ/หรือดอกเบี้ยเป็นระยะเวลาติดต่อกันกว่า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 เดือน      </a:t>
            </a:r>
          </a:p>
        </p:txBody>
      </p:sp>
      <p:sp>
        <p:nvSpPr>
          <p:cNvPr id="444427" name="Text Box 11"/>
          <p:cNvSpPr txBox="1">
            <a:spLocks noChangeArrowheads="1"/>
          </p:cNvSpPr>
          <p:nvPr/>
        </p:nvSpPr>
        <p:spPr bwMode="auto">
          <a:xfrm>
            <a:off x="683867" y="4221165"/>
            <a:ext cx="78494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ตามพฤติการณ์ไม่สามารถเรียกให้ชำระหนี้</a:t>
            </a:r>
          </a:p>
        </p:txBody>
      </p:sp>
      <p:sp>
        <p:nvSpPr>
          <p:cNvPr id="444428" name="Rectangle 12"/>
          <p:cNvSpPr>
            <a:spLocks noChangeArrowheads="1"/>
          </p:cNvSpPr>
          <p:nvPr/>
        </p:nvSpPr>
        <p:spPr bwMode="blackWhite">
          <a:xfrm>
            <a:off x="696153" y="5445127"/>
            <a:ext cx="8196329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สหกรณ์ได้ฟ้องในคดีล้มละลาย  หรือหนี้ที่สหกรณ์ได้ยื่นคำขอรับชำระหนี้ในคดีที่ลูกหนี้ถูกเจ้าหนี้รายอื่นฟ้องในคดีล้มละลาย      </a:t>
            </a:r>
          </a:p>
        </p:txBody>
      </p:sp>
      <p:sp>
        <p:nvSpPr>
          <p:cNvPr id="444429" name="Text Box 13"/>
          <p:cNvSpPr txBox="1">
            <a:spLocks noChangeArrowheads="1"/>
          </p:cNvSpPr>
          <p:nvPr/>
        </p:nvSpPr>
        <p:spPr bwMode="auto">
          <a:xfrm>
            <a:off x="611560" y="4797427"/>
            <a:ext cx="8506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ถูกเจ้าหนี้รายอื่นฟ้องและสหกรณ์ยื่นคำขอเฉลี่ยทรัพย์</a:t>
            </a:r>
          </a:p>
        </p:txBody>
      </p:sp>
      <p:pic>
        <p:nvPicPr>
          <p:cNvPr id="444430" name="Picture 14" descr="j03158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957" y="3789363"/>
            <a:ext cx="3837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31" name="Picture 15" descr="j03158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957" y="4292600"/>
            <a:ext cx="3837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32" name="Picture 16" descr="j03158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48" y="4867275"/>
            <a:ext cx="3837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33" name="Picture 17" descr="j03158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48" y="5514975"/>
            <a:ext cx="3837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5217F-F5B8-4AAE-B29E-7D87149A75C0}" type="slidenum">
              <a:rPr lang="ko-KR" altLang="en-US" smtClean="0"/>
              <a:pPr>
                <a:defRPr/>
              </a:pPr>
              <a:t>37</a:t>
            </a:fld>
            <a:endParaRPr lang="en-US" altLang="ko-K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4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4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4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4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4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4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4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4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4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4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4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4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4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4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4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4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8" grpId="0" animBg="1"/>
      <p:bldP spid="444419" grpId="0"/>
      <p:bldP spid="444421" grpId="0"/>
      <p:bldP spid="444423" grpId="0" animBg="1"/>
      <p:bldP spid="444424" grpId="0"/>
      <p:bldP spid="444425" grpId="0" animBg="1"/>
      <p:bldP spid="444426" grpId="0"/>
      <p:bldP spid="444427" grpId="0"/>
      <p:bldP spid="444428" grpId="0"/>
      <p:bldP spid="4444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7675" y="549316"/>
            <a:ext cx="8306347" cy="5416550"/>
            <a:chOff x="528" y="346"/>
            <a:chExt cx="5232" cy="3412"/>
          </a:xfrm>
        </p:grpSpPr>
        <p:sp>
          <p:nvSpPr>
            <p:cNvPr id="45059" name="Text Box 3"/>
            <p:cNvSpPr txBox="1">
              <a:spLocks noChangeArrowheads="1"/>
            </p:cNvSpPr>
            <p:nvPr/>
          </p:nvSpPr>
          <p:spPr bwMode="auto">
            <a:xfrm>
              <a:off x="1746" y="346"/>
              <a:ext cx="2273" cy="5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FreesiaUPC" pitchFamily="34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FreesiaUPC" pitchFamily="34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FreesiaUPC" pitchFamily="34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FreesiaUPC" pitchFamily="34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FreesiaUPC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FreesiaUPC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FreesiaUPC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FreesiaUPC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FreesiaUPC" pitchFamily="34" charset="-34"/>
                </a:defRPr>
              </a:lvl9pPr>
            </a:lstStyle>
            <a:p>
              <a:pPr algn="ctr">
                <a:defRPr/>
              </a:pPr>
              <a:r>
                <a:rPr lang="th-TH" sz="4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ลูกหนี้จัดชั้นสูญ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76" y="3312"/>
              <a:ext cx="3888" cy="446"/>
              <a:chOff x="528" y="2534"/>
              <a:chExt cx="4176" cy="446"/>
            </a:xfrm>
          </p:grpSpPr>
          <p:sp>
            <p:nvSpPr>
              <p:cNvPr id="53267" name="Rectangle 5"/>
              <p:cNvSpPr>
                <a:spLocks noChangeArrowheads="1"/>
              </p:cNvSpPr>
              <p:nvPr/>
            </p:nvSpPr>
            <p:spPr bwMode="blackWhite">
              <a:xfrm>
                <a:off x="913" y="2534"/>
                <a:ext cx="3791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th-TH" sz="4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ไม่สามารถชำระหนี้ได้โดยสิ้นเชิง</a:t>
                </a:r>
              </a:p>
            </p:txBody>
          </p:sp>
          <p:pic>
            <p:nvPicPr>
              <p:cNvPr id="53268" name="Picture 6" descr="j0315835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8" y="2563"/>
                <a:ext cx="317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528" y="2064"/>
              <a:ext cx="4896" cy="446"/>
              <a:chOff x="528" y="2534"/>
              <a:chExt cx="4176" cy="446"/>
            </a:xfrm>
          </p:grpSpPr>
          <p:sp>
            <p:nvSpPr>
              <p:cNvPr id="53265" name="Rectangle 8"/>
              <p:cNvSpPr>
                <a:spLocks noChangeArrowheads="1"/>
              </p:cNvSpPr>
              <p:nvPr/>
            </p:nvSpPr>
            <p:spPr bwMode="blackWhite">
              <a:xfrm>
                <a:off x="912" y="2534"/>
                <a:ext cx="3792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th-TH" sz="4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ถูกฟ้องล้มละลาย ไม่มีทรัพย์สินใดชำระหนี้ได้</a:t>
                </a:r>
              </a:p>
            </p:txBody>
          </p:sp>
          <p:pic>
            <p:nvPicPr>
              <p:cNvPr id="53266" name="Picture 9" descr="j0315835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8" y="2563"/>
                <a:ext cx="317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528" y="1584"/>
              <a:ext cx="5232" cy="446"/>
              <a:chOff x="528" y="2534"/>
              <a:chExt cx="4176" cy="446"/>
            </a:xfrm>
          </p:grpSpPr>
          <p:sp>
            <p:nvSpPr>
              <p:cNvPr id="53263" name="Rectangle 11"/>
              <p:cNvSpPr>
                <a:spLocks noChangeArrowheads="1"/>
              </p:cNvSpPr>
              <p:nvPr/>
            </p:nvSpPr>
            <p:spPr bwMode="blackWhite">
              <a:xfrm>
                <a:off x="912" y="2534"/>
                <a:ext cx="3792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th-TH" sz="4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เจ้าหนี้อื่นมีบุริมสิทธิ์เหนือทรัพย์สินของลูกหนี้</a:t>
                </a:r>
              </a:p>
            </p:txBody>
          </p:sp>
          <p:pic>
            <p:nvPicPr>
              <p:cNvPr id="53264" name="Picture 12" descr="j0315835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8" y="2563"/>
                <a:ext cx="317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528" y="1152"/>
              <a:ext cx="4176" cy="446"/>
              <a:chOff x="528" y="2534"/>
              <a:chExt cx="4176" cy="446"/>
            </a:xfrm>
          </p:grpSpPr>
          <p:sp>
            <p:nvSpPr>
              <p:cNvPr id="53261" name="Rectangle 14"/>
              <p:cNvSpPr>
                <a:spLocks noChangeArrowheads="1"/>
              </p:cNvSpPr>
              <p:nvPr/>
            </p:nvSpPr>
            <p:spPr bwMode="blackWhite">
              <a:xfrm>
                <a:off x="912" y="2534"/>
                <a:ext cx="3792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4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ถึงแก่ความตาย/สาบสูญ/หายสาบสูญ</a:t>
                </a:r>
                <a:endParaRPr lang="th-TH" sz="40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pic>
            <p:nvPicPr>
              <p:cNvPr id="53262" name="Picture 15" descr="j0315835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8" y="2563"/>
                <a:ext cx="317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3257" name="Text Box 16"/>
            <p:cNvSpPr txBox="1">
              <a:spLocks noChangeArrowheads="1"/>
            </p:cNvSpPr>
            <p:nvPr/>
          </p:nvSpPr>
          <p:spPr bwMode="auto">
            <a:xfrm>
              <a:off x="854" y="2975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 b="1" i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528" y="2496"/>
              <a:ext cx="4656" cy="834"/>
              <a:chOff x="528" y="2534"/>
              <a:chExt cx="4176" cy="834"/>
            </a:xfrm>
          </p:grpSpPr>
          <p:sp>
            <p:nvSpPr>
              <p:cNvPr id="53259" name="Rectangle 18"/>
              <p:cNvSpPr>
                <a:spLocks noChangeArrowheads="1"/>
              </p:cNvSpPr>
              <p:nvPr/>
            </p:nvSpPr>
            <p:spPr bwMode="blackWhite">
              <a:xfrm>
                <a:off x="913" y="2534"/>
                <a:ext cx="3791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th-TH" sz="4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ประนอมหนี้ในคดีล้มละลาย หรือศาลสั่งให้เป็นบุคคลล้มละลาย</a:t>
                </a:r>
              </a:p>
            </p:txBody>
          </p:sp>
          <p:pic>
            <p:nvPicPr>
              <p:cNvPr id="53260" name="Picture 19" descr="j0315835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8" y="2563"/>
                <a:ext cx="317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5217F-F5B8-4AAE-B29E-7D87149A75C0}" type="slidenum">
              <a:rPr lang="ko-KR" altLang="en-US" smtClean="0"/>
              <a:pPr>
                <a:defRPr/>
              </a:pPr>
              <a:t>38</a:t>
            </a:fld>
            <a:endParaRPr lang="en-US" altLang="ko-KR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Text Box 2"/>
          <p:cNvSpPr txBox="1">
            <a:spLocks noChangeArrowheads="1"/>
          </p:cNvSpPr>
          <p:nvPr/>
        </p:nvSpPr>
        <p:spPr bwMode="auto">
          <a:xfrm>
            <a:off x="539554" y="908091"/>
            <a:ext cx="88573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ถ้าชำระหนี้ได้ตามปกติ ไม่ว่าจากผู้ค้ำหรือลูกหนี้เอง  	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ลูกหนี้จัดชั้นปกติ</a:t>
            </a:r>
          </a:p>
        </p:txBody>
      </p:sp>
      <p:pic>
        <p:nvPicPr>
          <p:cNvPr id="452611" name="Picture 3" descr="j033697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182" y="1123993"/>
            <a:ext cx="234424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612" name="Rectangle 4"/>
          <p:cNvSpPr>
            <a:spLocks noChangeArrowheads="1"/>
          </p:cNvSpPr>
          <p:nvPr/>
        </p:nvSpPr>
        <p:spPr bwMode="blackWhite">
          <a:xfrm>
            <a:off x="576355" y="1417638"/>
            <a:ext cx="86751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ถูกฟ้องดำเนินคดีไม่สามารถชำระหนี้ได้ตามปกติ 	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ลูกหนี้จัดชั้นสงสัย </a:t>
            </a:r>
          </a:p>
        </p:txBody>
      </p:sp>
      <p:pic>
        <p:nvPicPr>
          <p:cNvPr id="452613" name="Picture 5" descr="j033697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182" y="1617665"/>
            <a:ext cx="25532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614" name="Rectangle 6"/>
          <p:cNvSpPr>
            <a:spLocks noChangeArrowheads="1"/>
          </p:cNvSpPr>
          <p:nvPr/>
        </p:nvSpPr>
        <p:spPr bwMode="auto">
          <a:xfrm>
            <a:off x="2124455" y="115888"/>
            <a:ext cx="5255859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h-TH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52615" name="Rectangle 7"/>
          <p:cNvSpPr>
            <a:spLocks noChangeArrowheads="1"/>
          </p:cNvSpPr>
          <p:nvPr/>
        </p:nvSpPr>
        <p:spPr bwMode="blackWhite">
          <a:xfrm>
            <a:off x="989976" y="115888"/>
            <a:ext cx="6245811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4100" b="1" dirty="0">
                <a:latin typeface="DilleniaUPC" pitchFamily="18" charset="-34"/>
                <a:cs typeface="DilleniaUPC" pitchFamily="18" charset="-34"/>
              </a:rPr>
              <a:t>  </a:t>
            </a:r>
            <a:r>
              <a:rPr lang="en-US" sz="4100" b="1" dirty="0">
                <a:latin typeface="DilleniaUPC" pitchFamily="18" charset="-34"/>
                <a:cs typeface="DilleniaUPC" pitchFamily="18" charset="-34"/>
              </a:rPr>
              <a:t>     </a:t>
            </a:r>
            <a:r>
              <a:rPr lang="th-TH" sz="4100" b="1" dirty="0">
                <a:latin typeface="DilleniaUPC" pitchFamily="18" charset="-34"/>
                <a:cs typeface="DilleniaUPC" pitchFamily="18" charset="-34"/>
              </a:rPr>
              <a:t>       </a:t>
            </a:r>
            <a:r>
              <a:rPr lang="th-TH" sz="4100" b="1" dirty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ลูกหนี้ที่ถูกดำเนินการตามกฎหมาย</a:t>
            </a:r>
          </a:p>
        </p:txBody>
      </p:sp>
      <p:sp>
        <p:nvSpPr>
          <p:cNvPr id="452616" name="Text Box 8"/>
          <p:cNvSpPr txBox="1">
            <a:spLocks noChangeArrowheads="1"/>
          </p:cNvSpPr>
          <p:nvPr/>
        </p:nvSpPr>
        <p:spPr bwMode="auto">
          <a:xfrm>
            <a:off x="539035" y="2016166"/>
            <a:ext cx="8604975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ถูกฟ้องดำเนินคดีแต่ไม่สามารถชำระหนี้ได้ มีการอายัดทรัพย์ ยึดทรัพย์  </a:t>
            </a:r>
          </a:p>
          <a:p>
            <a:pPr eaLnBrk="0" hangingPunct="0">
              <a:lnSpc>
                <a:spcPct val="80000"/>
              </a:lnSpc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เฉลี่ยทรัพย์  มีคำสั่งพิทักษ์ทรัพย์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ลูกหนี้จัดชั้นสงสัยจะสูญ </a:t>
            </a:r>
          </a:p>
        </p:txBody>
      </p:sp>
      <p:pic>
        <p:nvPicPr>
          <p:cNvPr id="452617" name="Picture 9" descr="j033697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177" y="2087563"/>
            <a:ext cx="23741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618" name="Rectangle 10"/>
          <p:cNvSpPr>
            <a:spLocks noChangeArrowheads="1"/>
          </p:cNvSpPr>
          <p:nvPr/>
        </p:nvSpPr>
        <p:spPr bwMode="blackWhite">
          <a:xfrm>
            <a:off x="539035" y="2851150"/>
            <a:ext cx="85213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ถูกดำเนินคดีถึงที่สุดแต่ไม่มีทรัพย์สินใดชำระหนี้ได้  	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ลูกหนี้จัดชั้นสูญ </a:t>
            </a:r>
          </a:p>
        </p:txBody>
      </p:sp>
      <p:pic>
        <p:nvPicPr>
          <p:cNvPr id="452619" name="Picture 11" descr="j033697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177" y="2995613"/>
            <a:ext cx="240396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625" name="Text Box 17"/>
          <p:cNvSpPr txBox="1">
            <a:spLocks noChangeArrowheads="1"/>
          </p:cNvSpPr>
          <p:nvPr/>
        </p:nvSpPr>
        <p:spPr bwMode="auto">
          <a:xfrm>
            <a:off x="755550" y="3644906"/>
            <a:ext cx="7632941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ลูกหนี้ที่ตามพฤติการณ์ไม่สามารถเรียกให้ชำระหนี้ได้ </a:t>
            </a:r>
          </a:p>
        </p:txBody>
      </p:sp>
      <p:sp>
        <p:nvSpPr>
          <p:cNvPr id="452626" name="Rectangle 18"/>
          <p:cNvSpPr>
            <a:spLocks noChangeArrowheads="1"/>
          </p:cNvSpPr>
          <p:nvPr/>
        </p:nvSpPr>
        <p:spPr bwMode="blackWhite">
          <a:xfrm>
            <a:off x="1152368" y="4733927"/>
            <a:ext cx="65806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ตามตัวไม่พบ </a:t>
            </a:r>
          </a:p>
        </p:txBody>
      </p:sp>
      <p:sp>
        <p:nvSpPr>
          <p:cNvPr id="452627" name="Rectangle 19"/>
          <p:cNvSpPr>
            <a:spLocks noChangeArrowheads="1"/>
          </p:cNvSpPr>
          <p:nvPr/>
        </p:nvSpPr>
        <p:spPr bwMode="blackWhite">
          <a:xfrm>
            <a:off x="1152368" y="5597527"/>
            <a:ext cx="60964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มีเจตนาถ่ายโอนทรัพย์สินให้บุคคลอื่น</a:t>
            </a:r>
          </a:p>
        </p:txBody>
      </p:sp>
      <p:pic>
        <p:nvPicPr>
          <p:cNvPr id="452628" name="Picture 20" descr="j017263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1949" y="5741988"/>
            <a:ext cx="8063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29" name="Picture 21" descr="j017263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485" y="4887956"/>
            <a:ext cx="8063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30" name="Picture 22" descr="j017263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485" y="4451393"/>
            <a:ext cx="8063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631" name="Text Box 23"/>
          <p:cNvSpPr txBox="1">
            <a:spLocks noChangeArrowheads="1"/>
          </p:cNvSpPr>
          <p:nvPr/>
        </p:nvSpPr>
        <p:spPr bwMode="auto">
          <a:xfrm>
            <a:off x="1057099" y="4302168"/>
            <a:ext cx="2392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ไม่สามารถติดต่อได้</a:t>
            </a:r>
          </a:p>
        </p:txBody>
      </p:sp>
      <p:sp>
        <p:nvSpPr>
          <p:cNvPr id="452632" name="Rectangle 24"/>
          <p:cNvSpPr>
            <a:spLocks noChangeArrowheads="1"/>
          </p:cNvSpPr>
          <p:nvPr/>
        </p:nvSpPr>
        <p:spPr bwMode="blackWhite">
          <a:xfrm>
            <a:off x="1149675" y="5165727"/>
            <a:ext cx="72387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ไม่สามารถเรียกเก็บเงินจากผู้ค้ำประกันได้ </a:t>
            </a:r>
          </a:p>
        </p:txBody>
      </p:sp>
      <p:pic>
        <p:nvPicPr>
          <p:cNvPr id="452633" name="Picture 25" descr="j017263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485" y="5310231"/>
            <a:ext cx="8063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634" name="Text Box 26"/>
          <p:cNvSpPr txBox="1">
            <a:spLocks noChangeArrowheads="1"/>
          </p:cNvSpPr>
          <p:nvPr/>
        </p:nvSpPr>
        <p:spPr bwMode="auto">
          <a:xfrm>
            <a:off x="1115618" y="6100805"/>
            <a:ext cx="20938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มีหนี้สินล้นพ้นตัว</a:t>
            </a:r>
          </a:p>
        </p:txBody>
      </p:sp>
      <p:pic>
        <p:nvPicPr>
          <p:cNvPr id="452635" name="Picture 27" descr="j017263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485" y="6245268"/>
            <a:ext cx="8063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636" name="Text Box 28"/>
          <p:cNvSpPr txBox="1">
            <a:spLocks noChangeArrowheads="1"/>
          </p:cNvSpPr>
          <p:nvPr/>
        </p:nvSpPr>
        <p:spPr bwMode="auto">
          <a:xfrm>
            <a:off x="6377011" y="4733965"/>
            <a:ext cx="2392001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หากมีความเสี่ยง</a:t>
            </a:r>
          </a:p>
          <a:p>
            <a:pPr algn="ctr">
              <a:lnSpc>
                <a:spcPct val="90000"/>
              </a:lnSpc>
            </a:pP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ที่จะไม่ได้รับชำระ </a:t>
            </a:r>
            <a:endParaRPr lang="en-US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จัดชั้นสงสัยจะสูญ</a:t>
            </a:r>
          </a:p>
        </p:txBody>
      </p:sp>
      <p:sp>
        <p:nvSpPr>
          <p:cNvPr id="452637" name="AutoShape 29"/>
          <p:cNvSpPr>
            <a:spLocks/>
          </p:cNvSpPr>
          <p:nvPr/>
        </p:nvSpPr>
        <p:spPr bwMode="auto">
          <a:xfrm>
            <a:off x="5868144" y="4445000"/>
            <a:ext cx="361340" cy="2089150"/>
          </a:xfrm>
          <a:prstGeom prst="rightBrace">
            <a:avLst>
              <a:gd name="adj1" fmla="val 4818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dirty="0">
              <a:solidFill>
                <a:srgbClr val="C00000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5217F-F5B8-4AAE-B29E-7D87149A75C0}" type="slidenum">
              <a:rPr lang="ko-KR" altLang="en-US" smtClean="0"/>
              <a:pPr>
                <a:defRPr/>
              </a:pPr>
              <a:t>39</a:t>
            </a:fld>
            <a:endParaRPr lang="en-US" altLang="ko-KR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45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45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45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45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45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45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45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45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45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45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45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45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45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0" grpId="0"/>
      <p:bldP spid="452612" grpId="0"/>
      <p:bldP spid="452614" grpId="0" animBg="1"/>
      <p:bldP spid="452615" grpId="0"/>
      <p:bldP spid="452616" grpId="0"/>
      <p:bldP spid="452618" grpId="0"/>
      <p:bldP spid="452625" grpId="0" animBg="1"/>
      <p:bldP spid="452626" grpId="0"/>
      <p:bldP spid="452627" grpId="0"/>
      <p:bldP spid="452631" grpId="0"/>
      <p:bldP spid="452632" grpId="0"/>
      <p:bldP spid="452634" grpId="0"/>
      <p:bldP spid="452636" grpId="0"/>
      <p:bldP spid="4526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" y="782216"/>
            <a:ext cx="1714501" cy="990600"/>
          </a:xfrm>
          <a:prstGeom prst="ellipse">
            <a:avLst/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h-TH" sz="48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088" y="852388"/>
            <a:ext cx="900640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4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</a:t>
            </a:r>
            <a:r>
              <a:rPr lang="th-TH" sz="3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</a:t>
            </a:r>
            <a:r>
              <a:rPr lang="th-TH" sz="3200" b="1" dirty="0">
                <a:solidFill>
                  <a:srgbClr val="00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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 </a:t>
            </a:r>
            <a:r>
              <a:rPr lang="th-TH" sz="29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สหกรณ์ หมายความว่า คณะบุคคลซึ่งร่วมกันดำเนินกิจการเพื่อ</a:t>
            </a:r>
          </a:p>
          <a:p>
            <a:pPr eaLnBrk="0" hangingPunct="0"/>
            <a:r>
              <a:rPr lang="th-TH" sz="29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	  </a:t>
            </a:r>
            <a:r>
              <a:rPr lang="th-TH" sz="2900" b="1" spc="-30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ประโยชน์ทางเศรษฐกิจและสังคม</a:t>
            </a:r>
            <a:r>
              <a:rPr lang="th-TH" sz="2900" b="1" u="sng" spc="-3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ของสมาชิกสหกรณ์ผู้มีสัญชาติไทย</a:t>
            </a:r>
            <a:r>
              <a:rPr lang="th-TH" sz="2900" b="1" spc="-30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 </a:t>
            </a:r>
          </a:p>
          <a:p>
            <a:pPr eaLnBrk="0" hangingPunct="0"/>
            <a:r>
              <a:rPr lang="th-TH" sz="2900" b="1" spc="-30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	   </a:t>
            </a:r>
            <a:r>
              <a:rPr lang="th-TH" sz="29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โดยช่วยตนเองและช่วยเหลือซึ่งกันและกันและได้จดทะเบียนตาม</a:t>
            </a:r>
          </a:p>
          <a:p>
            <a:pPr eaLnBrk="0" hangingPunct="0"/>
            <a:r>
              <a:rPr lang="th-TH" sz="29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	   พระราชบัญญัตินี้</a:t>
            </a:r>
            <a:endParaRPr lang="th-TH" sz="29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" y="2622971"/>
            <a:ext cx="1714501" cy="990600"/>
          </a:xfrm>
          <a:prstGeom prst="ellipse">
            <a:avLst/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h-TH" sz="48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088" y="2766989"/>
            <a:ext cx="88582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</a:t>
            </a:r>
            <a:r>
              <a:rPr lang="th-TH" sz="3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16</a:t>
            </a:r>
            <a:r>
              <a:rPr lang="th-TH" sz="3200" b="1" dirty="0">
                <a:solidFill>
                  <a:srgbClr val="00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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 </a:t>
            </a:r>
            <a:r>
              <a:rPr lang="th-TH" sz="29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(2) กำหนดระบบบัญชี</a:t>
            </a:r>
            <a:r>
              <a:rPr lang="th-TH" sz="2900" b="1" u="sng" strike="sngStrike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และมาตรฐานการสอบบัญชี</a:t>
            </a:r>
            <a:r>
              <a:rPr lang="th-TH" sz="29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 ตลอดจน</a:t>
            </a:r>
            <a:r>
              <a:rPr lang="th-TH" sz="2900" b="1" spc="-40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สมุด</a:t>
            </a:r>
          </a:p>
          <a:p>
            <a:pPr eaLnBrk="0" hangingPunct="0"/>
            <a:r>
              <a:rPr lang="th-TH" sz="2900" b="1" spc="-40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	  และแบบรายงานต่าง ๆ ที่สหกรณ์ต้องยื่นต่อนายทะเบียนสหกรณ์</a:t>
            </a:r>
          </a:p>
          <a:p>
            <a:pPr eaLnBrk="0" hangingPunct="0"/>
            <a:r>
              <a:rPr lang="th-TH" sz="2900" b="1" spc="-40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	  รวมทั้งแบบพิมพ์อื่น ๆ ที่ต้องใช้ในการปฏิบัติตามพระราชบัญญัตินี้</a:t>
            </a:r>
          </a:p>
          <a:p>
            <a:pPr eaLnBrk="0" hangingPunct="0"/>
            <a:r>
              <a:rPr lang="th-TH" sz="2900" b="1" spc="-40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	  (3) แต่งตั้งผู้สอบบัญชี</a:t>
            </a:r>
            <a:r>
              <a:rPr lang="th-TH" sz="2900" b="1" u="sng" spc="-4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ตามมาตรา 80 </a:t>
            </a:r>
            <a:r>
              <a:rPr lang="th-TH" sz="2900" b="1" spc="-40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ผู้ตรวจการสหกรณ์ และ</a:t>
            </a:r>
          </a:p>
          <a:p>
            <a:pPr eaLnBrk="0" hangingPunct="0"/>
            <a:r>
              <a:rPr lang="th-TH" sz="2900" b="1" spc="-40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  		  ผู้ชำระบัญชี</a:t>
            </a:r>
            <a:endParaRPr lang="th-TH" sz="29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35498" y="4927227"/>
            <a:ext cx="1714501" cy="990600"/>
          </a:xfrm>
          <a:prstGeom prst="ellipse">
            <a:avLst/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h-TH" sz="480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5584" y="5071245"/>
            <a:ext cx="88582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</a:t>
            </a:r>
            <a:r>
              <a:rPr lang="th-TH" sz="3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17</a:t>
            </a:r>
            <a:r>
              <a:rPr lang="th-TH" sz="3200" b="1" dirty="0">
                <a:solidFill>
                  <a:srgbClr val="00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000" b="1" spc="-40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</a:t>
            </a:r>
            <a:r>
              <a:rPr lang="th-TH" sz="2000" b="1" spc="-40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 </a:t>
            </a:r>
            <a:r>
              <a:rPr lang="th-TH" sz="2900" b="1" spc="-40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นายทะเบียน...มีอำนาจออกคำสั่งเป็นหนังสือให้คณะกรรมการ</a:t>
            </a:r>
          </a:p>
          <a:p>
            <a:pPr eaLnBrk="0" hangingPunct="0"/>
            <a:r>
              <a:rPr lang="th-TH" sz="29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	 ดำเนินการสหกรณ์ ผู้ตรวจสอบกิจการ ผู้จัดการ เจ้าหน้าที่ สมาชิก</a:t>
            </a:r>
          </a:p>
          <a:p>
            <a:pPr eaLnBrk="0" hangingPunct="0"/>
            <a:r>
              <a:rPr lang="th-TH" sz="29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	 ของสหกรณ์ หรือ</a:t>
            </a:r>
            <a:r>
              <a:rPr lang="th-TH" sz="29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บุคคลที่เกี่ยวกับสหกรณ์</a:t>
            </a:r>
            <a:r>
              <a:rPr lang="th-TH" sz="29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มาชี้แจงข้อเท็จจริง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...</a:t>
            </a:r>
            <a:endParaRPr 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835698" y="30237"/>
            <a:ext cx="6643687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/>
            <a:r>
              <a:rPr lang="th-TH" sz="3600" b="1" dirty="0">
                <a:solidFill>
                  <a:srgbClr val="00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พระราชบัญญัติสหกรณ์  พ.ศ. 2542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F120C-88CF-422D-83E5-BAFACCD35120}" type="slidenum">
              <a:rPr lang="th-TH" smtClean="0"/>
              <a:pPr>
                <a:defRPr/>
              </a:pPr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0375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0396" y="549275"/>
            <a:ext cx="8903604" cy="2535238"/>
            <a:chOff x="151" y="346"/>
            <a:chExt cx="5609" cy="1597"/>
          </a:xfrm>
        </p:grpSpPr>
        <p:sp>
          <p:nvSpPr>
            <p:cNvPr id="56327" name="Text Box 3"/>
            <p:cNvSpPr txBox="1">
              <a:spLocks noChangeArrowheads="1"/>
            </p:cNvSpPr>
            <p:nvPr/>
          </p:nvSpPr>
          <p:spPr bwMode="auto">
            <a:xfrm>
              <a:off x="398" y="845"/>
              <a:ext cx="332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ได้รับการอนุมัติจากคณะกรรมการดำเนินการ</a:t>
              </a:r>
            </a:p>
          </p:txBody>
        </p:sp>
        <p:pic>
          <p:nvPicPr>
            <p:cNvPr id="56328" name="Picture 4" descr="j0336979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" y="969"/>
              <a:ext cx="17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9" name="Text Box 5"/>
            <p:cNvSpPr txBox="1">
              <a:spLocks noChangeArrowheads="1"/>
            </p:cNvSpPr>
            <p:nvPr/>
          </p:nvSpPr>
          <p:spPr bwMode="auto">
            <a:xfrm>
              <a:off x="397" y="1212"/>
              <a:ext cx="536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งวดเวลาที่ขอผ่อนผัน + งวดที่ชำระแล้วไม่เกินกว่าระเบียบ</a:t>
              </a:r>
            </a:p>
          </p:txBody>
        </p:sp>
        <p:pic>
          <p:nvPicPr>
            <p:cNvPr id="56330" name="Picture 6" descr="j0336979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" y="1305"/>
              <a:ext cx="17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1" name="Text Box 7"/>
            <p:cNvSpPr txBox="1">
              <a:spLocks noChangeArrowheads="1"/>
            </p:cNvSpPr>
            <p:nvPr/>
          </p:nvSpPr>
          <p:spPr bwMode="auto">
            <a:xfrm>
              <a:off x="391" y="1575"/>
              <a:ext cx="358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ได้รับความเห็นชอบจากผู้ค้ำ/เจ้าของหลักทรัพย์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56332" name="Picture 8" descr="j0336979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1" y="1656"/>
              <a:ext cx="17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40" name="Rectangle 9"/>
            <p:cNvSpPr>
              <a:spLocks noChangeArrowheads="1"/>
            </p:cNvSpPr>
            <p:nvPr/>
          </p:nvSpPr>
          <p:spPr bwMode="auto">
            <a:xfrm>
              <a:off x="1383" y="346"/>
              <a:ext cx="3130" cy="40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th-TH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6334" name="Text Box 10"/>
            <p:cNvSpPr txBox="1">
              <a:spLocks noChangeArrowheads="1"/>
            </p:cNvSpPr>
            <p:nvPr/>
          </p:nvSpPr>
          <p:spPr bwMode="auto">
            <a:xfrm>
              <a:off x="1479" y="346"/>
              <a:ext cx="304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การเปลี่ยนแปลงเงินงวดชำระหนี้ </a:t>
              </a:r>
            </a:p>
          </p:txBody>
        </p:sp>
      </p:grpSp>
      <p:sp>
        <p:nvSpPr>
          <p:cNvPr id="450571" name="Text Box 11"/>
          <p:cNvSpPr txBox="1">
            <a:spLocks noChangeArrowheads="1"/>
          </p:cNvSpPr>
          <p:nvPr/>
        </p:nvSpPr>
        <p:spPr bwMode="auto">
          <a:xfrm>
            <a:off x="880965" y="3481388"/>
            <a:ext cx="801533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FreesiaUPC" pitchFamily="34" charset="-34"/>
              </a:defRPr>
            </a:lvl9pPr>
          </a:lstStyle>
          <a:p>
            <a:pPr eaLnBrk="1" hangingPunct="1">
              <a:defRPr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การจัดชั้นคุณภาพลูกหนี้ที่เปลี่ยนแปลงเงินงวดชำระหนี้</a:t>
            </a:r>
          </a:p>
        </p:txBody>
      </p:sp>
      <p:sp>
        <p:nvSpPr>
          <p:cNvPr id="450572" name="Text Box 12"/>
          <p:cNvSpPr txBox="1">
            <a:spLocks noChangeArrowheads="1"/>
          </p:cNvSpPr>
          <p:nvPr/>
        </p:nvSpPr>
        <p:spPr bwMode="auto">
          <a:xfrm>
            <a:off x="250854" y="4511718"/>
            <a:ext cx="86751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  <a:sym typeface="Wingdings 2" pitchFamily="18" charset="2"/>
              </a:rPr>
              <a:t></a:t>
            </a:r>
            <a:r>
              <a:rPr lang="en-US" sz="36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</a:t>
            </a:r>
            <a:r>
              <a:rPr lang="en-US" sz="3600" b="1" dirty="0" err="1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ชำระหนี้ได้ตามกำหนดเวลาที่ตกลงกัน</a:t>
            </a:r>
            <a:r>
              <a:rPr lang="en-US" sz="36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 </a:t>
            </a:r>
            <a:r>
              <a:rPr lang="en-US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=</a:t>
            </a:r>
            <a:r>
              <a:rPr lang="en-US" sz="36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  </a:t>
            </a:r>
            <a:r>
              <a:rPr lang="en-US" sz="3600" b="1" dirty="0" err="1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ลูกหนี้จัดชั้นปกติ</a:t>
            </a:r>
            <a:endParaRPr lang="en-US" sz="3600" b="1" dirty="0">
              <a:latin typeface="TH SarabunPSK" panose="020B0500040200020003" pitchFamily="34" charset="-34"/>
              <a:ea typeface="Times New Roman" pitchFamily="18" charset="0"/>
              <a:cs typeface="TH SarabunPSK" panose="020B0500040200020003" pitchFamily="34" charset="-34"/>
            </a:endParaRPr>
          </a:p>
        </p:txBody>
      </p:sp>
      <p:sp>
        <p:nvSpPr>
          <p:cNvPr id="450573" name="Text Box 13"/>
          <p:cNvSpPr txBox="1">
            <a:spLocks noChangeArrowheads="1"/>
          </p:cNvSpPr>
          <p:nvPr/>
        </p:nvSpPr>
        <p:spPr bwMode="auto">
          <a:xfrm>
            <a:off x="250848" y="5057777"/>
            <a:ext cx="8893152" cy="11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  <a:sym typeface="Wingdings 2" pitchFamily="18" charset="2"/>
              </a:rPr>
              <a:t></a:t>
            </a:r>
            <a:r>
              <a:rPr lang="en-US" sz="3600" b="1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ไม่ชำระหนี้ตามกำหนดเวลาที่ตกลงกัน   จัดชั้นโดยนับเวลา</a:t>
            </a:r>
          </a:p>
          <a:p>
            <a:pPr>
              <a:lnSpc>
                <a:spcPct val="90000"/>
              </a:lnSpc>
            </a:pPr>
            <a:r>
              <a:rPr lang="en-US" sz="3600" b="1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    ผิดนัดชำระหนี้ตั้งแต่วันที่ไม่ชำระหนี้ได้ตามงวดที่ตกลงกัน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5217F-F5B8-4AAE-B29E-7D87149A75C0}" type="slidenum">
              <a:rPr lang="ko-KR" altLang="en-US" smtClean="0"/>
              <a:pPr>
                <a:defRPr/>
              </a:pPr>
              <a:t>40</a:t>
            </a:fld>
            <a:endParaRPr lang="en-US" altLang="ko-KR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0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1" grpId="0" animBg="1"/>
      <p:bldP spid="450572" grpId="0"/>
      <p:bldP spid="45057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 Box 2"/>
          <p:cNvSpPr txBox="1">
            <a:spLocks noChangeArrowheads="1"/>
          </p:cNvSpPr>
          <p:nvPr/>
        </p:nvSpPr>
        <p:spPr bwMode="auto">
          <a:xfrm>
            <a:off x="2214548" y="71414"/>
            <a:ext cx="4719821" cy="711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ลูกหนี้จัดชั้นได้มากกว่า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ชั้น</a:t>
            </a:r>
          </a:p>
        </p:txBody>
      </p:sp>
      <p:sp>
        <p:nvSpPr>
          <p:cNvPr id="455683" name="Rectangle 3"/>
          <p:cNvSpPr>
            <a:spLocks noChangeArrowheads="1"/>
          </p:cNvSpPr>
          <p:nvPr/>
        </p:nvSpPr>
        <p:spPr bwMode="blackWhite">
          <a:xfrm>
            <a:off x="440477" y="857234"/>
            <a:ext cx="3277446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ให้จัดชั้นโดยเรียงจาก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227641" y="2071680"/>
            <a:ext cx="928459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ชั้นสูญ</a:t>
            </a:r>
            <a:endParaRPr lang="th-TH" sz="32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5685" name="Line 5"/>
          <p:cNvSpPr>
            <a:spLocks noChangeShapeType="1"/>
          </p:cNvSpPr>
          <p:nvPr/>
        </p:nvSpPr>
        <p:spPr bwMode="auto">
          <a:xfrm>
            <a:off x="1161667" y="2436799"/>
            <a:ext cx="362834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1547664" y="2109779"/>
            <a:ext cx="184377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ชั้นสงสัยจะสูญ</a:t>
            </a:r>
          </a:p>
        </p:txBody>
      </p:sp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3779914" y="2155817"/>
            <a:ext cx="114807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ชั้นสงสัย</a:t>
            </a:r>
          </a:p>
        </p:txBody>
      </p:sp>
      <p:sp>
        <p:nvSpPr>
          <p:cNvPr id="455688" name="Text Box 8"/>
          <p:cNvSpPr txBox="1">
            <a:spLocks noChangeArrowheads="1"/>
          </p:cNvSpPr>
          <p:nvPr/>
        </p:nvSpPr>
        <p:spPr bwMode="auto">
          <a:xfrm>
            <a:off x="5292082" y="2155817"/>
            <a:ext cx="236955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ชั้นต่ำกว่ามาตรฐาน</a:t>
            </a:r>
          </a:p>
        </p:txBody>
      </p:sp>
      <p:sp>
        <p:nvSpPr>
          <p:cNvPr id="455689" name="Text Box 9"/>
          <p:cNvSpPr txBox="1">
            <a:spLocks noChangeArrowheads="1"/>
          </p:cNvSpPr>
          <p:nvPr/>
        </p:nvSpPr>
        <p:spPr bwMode="auto">
          <a:xfrm>
            <a:off x="8066233" y="2149470"/>
            <a:ext cx="1042273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ชั้นปกติ</a:t>
            </a:r>
          </a:p>
        </p:txBody>
      </p:sp>
      <p:sp>
        <p:nvSpPr>
          <p:cNvPr id="455691" name="Line 11"/>
          <p:cNvSpPr>
            <a:spLocks noChangeShapeType="1"/>
          </p:cNvSpPr>
          <p:nvPr/>
        </p:nvSpPr>
        <p:spPr bwMode="auto">
          <a:xfrm>
            <a:off x="3389432" y="2436799"/>
            <a:ext cx="36134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5692" name="Line 12"/>
          <p:cNvSpPr>
            <a:spLocks noChangeShapeType="1"/>
          </p:cNvSpPr>
          <p:nvPr/>
        </p:nvSpPr>
        <p:spPr bwMode="auto">
          <a:xfrm flipV="1">
            <a:off x="4946783" y="2436799"/>
            <a:ext cx="380751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5693" name="Line 13"/>
          <p:cNvSpPr>
            <a:spLocks noChangeShapeType="1"/>
          </p:cNvSpPr>
          <p:nvPr/>
        </p:nvSpPr>
        <p:spPr bwMode="auto">
          <a:xfrm>
            <a:off x="7740208" y="2436799"/>
            <a:ext cx="288176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ลูกศรลง 13"/>
          <p:cNvSpPr/>
          <p:nvPr/>
        </p:nvSpPr>
        <p:spPr>
          <a:xfrm>
            <a:off x="507691" y="1500174"/>
            <a:ext cx="474819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972421" y="3212976"/>
            <a:ext cx="7271989" cy="2959100"/>
            <a:chOff x="288" y="948"/>
            <a:chExt cx="3923" cy="1864"/>
          </a:xfrm>
        </p:grpSpPr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288" y="948"/>
              <a:ext cx="3912" cy="44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การจัดชั้นคุณภาพลูกหนี้ที่มีการชำระหลังสิ้นปีบัญชี</a:t>
              </a: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673" y="1353"/>
              <a:ext cx="240" cy="315"/>
            </a:xfrm>
            <a:prstGeom prst="downArrow">
              <a:avLst>
                <a:gd name="adj1" fmla="val 50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h-TH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288" y="1668"/>
              <a:ext cx="3923" cy="114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ไม่เป็นเหตุให้มีการเปลี่ยนแปลงการจัดชั้นคุณภาพลูกหนี้ ณ วันสิ้นปี  </a:t>
              </a:r>
              <a:r>
                <a:rPr lang="th-TH" sz="3600" b="1" dirty="0">
                  <a:solidFill>
                    <a:srgbClr val="0000C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เว้นแต่ ปรากฏแน่ชัดว่าลูกหนี้ชำระหนี้ได้สิ้นเชิง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5217F-F5B8-4AAE-B29E-7D87149A75C0}" type="slidenum">
              <a:rPr lang="ko-KR" altLang="en-US" smtClean="0"/>
              <a:pPr>
                <a:defRPr/>
              </a:pPr>
              <a:t>41</a:t>
            </a:fld>
            <a:endParaRPr lang="en-US" altLang="ko-KR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5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5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animBg="1"/>
      <p:bldP spid="455683" grpId="0"/>
      <p:bldP spid="455685" grpId="0" animBg="1"/>
      <p:bldP spid="455691" grpId="0" animBg="1"/>
      <p:bldP spid="455692" grpId="0" animBg="1"/>
      <p:bldP spid="45569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Text Box 2"/>
          <p:cNvSpPr txBox="1">
            <a:spLocks noChangeArrowheads="1"/>
          </p:cNvSpPr>
          <p:nvPr/>
        </p:nvSpPr>
        <p:spPr bwMode="auto">
          <a:xfrm>
            <a:off x="2362158" y="349252"/>
            <a:ext cx="4876601" cy="5909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ค่าเผื่อหนี้สงสัยจะสูญลูกหนี้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NPL</a:t>
            </a:r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1331883" y="1697044"/>
            <a:ext cx="60019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  <a:sym typeface="Wingdings 2" pitchFamily="18" charset="2"/>
              </a:rPr>
              <a:t></a:t>
            </a:r>
            <a:r>
              <a:rPr lang="en-US" sz="32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</a:t>
            </a:r>
            <a:r>
              <a:rPr lang="en-US" sz="3200" b="1" dirty="0" err="1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ลูกหนี้จัดชั้นต่ำกว่ามาตรฐาน</a:t>
            </a:r>
            <a:r>
              <a:rPr lang="en-US" sz="32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        </a:t>
            </a:r>
            <a:r>
              <a:rPr lang="en-US" sz="3200" b="1" dirty="0" err="1">
                <a:solidFill>
                  <a:srgbClr val="FF0000"/>
                </a:solidFill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ร้อยละ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   20</a:t>
            </a:r>
          </a:p>
        </p:txBody>
      </p:sp>
      <p:pic>
        <p:nvPicPr>
          <p:cNvPr id="456709" name="Picture 5" descr="j03158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231" y="1341481"/>
            <a:ext cx="29862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6710" name="Rectangle 6"/>
          <p:cNvSpPr>
            <a:spLocks noChangeArrowheads="1"/>
          </p:cNvSpPr>
          <p:nvPr/>
        </p:nvSpPr>
        <p:spPr bwMode="blackWhite">
          <a:xfrm>
            <a:off x="1299036" y="2236790"/>
            <a:ext cx="6872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  <a:sym typeface="Wingdings 2" pitchFamily="18" charset="2"/>
              </a:rPr>
              <a:t></a:t>
            </a:r>
            <a:r>
              <a:rPr lang="en-US" sz="32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</a:t>
            </a:r>
            <a:r>
              <a:rPr lang="en-US" sz="3200" b="1" dirty="0" err="1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ลูกหนี้จัดชั้นสงสัย</a:t>
            </a:r>
            <a:r>
              <a:rPr lang="en-US" sz="32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                    </a:t>
            </a:r>
            <a:r>
              <a:rPr lang="th-TH" sz="32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ร้อยละ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   50</a:t>
            </a:r>
          </a:p>
        </p:txBody>
      </p:sp>
      <p:pic>
        <p:nvPicPr>
          <p:cNvPr id="456711" name="Picture 7" descr="j03158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40"/>
            <a:ext cx="2747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6712" name="Rectangle 8"/>
          <p:cNvSpPr>
            <a:spLocks noChangeArrowheads="1"/>
          </p:cNvSpPr>
          <p:nvPr/>
        </p:nvSpPr>
        <p:spPr bwMode="blackWhite">
          <a:xfrm>
            <a:off x="1285596" y="2781302"/>
            <a:ext cx="7462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  <a:sym typeface="Wingdings 2" pitchFamily="18" charset="2"/>
              </a:rPr>
              <a:t></a:t>
            </a:r>
            <a:r>
              <a:rPr lang="en-US" sz="32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</a:t>
            </a:r>
            <a:r>
              <a:rPr lang="en-US" sz="3200" b="1" dirty="0" err="1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ลูกหนี้จัดชั้นสงสัยจะสูญ</a:t>
            </a:r>
            <a:r>
              <a:rPr lang="en-US" sz="32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/</a:t>
            </a:r>
            <a:r>
              <a:rPr lang="en-US" sz="3200" b="1" dirty="0" err="1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จัดชั้นสูญ</a:t>
            </a:r>
            <a:r>
              <a:rPr lang="en-US" sz="32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ร้อยละ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  100</a:t>
            </a:r>
          </a:p>
        </p:txBody>
      </p:sp>
      <p:sp>
        <p:nvSpPr>
          <p:cNvPr id="456713" name="Rectangle 9"/>
          <p:cNvSpPr>
            <a:spLocks noChangeArrowheads="1"/>
          </p:cNvSpPr>
          <p:nvPr/>
        </p:nvSpPr>
        <p:spPr bwMode="blackWhite">
          <a:xfrm>
            <a:off x="667457" y="3429004"/>
            <a:ext cx="7361189" cy="97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นำต้นเงินและดอกเบี้ยที่ได้รับชำระหลังวันสิ้นปีบัญชีแต่ก่อนวันที่ผู้สอบบัญชีแสดงความเห็น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มาหักออกได้</a:t>
            </a:r>
          </a:p>
        </p:txBody>
      </p:sp>
      <p:pic>
        <p:nvPicPr>
          <p:cNvPr id="456714" name="Picture 10" descr="j03158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021" y="4622800"/>
            <a:ext cx="28220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6715" name="Text Box 11"/>
          <p:cNvSpPr txBox="1">
            <a:spLocks noChangeArrowheads="1"/>
          </p:cNvSpPr>
          <p:nvPr/>
        </p:nvSpPr>
        <p:spPr bwMode="auto">
          <a:xfrm>
            <a:off x="755530" y="1125541"/>
            <a:ext cx="44903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ประมาณการค่าเผื่อหนี้สงสัยจะสูญ</a:t>
            </a:r>
          </a:p>
        </p:txBody>
      </p:sp>
      <p:sp>
        <p:nvSpPr>
          <p:cNvPr id="456716" name="Text Box 12"/>
          <p:cNvSpPr txBox="1">
            <a:spLocks noChangeArrowheads="1"/>
          </p:cNvSpPr>
          <p:nvPr/>
        </p:nvSpPr>
        <p:spPr bwMode="auto">
          <a:xfrm>
            <a:off x="716061" y="4943518"/>
            <a:ext cx="67699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  <a:sym typeface="Wingdings 2" pitchFamily="18" charset="2"/>
              </a:rPr>
              <a:t></a:t>
            </a:r>
            <a:r>
              <a:rPr lang="en-US" sz="32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</a:t>
            </a:r>
            <a:r>
              <a:rPr lang="en-US" sz="3200" b="1" dirty="0" err="1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มูลค่าหุ้นของผู้กู้</a:t>
            </a:r>
            <a:r>
              <a:rPr lang="en-US" sz="32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         </a:t>
            </a:r>
            <a:r>
              <a:rPr lang="en-US" sz="3200" b="1" dirty="0" err="1">
                <a:solidFill>
                  <a:srgbClr val="FF0000"/>
                </a:solidFill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ร้อยละ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</a:rPr>
              <a:t>   100</a:t>
            </a:r>
          </a:p>
        </p:txBody>
      </p:sp>
      <p:sp>
        <p:nvSpPr>
          <p:cNvPr id="456717" name="Rectangle 13"/>
          <p:cNvSpPr>
            <a:spLocks noChangeArrowheads="1"/>
          </p:cNvSpPr>
          <p:nvPr/>
        </p:nvSpPr>
        <p:spPr bwMode="blackWhite">
          <a:xfrm>
            <a:off x="642912" y="5524543"/>
            <a:ext cx="75627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  <a:sym typeface="Wingdings 2" pitchFamily="18" charset="2"/>
              </a:rPr>
              <a:t>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หลักประกันที่เป็นสิทธิ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ในเงินฝากสก. พันธบัตรฯ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100</a:t>
            </a:r>
          </a:p>
        </p:txBody>
      </p:sp>
      <p:sp>
        <p:nvSpPr>
          <p:cNvPr id="456718" name="Rectangle 14"/>
          <p:cNvSpPr>
            <a:spLocks noChangeArrowheads="1"/>
          </p:cNvSpPr>
          <p:nvPr/>
        </p:nvSpPr>
        <p:spPr bwMode="blackWhite">
          <a:xfrm>
            <a:off x="644383" y="6100765"/>
            <a:ext cx="75612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ea typeface="Times New Roman" pitchFamily="18" charset="0"/>
                <a:cs typeface="TH SarabunPSK" panose="020B0500040200020003" pitchFamily="34" charset="-34"/>
                <a:sym typeface="Wingdings 2" pitchFamily="18" charset="2"/>
              </a:rPr>
              <a:t>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หลักประกันอื่น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จำนำ จำนองต่อสก.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sz="32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ไม่เกินร้อยละ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50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</a:t>
            </a:r>
          </a:p>
        </p:txBody>
      </p:sp>
      <p:sp>
        <p:nvSpPr>
          <p:cNvPr id="456719" name="Text Box 15"/>
          <p:cNvSpPr txBox="1">
            <a:spLocks noChangeArrowheads="1"/>
          </p:cNvSpPr>
          <p:nvPr/>
        </p:nvSpPr>
        <p:spPr bwMode="auto">
          <a:xfrm>
            <a:off x="728777" y="4429134"/>
            <a:ext cx="30861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นำมูลค่าหลักประกันมาหัก</a:t>
            </a: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 flipH="1">
            <a:off x="899594" y="5301210"/>
            <a:ext cx="4667559" cy="66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5217F-F5B8-4AAE-B29E-7D87149A75C0}" type="slidenum">
              <a:rPr lang="ko-KR" altLang="en-US" smtClean="0"/>
              <a:pPr>
                <a:defRPr/>
              </a:pPr>
              <a:t>42</a:t>
            </a:fld>
            <a:endParaRPr lang="en-US" altLang="ko-KR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5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5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5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5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5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5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5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45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6" grpId="0" animBg="1"/>
      <p:bldP spid="456708" grpId="0"/>
      <p:bldP spid="456710" grpId="0"/>
      <p:bldP spid="456712" grpId="0"/>
      <p:bldP spid="456713" grpId="0"/>
      <p:bldP spid="456715" grpId="0"/>
      <p:bldP spid="456716" grpId="0"/>
      <p:bldP spid="456717" grpId="0"/>
      <p:bldP spid="456718" grpId="0"/>
      <p:bldP spid="4567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"/>
          <p:cNvSpPr>
            <a:spLocks noChangeArrowheads="1"/>
          </p:cNvSpPr>
          <p:nvPr/>
        </p:nvSpPr>
        <p:spPr bwMode="blackWhite">
          <a:xfrm>
            <a:off x="214284" y="2643182"/>
            <a:ext cx="8752797" cy="75796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ระงับการรับรู้รายได้ดอกเบี้ยเงินให้กู้ของลูกหนี้</a:t>
            </a:r>
            <a:r>
              <a:rPr lang="en-US" sz="24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NPL 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ในงบการเงิน</a:t>
            </a:r>
            <a:endParaRPr lang="en-US" sz="2400" b="1" dirty="0">
              <a:solidFill>
                <a:srgbClr val="FF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2400" b="1" dirty="0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* </a:t>
            </a:r>
            <a:r>
              <a:rPr lang="en-US" sz="2400" b="1" dirty="0" err="1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ต้องเปิดเผยในหมายเหตุประกอบงบการเงิน</a:t>
            </a:r>
            <a:r>
              <a:rPr lang="th-TH" sz="2400" b="1" dirty="0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       จำนวนดอกเบี้ยค้างชำระ และ</a:t>
            </a:r>
            <a:r>
              <a:rPr lang="en-US" sz="2400" b="1" dirty="0" err="1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ผลกระทบต่อกำไรสุทธิ</a:t>
            </a:r>
            <a:endParaRPr lang="th-TH" sz="2400" b="1" dirty="0">
              <a:solidFill>
                <a:srgbClr val="000099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60419" name="ตัวยึดหมายเลขภาพนิ่ง 46"/>
          <p:cNvSpPr>
            <a:spLocks noGrp="1"/>
          </p:cNvSpPr>
          <p:nvPr>
            <p:ph type="sldNum" sz="quarter" idx="12"/>
          </p:nvPr>
        </p:nvSpPr>
        <p:spPr bwMode="auto">
          <a:xfrm>
            <a:off x="8375038" y="5873750"/>
            <a:ext cx="616667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35FE1D-632F-4025-AAD0-CE95736C097D}" type="slidenum">
              <a:rPr lang="en-US" sz="1400" b="1">
                <a:solidFill>
                  <a:srgbClr val="898989"/>
                </a:solidFill>
                <a:latin typeface="TH SarabunPSK" pitchFamily="34" charset="-34"/>
                <a:cs typeface="TH SarabunPSK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th-TH" sz="1400" b="1">
              <a:solidFill>
                <a:srgbClr val="89898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69941"/>
              </p:ext>
            </p:extLst>
          </p:nvPr>
        </p:nvGraphicFramePr>
        <p:xfrm>
          <a:off x="238908" y="3643314"/>
          <a:ext cx="8752759" cy="3154680"/>
        </p:xfrm>
        <a:graphic>
          <a:graphicData uri="http://schemas.openxmlformats.org/drawingml/2006/table">
            <a:tbl>
              <a:tblPr/>
              <a:tblGrid>
                <a:gridCol w="81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8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17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ชื่อลูกหนี้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ต้นเงิน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ดอกเบี้ย</a:t>
                      </a:r>
                      <a:endParaRPr lang="en-US" sz="18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ค้างรับ</a:t>
                      </a:r>
                      <a:endParaRPr lang="en-US" sz="18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หลักประกัน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ประเภทลูกหนี้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ชั้นลูกหนี้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ค่าเผื่อฯ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ต้นเงิน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ดอกเบี้ย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1. นาย ก.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5,000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ไม่มี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ผิดนัด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3 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ปี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5,000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2. นาย ข.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10,000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9,000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ที่ดิน จดจำนอง  12,000 บาท (หักได้ไม่เกิน 50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en-US" sz="2000" baseline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6,000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2000" baseline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ดำเนินคดี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(ไม่ชำระหนี้)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2,000</a:t>
                      </a:r>
                      <a:endParaRPr lang="th-TH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(10,000-6,000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=4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000x50%)</a:t>
                      </a:r>
                      <a:endParaRPr lang="th-TH" sz="18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9,000</a:t>
                      </a:r>
                      <a:endParaRPr lang="th-TH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3. นาย ค.</a:t>
                      </a:r>
                      <a:endParaRPr lang="en-US" sz="200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15,000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4,000 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ที่ดิน จดจำนอง  1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,000 บาท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(หักได้ไม่เกิน 50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%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=</a:t>
                      </a:r>
                      <a:r>
                        <a:rPr lang="en-US" sz="2000" baseline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6,000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2000" baseline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พิพากษา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(ไม่ชำระหนี้)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4,500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(15,000-6,000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=9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000x50%)</a:t>
                      </a:r>
                      <a:endParaRPr lang="th-TH" sz="18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4,000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00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AutoShape 8"/>
          <p:cNvSpPr>
            <a:spLocks/>
          </p:cNvSpPr>
          <p:nvPr/>
        </p:nvSpPr>
        <p:spPr bwMode="auto">
          <a:xfrm>
            <a:off x="5854617" y="1428730"/>
            <a:ext cx="198587" cy="928688"/>
          </a:xfrm>
          <a:prstGeom prst="rightBrace">
            <a:avLst>
              <a:gd name="adj1" fmla="val 69271"/>
              <a:gd name="adj2" fmla="val 51538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400" b="1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919377" y="1142015"/>
            <a:ext cx="9891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ลูกหนี้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ไม่ก่อ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ให้เกิดรายได้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NPL</a:t>
            </a:r>
            <a:endParaRPr lang="th-TH" sz="18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60471" name="Rectangle 12"/>
          <p:cNvSpPr>
            <a:spLocks noChangeArrowheads="1"/>
          </p:cNvSpPr>
          <p:nvPr/>
        </p:nvSpPr>
        <p:spPr bwMode="blackWhite">
          <a:xfrm>
            <a:off x="7083464" y="1142982"/>
            <a:ext cx="2026194" cy="10144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h-TH" sz="2000" b="1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ดอกเบี้ยเงินให้กู้ค้างรับของลูกหนี้  </a:t>
            </a:r>
            <a:r>
              <a:rPr lang="en-US" sz="2000" b="1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NPL </a:t>
            </a:r>
            <a:r>
              <a:rPr lang="th-TH" sz="2000" b="1">
                <a:solidFill>
                  <a:srgbClr val="000099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ให้ตั้งค่าเผื่อฯ เต็มจำนวน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714612" y="23835"/>
            <a:ext cx="6395046" cy="5539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000" b="1" spc="-50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ระเบียบ </a:t>
            </a:r>
            <a:r>
              <a:rPr lang="th-TH" sz="3000" b="1" spc="-50" dirty="0" err="1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นทส.</a:t>
            </a:r>
            <a:r>
              <a:rPr lang="th-TH" sz="3000" b="1" spc="-50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ว่าด้วยการจัดชั้นคุณภาพลูกหนี้ฯ พ.ศ. 2544</a:t>
            </a:r>
          </a:p>
        </p:txBody>
      </p:sp>
      <p:graphicFrame>
        <p:nvGraphicFramePr>
          <p:cNvPr id="20" name="ตาราง 19"/>
          <p:cNvGraphicFramePr>
            <a:graphicFrameLocks noGrp="1"/>
          </p:cNvGraphicFramePr>
          <p:nvPr/>
        </p:nvGraphicFramePr>
        <p:xfrm>
          <a:off x="238906" y="571480"/>
          <a:ext cx="5616184" cy="2103120"/>
        </p:xfrm>
        <a:graphic>
          <a:graphicData uri="http://schemas.openxmlformats.org/drawingml/2006/table">
            <a:tbl>
              <a:tblPr/>
              <a:tblGrid>
                <a:gridCol w="2565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ชั้นลูกหนี้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ผิดนัดติดต่อกัน (เดือน)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อัตราค่าเผื่อฯ</a:t>
                      </a:r>
                      <a:endParaRPr lang="en-US" sz="2000" b="1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1.ลูกหนี้ปกติ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 b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0" dirty="0"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 b="0" dirty="0"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2.ลูกหนี้จัดชั้นต่ำกว่ามาตรฐาน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เกิน</a:t>
                      </a:r>
                      <a:r>
                        <a:rPr lang="th-TH" sz="2000" b="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 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3.ลูกหนี้จัดชั้นสงสัย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เกิน 6 / ฟ้อง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ไม่ชำระหนี้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0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4.ลูกหนี้จัดชั้นสงสัยจะสูญ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เกิน 12/พฤติการณ์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kern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5.ลูกหนี้จัดชั้นสูญ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ไม่มีทางจะได้รับชำระหนี้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itchFamily="34" charset="0"/>
                        <a:cs typeface="TH SarabunPSK" panose="020B0500040200020003" pitchFamily="34" charset="-34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itchFamily="34" charset="0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ลูกศรขวา 20"/>
          <p:cNvSpPr/>
          <p:nvPr/>
        </p:nvSpPr>
        <p:spPr>
          <a:xfrm>
            <a:off x="6852035" y="1563713"/>
            <a:ext cx="19709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ลูกศรขวา 21"/>
          <p:cNvSpPr/>
          <p:nvPr/>
        </p:nvSpPr>
        <p:spPr>
          <a:xfrm>
            <a:off x="4286248" y="3214688"/>
            <a:ext cx="19858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142844" y="3286124"/>
            <a:ext cx="1321430" cy="60689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0506" name="TextBox 15"/>
          <p:cNvSpPr txBox="1">
            <a:spLocks noChangeArrowheads="1"/>
          </p:cNvSpPr>
          <p:nvPr/>
        </p:nvSpPr>
        <p:spPr bwMode="auto">
          <a:xfrm>
            <a:off x="345931" y="3391106"/>
            <a:ext cx="1587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1800" b="1" dirty="0"/>
              <a:t>ตัวอย่าง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348" y="1190661"/>
            <a:ext cx="8395310" cy="2024063"/>
            <a:chOff x="681" y="634"/>
            <a:chExt cx="5057" cy="1275"/>
          </a:xfrm>
        </p:grpSpPr>
        <p:sp>
          <p:nvSpPr>
            <p:cNvPr id="463875" name="Text Box 3"/>
            <p:cNvSpPr txBox="1">
              <a:spLocks noChangeArrowheads="1"/>
            </p:cNvSpPr>
            <p:nvPr/>
          </p:nvSpPr>
          <p:spPr bwMode="auto">
            <a:xfrm>
              <a:off x="1045" y="634"/>
              <a:ext cx="3610" cy="44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การตั้งค่าเผื่อหนี้สงสัยจะสูญในทางบัญชี </a:t>
              </a:r>
            </a:p>
          </p:txBody>
        </p:sp>
        <p:sp>
          <p:nvSpPr>
            <p:cNvPr id="63495" name="Text Box 4"/>
            <p:cNvSpPr txBox="1">
              <a:spLocks noChangeArrowheads="1"/>
            </p:cNvSpPr>
            <p:nvPr/>
          </p:nvSpPr>
          <p:spPr bwMode="auto">
            <a:xfrm>
              <a:off x="681" y="1083"/>
              <a:ext cx="5057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</a:t>
              </a:r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   </a:t>
              </a:r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ตั้งมากกว่าที่กำหนดได้</a:t>
              </a:r>
            </a:p>
            <a:p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</a:t>
              </a:r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  <a:sym typeface="Wingdings" panose="05000000000000000000" pitchFamily="2" charset="2"/>
                </a:rPr>
                <a:t> </a:t>
              </a:r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ขึ้นอยู่กับมติที่ประชุมคณะกรรมการฯ แต่ละปี</a:t>
              </a:r>
            </a:p>
          </p:txBody>
        </p:sp>
      </p:grpSp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1054160" y="4614908"/>
            <a:ext cx="637386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แสดงลูกหนี้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NPL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ต่างหากจากลูกหนี้ปกติ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Tx/>
              <a:buChar char="•"/>
            </a:pP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แสดงรายการเป็นลูกหนี้ระยะสั้นทั้งจำนวน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500041" y="3516823"/>
            <a:ext cx="8501122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การแสดงรายการและการเปิดเผยข้อมูลในงบการเงิน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5217F-F5B8-4AAE-B29E-7D87149A75C0}" type="slidenum">
              <a:rPr lang="ko-KR" altLang="en-US" smtClean="0"/>
              <a:pPr>
                <a:defRPr/>
              </a:pPr>
              <a:t>44</a:t>
            </a:fld>
            <a:endParaRPr lang="en-US" altLang="ko-KR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80" name="TextBox 2"/>
          <p:cNvSpPr txBox="1">
            <a:spLocks noChangeArrowheads="1"/>
          </p:cNvSpPr>
          <p:nvPr/>
        </p:nvSpPr>
        <p:spPr bwMode="auto">
          <a:xfrm>
            <a:off x="395290" y="1484332"/>
            <a:ext cx="8280400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  	สินทรัพย์ที่มีไว้เพื่อขายตามลักษณะการประกอบธุรกิจโดยปกติ 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หรืออยู่กระบวนการผลิตเพื่อให้เป็นสินค้าสำเร็จรูปเพื่อขาย </a:t>
            </a:r>
            <a:r>
              <a:rPr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หรือมีไว้เพื่อใช้ในการผลิตสินค้าหรือให้บริการ </a:t>
            </a: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รวมถึงที่ดินที่มีไว้เพื่อขายตามลักษณะการประกอบธุรกิจโ</a:t>
            </a:r>
            <a:r>
              <a:rPr lang="th-TH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ดยปกติของสหกรณ์ 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544203"/>
              </p:ext>
            </p:extLst>
          </p:nvPr>
        </p:nvGraphicFramePr>
        <p:xfrm>
          <a:off x="323406" y="3357603"/>
          <a:ext cx="8497066" cy="3112625"/>
        </p:xfrm>
        <a:graphic>
          <a:graphicData uri="http://schemas.openxmlformats.org/drawingml/2006/table">
            <a:tbl>
              <a:tblPr/>
              <a:tblGrid>
                <a:gridCol w="8497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r>
                        <a:rPr lang="th-TH" sz="4400" b="1" dirty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4000" b="1" u="sng" dirty="0">
                          <a:solidFill>
                            <a:srgbClr val="000099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การตรวจนับสินค้าคงเหลือ</a:t>
                      </a:r>
                    </a:p>
                    <a:p>
                      <a:r>
                        <a:rPr lang="th-TH" sz="3200" b="1" dirty="0">
                          <a:solidFill>
                            <a:srgbClr val="86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   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ณ วันสิ้นปีบัญชี ต้องจัดให้มีการตรวจนับสินค้า โดยผู้ที่ไม่มีหน้าที่โดยตรงในการเก็บรักษาเป็น</a:t>
                      </a:r>
                      <a:r>
                        <a:rPr lang="th-TH" sz="3200" b="1" u="sng" dirty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กรรมการตรวจนับ ไม่น้อยกว่า 3 คน</a:t>
                      </a:r>
                      <a:endParaRPr kumimoji="0" lang="ko-KR" altLang="en-US" sz="32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17">
                <a:tc>
                  <a:txBody>
                    <a:bodyPr/>
                    <a:lstStyle/>
                    <a:p>
                      <a:r>
                        <a:rPr kumimoji="0" lang="th-TH" altLang="ko-K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      </a:t>
                      </a:r>
                      <a:r>
                        <a:rPr kumimoji="0" lang="th-TH" altLang="ko-K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ให้</a:t>
                      </a:r>
                      <a:r>
                        <a:rPr kumimoji="0" lang="th-TH" altLang="ko-KR" sz="3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แยก</a:t>
                      </a:r>
                      <a:r>
                        <a:rPr kumimoji="0" lang="th-TH" altLang="ko-K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รายละเอียดสินค้าคงเหลือ</a:t>
                      </a:r>
                      <a:r>
                        <a:rPr kumimoji="0" lang="th-TH" altLang="ko-KR" sz="3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สภาพปกติ </a:t>
                      </a:r>
                      <a:r>
                        <a:rPr kumimoji="0" lang="th-TH" altLang="ko-KR" sz="3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สินค้าที่เสื่อม </a:t>
                      </a:r>
                      <a:r>
                        <a:rPr kumimoji="0" lang="th-TH" altLang="ko-K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หรือ </a:t>
                      </a:r>
                      <a:r>
                        <a:rPr kumimoji="0" lang="th-TH" altLang="ko-KR" sz="3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ชำรุด</a:t>
                      </a:r>
                      <a:r>
                        <a:rPr kumimoji="0" lang="th-TH" altLang="ko-K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 </a:t>
                      </a:r>
                      <a:br>
                        <a:rPr kumimoji="0" lang="th-TH" altLang="ko-K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</a:br>
                      <a:r>
                        <a:rPr kumimoji="0" lang="th-TH" altLang="ko-K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H SarabunPSK" pitchFamily="34" charset="-34"/>
                          <a:ea typeface="Gulim" pitchFamily="34" charset="-127"/>
                          <a:cs typeface="TH SarabunPSK" pitchFamily="34" charset="-34"/>
                        </a:rPr>
                        <a:t>ที่ตรวจนับได้ไว้ต่างหากจากกัน        </a:t>
                      </a:r>
                      <a:endParaRPr kumimoji="0" lang="ko-KR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H SarabunPSK" pitchFamily="34" charset="-34"/>
                        <a:ea typeface="Gulim" pitchFamily="34" charset="-127"/>
                        <a:cs typeface="TH SarabunPSK" pitchFamily="34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0474" name="Text Box 8"/>
          <p:cNvSpPr txBox="1">
            <a:spLocks noChangeArrowheads="1"/>
          </p:cNvSpPr>
          <p:nvPr/>
        </p:nvSpPr>
        <p:spPr bwMode="auto">
          <a:xfrm>
            <a:off x="971570" y="620719"/>
            <a:ext cx="52562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4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44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สินค้าคงเหลือ</a:t>
            </a: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2740"/>
            <a:ext cx="9144000" cy="563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r">
              <a:defRPr/>
            </a:pPr>
            <a:br>
              <a:rPr lang="th-TH" sz="3600" dirty="0">
                <a:latin typeface="TH SarabunPSK" pitchFamily="34" charset="-34"/>
                <a:cs typeface="TH SarabunPSK" pitchFamily="34" charset="-34"/>
              </a:rPr>
            </a:b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หมวด 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นโยบายการบัญชีที่สำคัญของสหกรณ์</a:t>
            </a:r>
            <a:br>
              <a:rPr lang="en-US" sz="3600" dirty="0">
                <a:latin typeface="TH SarabunPSK" pitchFamily="34" charset="-34"/>
                <a:cs typeface="TH SarabunPSK" pitchFamily="34" charset="-34"/>
              </a:rPr>
            </a:b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ลูกศรขวา 7"/>
          <p:cNvSpPr/>
          <p:nvPr/>
        </p:nvSpPr>
        <p:spPr>
          <a:xfrm rot="1792382">
            <a:off x="474671" y="473115"/>
            <a:ext cx="1146175" cy="1166813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kern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90477" name="Rectangle 42"/>
          <p:cNvSpPr>
            <a:spLocks noChangeArrowheads="1"/>
          </p:cNvSpPr>
          <p:nvPr/>
        </p:nvSpPr>
        <p:spPr bwMode="gray">
          <a:xfrm>
            <a:off x="457207" y="746125"/>
            <a:ext cx="13890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6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6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18</a:t>
            </a:r>
          </a:p>
        </p:txBody>
      </p:sp>
      <p:sp>
        <p:nvSpPr>
          <p:cNvPr id="190479" name="TextBox 1"/>
          <p:cNvSpPr txBox="1">
            <a:spLocks noChangeArrowheads="1"/>
          </p:cNvSpPr>
          <p:nvPr/>
        </p:nvSpPr>
        <p:spPr bwMode="auto">
          <a:xfrm>
            <a:off x="4211640" y="1773240"/>
            <a:ext cx="1584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A0B09-4324-4673-BB45-0864E5ED168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388" y="603250"/>
            <a:ext cx="8856662" cy="62103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th-TH" sz="31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    สินค้าคงเหลือ (ต่อ)</a:t>
            </a:r>
            <a:endParaRPr lang="en-US" sz="3100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400050" lvl="1" indent="0">
              <a:buNone/>
              <a:defRPr/>
            </a:pPr>
            <a:endParaRPr lang="th-TH" sz="1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265113" lvl="1" indent="0">
              <a:buFont typeface="Wingdings" pitchFamily="2" charset="2"/>
              <a:buChar char="Ø"/>
              <a:defRPr/>
            </a:pPr>
            <a:r>
              <a:rPr lang="th-TH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การตีราคาสินค้าคงเหลือ </a:t>
            </a:r>
          </a:p>
          <a:p>
            <a:pPr marL="400050" lvl="1" indent="0">
              <a:buNone/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สินค้าคงเหลือสภาพปกติ ให้ตีราคาตาม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ราคาทุน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มูลค่าสุทธิที่จะได้รับแล้วแต่ราคาใดจะต่ำ</a:t>
            </a:r>
            <a:r>
              <a:rPr lang="th-TH" sz="24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กว่า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วิธีเข้าก่อนออกก่อน (</a:t>
            </a:r>
            <a:r>
              <a:rPr lang="en-US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First</a:t>
            </a:r>
            <a:r>
              <a:rPr lang="th-TH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In</a:t>
            </a:r>
            <a:r>
              <a:rPr lang="th-TH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First</a:t>
            </a:r>
            <a:r>
              <a:rPr lang="th-TH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Out</a:t>
            </a:r>
            <a:r>
              <a:rPr lang="th-TH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FIFO)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โดยสินค้าที่ซื้อหรือผลิตขึ้นก่อนจะถูกขายออกไปก่อน ดังนั้น สินค้าที่เหลืออยู่จะเป็นสินค้าที่ซื้อหรือผลิตครั้งหลังสุดย้อนขึ้นไปตามลำดับ </a:t>
            </a:r>
            <a:endParaRPr lang="en-US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วิธีถัวเฉลี่ยถ่วงน้ำหนัก (</a:t>
            </a:r>
            <a:r>
              <a:rPr lang="en-US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Weighted</a:t>
            </a:r>
            <a:r>
              <a:rPr lang="th-TH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Average)</a:t>
            </a:r>
            <a:r>
              <a:rPr lang="th-TH" sz="24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โดยนำราคาทุนทั้งหมดของสินค้า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ที่ซื้อมาหารด้วยจำนวนหน่วยของสินค้านั้น และนำราคาถัวเฉลี่ยต่อหน่วยที่คำนวณได้คูณด้วยจำนวนหน่วยของสินค้าคงเหลือในวันสิ้นปีทางบัญชี </a:t>
            </a:r>
          </a:p>
          <a:p>
            <a:pPr>
              <a:defRPr/>
            </a:pPr>
            <a:r>
              <a:rPr lang="th-TH" sz="24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สินค้าที่เสื่อมหรือชำรุด </a:t>
            </a: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ให้ตีราคาลดลงตามราคาที่คาดว่าจะจำหน่ายได้ กรณี ลดราคาต่ำกว่าราคาทุน เมื่อ</a:t>
            </a:r>
            <a:r>
              <a:rPr lang="th-TH" sz="2400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มีมติอนุมัติให้ลดราคาได้จึงดำเนินการจำหน่ายตามราคาที่ลดลงได้  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2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24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ให้เปิดเผยการลดราคาสินค้าลงต่ำกว่าราคาทุนไว้ในหมายเหตุประกอบงบการเงินเกี่ยวกับจำนวน</a:t>
            </a:r>
            <a:r>
              <a:rPr lang="th-TH" sz="2400" spc="-3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ครั้งที่ลดราคา / จำนวน / ประเภทสินค้า / จำนวนเงินที่ลดราคา / วันที่และครั้งที่มีมติประชุมให้ลดราคา</a:t>
            </a:r>
            <a:endParaRPr lang="en-US" sz="2400" spc="-3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2740"/>
            <a:ext cx="9144000" cy="563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r">
              <a:defRPr/>
            </a:pPr>
            <a:br>
              <a:rPr lang="th-TH" sz="4000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หมวด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นโยบายการบัญชีที่สำคัญของสหกรณ์</a:t>
            </a:r>
            <a:br>
              <a:rPr lang="en-US" sz="4000" dirty="0">
                <a:latin typeface="TH SarabunPSK" pitchFamily="34" charset="-34"/>
                <a:cs typeface="TH SarabunPSK" pitchFamily="34" charset="-34"/>
              </a:rPr>
            </a:b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ลูกศรขวา 4"/>
          <p:cNvSpPr/>
          <p:nvPr/>
        </p:nvSpPr>
        <p:spPr>
          <a:xfrm rot="1792382">
            <a:off x="396877" y="447683"/>
            <a:ext cx="995363" cy="1000125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kern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91493" name="Rectangle 42"/>
          <p:cNvSpPr>
            <a:spLocks noChangeArrowheads="1"/>
          </p:cNvSpPr>
          <p:nvPr/>
        </p:nvSpPr>
        <p:spPr bwMode="gray">
          <a:xfrm>
            <a:off x="328619" y="620753"/>
            <a:ext cx="13890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2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2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3D5D5-758A-4A82-B5CE-B3605FC794C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408" y="836653"/>
            <a:ext cx="8785225" cy="432117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th-TH" sz="36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         วัสดุคงเหลือ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h-TH" sz="3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หมายถึง ของใช้สิ้นเปลืองในโรงงานและในสำนักงานซึ่งมีไว้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h-TH" sz="34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เพื่อใช้มิใช่มีไว้เพื่อจำหน่าย</a:t>
            </a:r>
          </a:p>
          <a:p>
            <a:pPr marL="400050" lvl="1" indent="-38100">
              <a:spcBef>
                <a:spcPts val="0"/>
              </a:spcBef>
              <a:defRPr/>
            </a:pP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การตรวจนับวัสดุคงเหลือ 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ปฏิบัติเช่นเดียวกับการตรวจนับสินค้าคงเหลือ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  <a:p>
            <a:pPr marL="361950" lvl="1" indent="84138">
              <a:spcBef>
                <a:spcPts val="0"/>
              </a:spcBef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การตีราคาวัสดุคงเหลือ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ให้ตีราคาตามราคาทุน </a:t>
            </a: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2740"/>
            <a:ext cx="9144000" cy="563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r">
              <a:defRPr/>
            </a:pPr>
            <a:br>
              <a:rPr lang="th-TH" sz="4000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หมวด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นโยบายการบัญชีที่สำคัญของสหกรณ์</a:t>
            </a:r>
            <a:br>
              <a:rPr lang="en-US" sz="4000" dirty="0">
                <a:latin typeface="TH SarabunPSK" pitchFamily="34" charset="-34"/>
                <a:cs typeface="TH SarabunPSK" pitchFamily="34" charset="-34"/>
              </a:rPr>
            </a:b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 rot="1792382">
            <a:off x="404813" y="420692"/>
            <a:ext cx="1096962" cy="1055687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b="1" kern="0" dirty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92517" name="Rectangle 42"/>
          <p:cNvSpPr>
            <a:spLocks noChangeArrowheads="1"/>
          </p:cNvSpPr>
          <p:nvPr/>
        </p:nvSpPr>
        <p:spPr bwMode="gray">
          <a:xfrm>
            <a:off x="328619" y="620753"/>
            <a:ext cx="13890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2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2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19</a:t>
            </a:r>
          </a:p>
        </p:txBody>
      </p:sp>
      <p:sp>
        <p:nvSpPr>
          <p:cNvPr id="9" name="ตัวแทนเนื้อหา 2"/>
          <p:cNvSpPr txBox="1">
            <a:spLocks/>
          </p:cNvSpPr>
          <p:nvPr/>
        </p:nvSpPr>
        <p:spPr bwMode="gray">
          <a:xfrm>
            <a:off x="179388" y="3500438"/>
            <a:ext cx="8964612" cy="1873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eaLnBrk="0" hangingPunct="0">
              <a:spcBef>
                <a:spcPts val="0"/>
              </a:spcBef>
              <a:buClr>
                <a:srgbClr val="00A3D6"/>
              </a:buClr>
              <a:defRPr/>
            </a:pPr>
            <a:r>
              <a:rPr lang="th-TH" sz="3600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      </a:t>
            </a:r>
          </a:p>
          <a:p>
            <a:pPr eaLnBrk="0" hangingPunct="0">
              <a:spcBef>
                <a:spcPts val="0"/>
              </a:spcBef>
              <a:buClr>
                <a:srgbClr val="00A3D6"/>
              </a:buClr>
              <a:defRPr/>
            </a:pPr>
            <a:r>
              <a:rPr lang="th-TH" sz="3600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sz="3400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ที่ดินแทนการชำระหนี้ </a:t>
            </a:r>
            <a:r>
              <a:rPr lang="th-TH" sz="3400" b="1" kern="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หมายถึง ที่ดินที่สหกรณ์ได้รับชำระหนี้</a:t>
            </a:r>
          </a:p>
          <a:p>
            <a:pPr eaLnBrk="0" hangingPunct="0">
              <a:spcBef>
                <a:spcPts val="0"/>
              </a:spcBef>
              <a:buClr>
                <a:srgbClr val="00A3D6"/>
              </a:buClr>
              <a:defRPr/>
            </a:pPr>
            <a:r>
              <a:rPr lang="th-TH" sz="3400" b="1" kern="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จากลูกหนี้แทนการรับชำระด้วยเงินสด</a:t>
            </a:r>
            <a:endParaRPr lang="en-US" sz="3400" b="1" kern="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ลูกศรขวา 9"/>
          <p:cNvSpPr/>
          <p:nvPr/>
        </p:nvSpPr>
        <p:spPr>
          <a:xfrm rot="1792382">
            <a:off x="296863" y="3827463"/>
            <a:ext cx="1096962" cy="1054100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b="1" kern="0" dirty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92520" name="Rectangle 42"/>
          <p:cNvSpPr>
            <a:spLocks noChangeArrowheads="1"/>
          </p:cNvSpPr>
          <p:nvPr/>
        </p:nvSpPr>
        <p:spPr bwMode="gray">
          <a:xfrm>
            <a:off x="323852" y="4076740"/>
            <a:ext cx="13890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2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2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7F784-F4B7-45A6-867C-FA72C31A2B2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31478" y="1700215"/>
            <a:ext cx="8461002" cy="439308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th-TH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20.1 การบันทึกมูลค่า ณ วันรับชำระหนี้ 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ให้</a:t>
            </a:r>
            <a:r>
              <a:rPr lang="th-TH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บันทึกมูลค่า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ที่ดินแทนการชำระหนี้ด้วย</a:t>
            </a:r>
            <a:r>
              <a:rPr lang="th-TH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ราคาที่ประเมินโดยทางราชการ 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กรณีราคาประเมินโดยทาง</a:t>
            </a:r>
            <a:r>
              <a:rPr lang="th-TH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ราชการสูงกว่าจำนวนเงินที่ลูกหนี้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เป็นหนี้ ให้สหกรณ์จ่ายคืนส่วนต่างดังกล่าวแก่ลูกหนี้ </a:t>
            </a:r>
            <a:r>
              <a:rPr lang="th-TH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หากราคาประเมิน     ต่ำกว่าจำนวนเงินที่ลูกหนี้เป็นหนี้ ให้สหกรณ์เรียกเก็บหนี้ส่วนที่เหลือจากลูกหนี้        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กรณีที่คาดว่าไม่อาจ</a:t>
            </a:r>
            <a:r>
              <a:rPr lang="th-TH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เรียกเก็บหนี้ส่วนที่เหลือได้ให้ตั้งค่าเผื่อหนี้สงสัยจะสูญเต็ม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จำนวน </a:t>
            </a:r>
          </a:p>
          <a:p>
            <a:pPr marL="0" indent="0">
              <a:buNone/>
              <a:defRPr/>
            </a:pPr>
            <a:r>
              <a:rPr lang="th-TH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20.2 การตรวจนับ ณ วันสิ้นปีทางบัญชี 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สหกรณ์ต้องจัดให้มีการตรวจนับ                ที่ดินแทนการชำระหนี้ พร้อมกับตรวจสอบเอกสารสิทธิ์ </a:t>
            </a:r>
          </a:p>
          <a:p>
            <a:pPr marL="0" indent="0">
              <a:buNone/>
              <a:defRPr/>
            </a:pPr>
            <a:r>
              <a:rPr lang="th-TH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   20.3 การจำหน่ายที่ดินแทนการชำระหนี้   </a:t>
            </a:r>
            <a:r>
              <a:rPr lang="th-TH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ณ วันที่ขายให้บันทึกที่ดิน                 แทนการชำระหนี้ด้วยราคาขาย ผลต่างระหว่างราคาขายกับมูลค่า ณ วันรับชำระหนี้            ถือเป็นกำไรหรือขาดทุนจากการจำหน่าย</a:t>
            </a:r>
            <a:r>
              <a:rPr lang="th-TH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endParaRPr lang="en-US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2740"/>
            <a:ext cx="9144000" cy="563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r">
              <a:defRPr/>
            </a:pPr>
            <a:br>
              <a:rPr lang="th-TH" sz="4000" dirty="0">
                <a:latin typeface="TH SarabunPSK" pitchFamily="34" charset="-34"/>
                <a:cs typeface="TH SarabunPSK" pitchFamily="34" charset="-34"/>
              </a:rPr>
            </a:b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หมวด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 นโยบายการบัญชีที่สำคัญของสหกรณ์</a:t>
            </a:r>
            <a:br>
              <a:rPr lang="en-US" sz="4000" dirty="0">
                <a:latin typeface="TH SarabunPSK" pitchFamily="34" charset="-34"/>
                <a:cs typeface="TH SarabunPSK" pitchFamily="34" charset="-34"/>
              </a:rPr>
            </a:b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ลูกศรขวา 4"/>
          <p:cNvSpPr/>
          <p:nvPr/>
        </p:nvSpPr>
        <p:spPr>
          <a:xfrm rot="1792382">
            <a:off x="296863" y="608013"/>
            <a:ext cx="1096962" cy="1054100"/>
          </a:xfrm>
          <a:prstGeom prst="rightArrow">
            <a:avLst/>
          </a:prstGeom>
          <a:solidFill>
            <a:srgbClr val="CCFFFF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600" b="1" kern="0" dirty="0">
              <a:solidFill>
                <a:srgbClr val="FFFFFF"/>
              </a:solidFill>
              <a:latin typeface="Verdana"/>
              <a:cs typeface="Angsana New"/>
            </a:endParaRPr>
          </a:p>
        </p:txBody>
      </p:sp>
      <p:sp>
        <p:nvSpPr>
          <p:cNvPr id="193541" name="Rectangle 42"/>
          <p:cNvSpPr>
            <a:spLocks noChangeArrowheads="1"/>
          </p:cNvSpPr>
          <p:nvPr/>
        </p:nvSpPr>
        <p:spPr bwMode="gray">
          <a:xfrm>
            <a:off x="323852" y="857290"/>
            <a:ext cx="13890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h-TH" sz="32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 </a:t>
            </a:r>
            <a:r>
              <a:rPr lang="en-US" sz="32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20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76376" y="908050"/>
            <a:ext cx="424815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ที่ดินแทนการชำระหนี้ (ต่อ) </a:t>
            </a:r>
            <a:endParaRPr lang="th-TH" sz="3600" dirty="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7F784-F4B7-45A6-867C-FA72C31A2B2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2">
            <a:extLst>
              <a:ext uri="{FF2B5EF4-FFF2-40B4-BE49-F238E27FC236}">
                <a16:creationId xmlns:a16="http://schemas.microsoft.com/office/drawing/2014/main" id="{E02CB498-0E2B-4B8D-AFD7-05F74A21EF02}"/>
              </a:ext>
            </a:extLst>
          </p:cNvPr>
          <p:cNvSpPr/>
          <p:nvPr/>
        </p:nvSpPr>
        <p:spPr>
          <a:xfrm>
            <a:off x="467544" y="2418034"/>
            <a:ext cx="8316512" cy="432333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thaiDist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ตามระเบียบนายทะเบียนสหกรณ์ ว่าด้วยการบัญชีของสหกรณ์ พ.ศ. 2560 ข้อ 20 </a:t>
            </a:r>
            <a:b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ได้กำหนดเกี่ยวกับที่ดินแทนการชำระหนี้ไว้ดังนี้</a:t>
            </a:r>
          </a:p>
          <a:p>
            <a:pPr lvl="0" algn="thaiDist"/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  <a:sym typeface="Wingdings"/>
              </a:rPr>
              <a:t>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การบันทึกมูลค่า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ณ วันรับชำระหนี้ 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(ณ วันโอนกรรมสิทธิ์)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ให้บันทึกมูลค่าที่ดินแทน</a:t>
            </a:r>
            <a:r>
              <a:rPr lang="th-TH" sz="2400" b="1" spc="-30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การชำระหนี้ด้วยราคาที่ประเมินโดยทางราชการ กรณีราคาประเมิน</a:t>
            </a:r>
            <a:r>
              <a:rPr lang="th-TH" sz="2400" b="1" spc="-30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สูงกว่า</a:t>
            </a:r>
            <a:r>
              <a:rPr lang="th-TH" sz="2400" b="1" spc="-30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จำนวนเงินที่ลูกหนี้เป็นหนี้ 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ให้สหกรณ์จ่ายคืน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ส่วนต่างดังกล่าวแก่ลูกหนี้ หากราคาประเมิน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ต่ำกว่า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จำนวนเงินที่ลูกหนี้เป็นหนี้ </a:t>
            </a:r>
            <a:b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ให้สหกรณ์เรียกเก็บหนี้ส่วนที่เหลือจากลูกหนี้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กรณี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ที่คาดว่า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ไม่อาจเรียกเก็บหนี้ส่วนที่เหลือได้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ให้ตั้ง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ค่าเผื่อหนี้สงสัยจะสูญเ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ต็มจำนวน</a:t>
            </a:r>
          </a:p>
          <a:p>
            <a:pPr lvl="0" algn="thaiDist"/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  <a:sym typeface="Wingdings"/>
              </a:rPr>
              <a:t>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การตรวจนับ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ณ วันสิ้นปีทางบัญชี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สหกรณ์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ต้องจัดให้มีการตรวจนับ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ที่ดินแทน</a:t>
            </a:r>
            <a:b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การชำระหนี้ พร้อมกับตรวจสอบเอกสารสิทธิ์</a:t>
            </a:r>
          </a:p>
          <a:p>
            <a:pPr lvl="0" algn="thaiDist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400" b="1" spc="-30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  <a:sym typeface="Wingdings"/>
              </a:rPr>
              <a:t></a:t>
            </a:r>
            <a:r>
              <a:rPr lang="th-TH" sz="2400" b="1" spc="-30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</a:t>
            </a:r>
            <a:r>
              <a:rPr lang="th-TH" sz="2400" b="1" spc="-30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การจำหน่ายที่ดินแทนการชำระหนี้ </a:t>
            </a:r>
            <a:r>
              <a:rPr lang="th-TH" sz="2400" b="1" spc="-30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ณ วันที่ขายให้บันทึกที่ดินแทนการชำระหนี้ด้วย</a:t>
            </a:r>
            <a:r>
              <a:rPr lang="th-TH" sz="2400" b="1" spc="-70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ราคาขาย </a:t>
            </a:r>
            <a:r>
              <a:rPr lang="th-TH" sz="2400" b="1" spc="-70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ผลต่างระหว่างราคาขายกับมูลค่า</a:t>
            </a:r>
            <a:r>
              <a:rPr lang="th-TH" sz="2400" b="1" spc="-70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ณ วันรับชำระหนี้ </a:t>
            </a:r>
            <a:r>
              <a:rPr lang="th-TH" sz="2400" b="1" spc="-70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ถือเป็นกำไรหรือขาดทุนจากการจำหน่าย</a:t>
            </a:r>
            <a:endParaRPr lang="th-TH" sz="2400" b="1" spc="-7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thaiDist"/>
            <a:endParaRPr lang="en-US" sz="24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040" y="260648"/>
            <a:ext cx="8803448" cy="153233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แนวทางปฏิบัติ</a:t>
            </a:r>
          </a:p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เรื่อง วิธีปฏิบัติทางบัญชีเกี่ยวกับที่ดินแทนการชำระหนี้</a:t>
            </a:r>
          </a:p>
          <a:p>
            <a:pPr algn="ctr"/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ออกตามความในระเบียบนายทะเบียนสหกรณ์ ว่าด้วยการบัญชีของสหกรณ์ พ.ศ. 2560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91B71086-069E-49D5-B0D6-7B80D48E2E2E}"/>
              </a:ext>
            </a:extLst>
          </p:cNvPr>
          <p:cNvSpPr/>
          <p:nvPr/>
        </p:nvSpPr>
        <p:spPr>
          <a:xfrm>
            <a:off x="908215" y="2060278"/>
            <a:ext cx="7920833" cy="3571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0"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หลักเกณฑ์เกี่ยวกับที่ดินแทนการชำระหนี้</a:t>
            </a: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Oval 50">
            <a:extLst>
              <a:ext uri="{FF2B5EF4-FFF2-40B4-BE49-F238E27FC236}">
                <a16:creationId xmlns:a16="http://schemas.microsoft.com/office/drawing/2014/main" id="{7150590E-63BC-4760-A7E4-AB6F08EC4FE9}"/>
              </a:ext>
            </a:extLst>
          </p:cNvPr>
          <p:cNvSpPr/>
          <p:nvPr/>
        </p:nvSpPr>
        <p:spPr>
          <a:xfrm>
            <a:off x="356061" y="1988840"/>
            <a:ext cx="594421" cy="5201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2" name="Right Triangle 54">
            <a:extLst>
              <a:ext uri="{FF2B5EF4-FFF2-40B4-BE49-F238E27FC236}">
                <a16:creationId xmlns:a16="http://schemas.microsoft.com/office/drawing/2014/main" id="{498F495B-75AD-49C7-805A-746E6E27C89C}"/>
              </a:ext>
            </a:extLst>
          </p:cNvPr>
          <p:cNvSpPr/>
          <p:nvPr/>
        </p:nvSpPr>
        <p:spPr>
          <a:xfrm rot="5400000">
            <a:off x="8393998" y="2052420"/>
            <a:ext cx="391188" cy="402336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49</a:t>
            </a:fld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5282" y="404664"/>
            <a:ext cx="2814139" cy="862260"/>
          </a:xfrm>
          <a:prstGeom prst="ellipse">
            <a:avLst/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h-TH" sz="480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1765" y="476672"/>
            <a:ext cx="9006408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3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เพิ่มเติมมาตรา 33/1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(โดยยกเลิกมาตรา 33 วรรคสองเดิม)</a:t>
            </a:r>
          </a:p>
          <a:p>
            <a:pPr eaLnBrk="0" hangingPunct="0"/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	</a:t>
            </a: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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 </a:t>
            </a:r>
            <a:r>
              <a:rPr lang="th-TH" sz="29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สหกรณ์ที่จะรับจดทะเบียนตามมาตรา 33 แบ่งประเภทได้ดังนี้</a:t>
            </a:r>
          </a:p>
          <a:p>
            <a:pPr eaLnBrk="0" hangingPunct="0"/>
            <a:r>
              <a:rPr lang="th-TH" sz="29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	     (1) สหกรณ์การเกษตร</a:t>
            </a:r>
          </a:p>
          <a:p>
            <a:pPr eaLnBrk="0" hangingPunct="0"/>
            <a:r>
              <a:rPr lang="th-TH" sz="29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	     (2) สหกรณ์กรประมง</a:t>
            </a:r>
          </a:p>
          <a:p>
            <a:pPr eaLnBrk="0" hangingPunct="0"/>
            <a:r>
              <a:rPr lang="th-TH" sz="29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	     (3) สหกรณ์นิคม</a:t>
            </a:r>
          </a:p>
          <a:p>
            <a:pPr eaLnBrk="0" hangingPunct="0"/>
            <a:r>
              <a:rPr lang="th-TH" sz="29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	     (4) สหกรณ์ร้านค้า</a:t>
            </a:r>
          </a:p>
          <a:p>
            <a:pPr eaLnBrk="0" hangingPunct="0"/>
            <a:r>
              <a:rPr lang="th-TH" sz="29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	     (5) สหกรณ์บริการ</a:t>
            </a:r>
          </a:p>
          <a:p>
            <a:pPr eaLnBrk="0" hangingPunct="0"/>
            <a:r>
              <a:rPr lang="th-TH" sz="29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	     (6) สหกรณ์ออมทรัพย์</a:t>
            </a:r>
          </a:p>
          <a:p>
            <a:pPr eaLnBrk="0" hangingPunct="0"/>
            <a:r>
              <a:rPr lang="th-TH" sz="29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	     (7) สหกรณ์เครดิตยู</a:t>
            </a:r>
            <a:r>
              <a:rPr lang="th-TH" sz="29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เนี่ยน</a:t>
            </a:r>
            <a:endParaRPr lang="th-TH" sz="29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itchFamily="18" charset="2"/>
            </a:endParaRPr>
          </a:p>
          <a:p>
            <a:pPr eaLnBrk="0" hangingPunct="0"/>
            <a:r>
              <a:rPr lang="th-TH" sz="29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	     (8) สหกรณ์อื่นตามที่กำหนดไว้ในกฎกระทรวง</a:t>
            </a:r>
          </a:p>
          <a:p>
            <a:pPr eaLnBrk="0" hangingPunct="0"/>
            <a:r>
              <a:rPr lang="th-TH" sz="29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		ลักษณะจองสหกรณ์ที่จะรับจดทะเบียน วัตถุประสงค์ และขอบเขต</a:t>
            </a:r>
          </a:p>
          <a:p>
            <a:pPr eaLnBrk="0" hangingPunct="0"/>
            <a:r>
              <a:rPr lang="th-TH" sz="29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    แห่งการดำเนินกิจการที่จะพึงดำเนินการได้ของสหกรณ์แต่ละประเภทตามวรรคหนึ่ง </a:t>
            </a:r>
          </a:p>
          <a:p>
            <a:pPr eaLnBrk="0" hangingPunct="0"/>
            <a:r>
              <a:rPr lang="th-TH" sz="29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    ให้เป็นไปตามที่กำหนดในกฎกระทรวง</a:t>
            </a:r>
          </a:p>
          <a:p>
            <a:pPr eaLnBrk="0" hangingPunct="0"/>
            <a:endParaRPr lang="th-TH" sz="29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F120C-88CF-422D-83E5-BAFACCD35120}" type="slidenum">
              <a:rPr lang="th-TH" smtClean="0"/>
              <a:pPr>
                <a:defRPr/>
              </a:pPr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1310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2">
            <a:extLst>
              <a:ext uri="{FF2B5EF4-FFF2-40B4-BE49-F238E27FC236}">
                <a16:creationId xmlns:a16="http://schemas.microsoft.com/office/drawing/2014/main" id="{E02CB498-0E2B-4B8D-AFD7-05F74A21EF02}"/>
              </a:ext>
            </a:extLst>
          </p:cNvPr>
          <p:cNvSpPr/>
          <p:nvPr/>
        </p:nvSpPr>
        <p:spPr>
          <a:xfrm>
            <a:off x="428596" y="1643050"/>
            <a:ext cx="4062290" cy="200024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358775" algn="thaiDist" eaLnBrk="0" hangingPunct="0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(1)  กรณีที่ดินแทนการชำระหนี้มีราคาประเมินโดยทางราชการ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สูงกว่า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จำนวนเงินที่ลูกหนี้เป็นหนี้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ให้สหกรณ์จ่ายคืนส่วนต่างแก่ลูกหนี้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ซึ่งสหกรณ์อาจคืนเงินส่วนต่างให้กับลูกหนี้ในวันโอนกรรมสิทธิ์ในที่ดิน หรือบันทึกส่วนต่างไว้ในบัญชี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“เงินรอจ่ายคืน”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เพื่อคืนเงินให้ลูกหนี้ต่อไป โดยบันทึกบัญชี ดังนี้</a:t>
            </a:r>
            <a:endParaRPr lang="th-TH" sz="2000" b="1" dirty="0">
              <a:solidFill>
                <a:srgbClr val="C00000"/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indent="630238" algn="thaiDist" eaLnBrk="0" hangingPunct="0"/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</a:t>
            </a:r>
          </a:p>
        </p:txBody>
      </p:sp>
      <p:grpSp>
        <p:nvGrpSpPr>
          <p:cNvPr id="2" name="กลุ่ม 6"/>
          <p:cNvGrpSpPr/>
          <p:nvPr/>
        </p:nvGrpSpPr>
        <p:grpSpPr>
          <a:xfrm>
            <a:off x="357160" y="214290"/>
            <a:ext cx="8474831" cy="819816"/>
            <a:chOff x="356059" y="1859354"/>
            <a:chExt cx="8474831" cy="819816"/>
          </a:xfrm>
        </p:grpSpPr>
        <p:sp>
          <p:nvSpPr>
            <p:cNvPr id="5" name="Rectangle 49">
              <a:extLst>
                <a:ext uri="{FF2B5EF4-FFF2-40B4-BE49-F238E27FC236}">
                  <a16:creationId xmlns:a16="http://schemas.microsoft.com/office/drawing/2014/main" id="{91B71086-069E-49D5-B0D6-7B80D48E2E2E}"/>
                </a:ext>
              </a:extLst>
            </p:cNvPr>
            <p:cNvSpPr/>
            <p:nvPr/>
          </p:nvSpPr>
          <p:spPr>
            <a:xfrm>
              <a:off x="908213" y="1930792"/>
              <a:ext cx="7920833" cy="357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วิธีปฏิบัติทางบัญชีเกี่ยวกับที่ดินแทนการชำระหนี้</a:t>
              </a:r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Oval 50">
              <a:extLst>
                <a:ext uri="{FF2B5EF4-FFF2-40B4-BE49-F238E27FC236}">
                  <a16:creationId xmlns:a16="http://schemas.microsoft.com/office/drawing/2014/main" id="{7150590E-63BC-4760-A7E4-AB6F08EC4FE9}"/>
                </a:ext>
              </a:extLst>
            </p:cNvPr>
            <p:cNvSpPr/>
            <p:nvPr/>
          </p:nvSpPr>
          <p:spPr>
            <a:xfrm>
              <a:off x="356059" y="1859354"/>
              <a:ext cx="594421" cy="5201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12" name="Right Triangle 54">
              <a:extLst>
                <a:ext uri="{FF2B5EF4-FFF2-40B4-BE49-F238E27FC236}">
                  <a16:creationId xmlns:a16="http://schemas.microsoft.com/office/drawing/2014/main" id="{498F495B-75AD-49C7-805A-746E6E27C89C}"/>
                </a:ext>
              </a:extLst>
            </p:cNvPr>
            <p:cNvSpPr/>
            <p:nvPr/>
          </p:nvSpPr>
          <p:spPr>
            <a:xfrm rot="5400000">
              <a:off x="8434128" y="2282408"/>
              <a:ext cx="391188" cy="402336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52">
            <a:extLst>
              <a:ext uri="{FF2B5EF4-FFF2-40B4-BE49-F238E27FC236}">
                <a16:creationId xmlns:a16="http://schemas.microsoft.com/office/drawing/2014/main" id="{E02CB498-0E2B-4B8D-AFD7-05F74A21EF02}"/>
              </a:ext>
            </a:extLst>
          </p:cNvPr>
          <p:cNvSpPr/>
          <p:nvPr/>
        </p:nvSpPr>
        <p:spPr>
          <a:xfrm>
            <a:off x="4643438" y="1643050"/>
            <a:ext cx="3927992" cy="200026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173038" algn="thaiDist" eaLnBrk="0" hangingPunct="0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(2)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กรณีที่ดินแทนการชำระหนี้มีราคาประเมินโดย</a:t>
            </a:r>
            <a:r>
              <a:rPr lang="th-TH" sz="2000" b="1" spc="-30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ทางราชการ</a:t>
            </a:r>
            <a:r>
              <a:rPr lang="th-TH" sz="2000" b="1" spc="-30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ต่ำกว่า</a:t>
            </a:r>
            <a:r>
              <a:rPr lang="th-TH" sz="2000" b="1" spc="-30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จำนวนเงินที่ลูกหนี้เป็นหนี้ </a:t>
            </a:r>
            <a:r>
              <a:rPr lang="th-TH" sz="2000" b="1" spc="-30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ให้สหกรณ์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เรียกเก็บหนี้ส่วนที่เหลือจากลูกหนี้ 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กรณีลูกหนี้คืนเงินให้สหกรณ์ในวันโอนกรรมสิทธิ์ในที่ดิน ให้บันทึกบัญชี ดังนี้</a:t>
            </a:r>
            <a:endParaRPr lang="th-TH" sz="2000" b="1" dirty="0">
              <a:solidFill>
                <a:srgbClr val="C00000"/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3743988"/>
            <a:ext cx="4054604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เดบิต  ที่ดินแทนการชำระหนี้รอขาย	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เครดิต  รายได้ค่าปรับค้างรับ                  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        ดอกเบี้ยค้างรับ                        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        รายได้ค่าปรับ                          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        ดอกเบี้ยรับ                             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        ลูกหนี้ (ระบุประเภทลูกหนี้)          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        </a:t>
            </a:r>
            <a:r>
              <a:rPr lang="th-TH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เงินรอจ่ายคืน/เงินสด/เงินฝากธนาคาร  </a:t>
            </a:r>
            <a:r>
              <a:rPr lang="en-US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xx</a:t>
            </a:r>
            <a:endParaRPr lang="th-TH" sz="18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5310" y="3729920"/>
            <a:ext cx="3929090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เดบิต  ที่ดินแทนการชำระหนี้รอขาย	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เงินสด/เงินฝากธนาคาร                </a:t>
            </a:r>
            <a:r>
              <a:rPr lang="en-US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xx</a:t>
            </a:r>
            <a:endParaRPr lang="th-TH" sz="18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เครดิต  รายได้ค่าปรับค้างรับ                  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        ดอกเบี้ยค้างรับ                        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        รายได้ค่าปรับ                          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        ดอกเบี้ยรับ                             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        ลูกหนี้ (ระบุประเภทลูกหนี้)          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xx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ectangle 49">
            <a:extLst>
              <a:ext uri="{FF2B5EF4-FFF2-40B4-BE49-F238E27FC236}">
                <a16:creationId xmlns:a16="http://schemas.microsoft.com/office/drawing/2014/main" id="{91B71086-069E-49D5-B0D6-7B80D48E2E2E}"/>
              </a:ext>
            </a:extLst>
          </p:cNvPr>
          <p:cNvSpPr/>
          <p:nvPr/>
        </p:nvSpPr>
        <p:spPr>
          <a:xfrm>
            <a:off x="428596" y="5896802"/>
            <a:ext cx="8215370" cy="785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0" rtlCol="0" anchor="ctr"/>
          <a:lstStyle/>
          <a:p>
            <a:pPr algn="thaiDist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กรณี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ลูกหนี้ไม่สามารถชำระหนี้ส่วนที่เหลือ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หลังหักที่ดินแทนการชำระหนี้ให้แก่สหกรณ์ในวันโอนกรรมสิทธิ์ในที่ดิน </a:t>
            </a:r>
            <a:r>
              <a:rPr lang="th-TH" sz="2000" b="1" dirty="0">
                <a:solidFill>
                  <a:srgbClr val="0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หาก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สหกรณ์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คาดว่าไม่อาจเรียกเก็บหนี้ส่วนที่เหลือได้ให้ตั้งค่าเผื่อหนี้สงสัยจะสูญเต็มจำนวน </a:t>
            </a:r>
            <a:endParaRPr lang="en-US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ectangle 52">
            <a:extLst>
              <a:ext uri="{FF2B5EF4-FFF2-40B4-BE49-F238E27FC236}">
                <a16:creationId xmlns:a16="http://schemas.microsoft.com/office/drawing/2014/main" id="{E02CB498-0E2B-4B8D-AFD7-05F74A21EF02}"/>
              </a:ext>
            </a:extLst>
          </p:cNvPr>
          <p:cNvSpPr/>
          <p:nvPr/>
        </p:nvSpPr>
        <p:spPr>
          <a:xfrm>
            <a:off x="1000100" y="714356"/>
            <a:ext cx="7000924" cy="78581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1. การรับชำระหนี้ด้วยที่ดิน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สหกรณ์ตกลงกับลูกหนี้รับชำระหนี้ด้วยที่ดิน 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โดยใช้ราคาประเมินโดย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ทางราชการ</a:t>
            </a:r>
            <a:endParaRPr lang="en-US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630238" eaLnBrk="0" hangingPunct="0"/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50</a:t>
            </a:fld>
            <a:endParaRPr lang="th-TH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2">
            <a:extLst>
              <a:ext uri="{FF2B5EF4-FFF2-40B4-BE49-F238E27FC236}">
                <a16:creationId xmlns:a16="http://schemas.microsoft.com/office/drawing/2014/main" id="{E02CB498-0E2B-4B8D-AFD7-05F74A21EF02}"/>
              </a:ext>
            </a:extLst>
          </p:cNvPr>
          <p:cNvSpPr/>
          <p:nvPr/>
        </p:nvSpPr>
        <p:spPr>
          <a:xfrm>
            <a:off x="484868" y="476672"/>
            <a:ext cx="8001056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630238" algn="thaiDist" eaLnBrk="0" hangingPunct="0"/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1. การรับชำระหนี้ด้วยที่ดิน</a:t>
            </a:r>
          </a:p>
          <a:p>
            <a:pPr indent="630238" algn="thaiDist" eaLnBrk="0" hangingPunct="0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สหกรณ์ตกลงกับลูกหนี้รับชำระหนี้ด้วยที่ดิน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โดยใช้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ราคาประเมินอื่น</a:t>
            </a:r>
            <a:endParaRPr lang="en-US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630238" algn="thaiDist" eaLnBrk="0" hangingPunct="0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กรณีสหกรณ์ประเมินราคาที่ดินแทนการชำระหนี้โดยใช้</a:t>
            </a: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ราคาประเมินอื่นที่สูงกว่า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ราคาประเมินโดยทางราชการ โดยผู้ประเมินราคาต้องไม่มีส่วนได้เสีย </a:t>
            </a:r>
            <a:r>
              <a:rPr lang="th-TH" sz="2400" b="1" u="sng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ทั้งนี้ สหกรณ์</a:t>
            </a:r>
            <a:r>
              <a:rPr lang="th-TH" sz="2400" b="1" u="sng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ไม่ควร</a:t>
            </a:r>
            <a:r>
              <a:rPr lang="th-TH" sz="2400" b="1" u="sng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จ่ายเงินค่าที่ดินส่วนที่มีราคาประเมินสูงกว่ามูลหนี้คงเหลือคืนให้แก่ลูกหนี้ </a:t>
            </a:r>
            <a:r>
              <a:rPr lang="th-TH" sz="2400" b="1" u="sng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เว้นแต่</a:t>
            </a:r>
            <a:r>
              <a:rPr lang="th-TH" sz="2400" b="1" u="sng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มีข้อตกลงและสหกรณ์ขายที่ดินแทนการชำระหนี้ได้ในราคาที่สูงกว่ามูลหนี้คงเหลือ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 </a:t>
            </a:r>
            <a:endParaRPr lang="en-US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630238" algn="thaiDist" eaLnBrk="0" hangingPunct="0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สหกรณ์ควรคำนึงถึงการประเมินราคาอสังหาริมทรัพย์ </a:t>
            </a:r>
            <a:r>
              <a:rPr lang="th-TH" sz="2000" b="1" u="sng" dirty="0">
                <a:solidFill>
                  <a:srgbClr val="FF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เพื่อมิให้เกิดความเสียหายทางการเงินแก่สหกรณ์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และหากสหกรณ์ไม่สามารถขายที่ดินได้ หรือขายที่ดินแทนการชำระหนี้ได้ในราคาที่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ต่ำกว่า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มูลหนี้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ควร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กำหนดให้มีผู้รับผิดชอบชดใช้ด้วย</a:t>
            </a:r>
          </a:p>
          <a:p>
            <a:pPr indent="630238" algn="thaiDist" eaLnBrk="0" hangingPunct="0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ให้บันทึกบัญชีที่ดินแทนการชำระหนี้รอขายด้วยราคาประเมินโดยทางราชการส่วนต่างระหว่าง           ราคาประเมินอื่นที่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สูงกว่า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ราคาประเมินโดยทางราชการ ให้สหกรณ์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รับรู้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ได้ไม่เกินกว่ามูลหนี้คงเหลือของลูกหนี้                  โดยบันทึกไว้ในบัญชี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“ส่วนต่างมูลค่าที่ดินแทนการชำระหนี้รอขาย”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ดังนี้ 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630238" algn="thaiDist" eaLnBrk="0" hangingPunct="0"/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</a:t>
            </a:r>
          </a:p>
        </p:txBody>
      </p:sp>
      <p:grpSp>
        <p:nvGrpSpPr>
          <p:cNvPr id="2" name="กลุ่ม 6"/>
          <p:cNvGrpSpPr/>
          <p:nvPr/>
        </p:nvGrpSpPr>
        <p:grpSpPr>
          <a:xfrm>
            <a:off x="357158" y="44624"/>
            <a:ext cx="8474830" cy="819816"/>
            <a:chOff x="356059" y="1859354"/>
            <a:chExt cx="8474830" cy="819816"/>
          </a:xfrm>
        </p:grpSpPr>
        <p:sp>
          <p:nvSpPr>
            <p:cNvPr id="5" name="Rectangle 49">
              <a:extLst>
                <a:ext uri="{FF2B5EF4-FFF2-40B4-BE49-F238E27FC236}">
                  <a16:creationId xmlns:a16="http://schemas.microsoft.com/office/drawing/2014/main" id="{91B71086-069E-49D5-B0D6-7B80D48E2E2E}"/>
                </a:ext>
              </a:extLst>
            </p:cNvPr>
            <p:cNvSpPr/>
            <p:nvPr/>
          </p:nvSpPr>
          <p:spPr>
            <a:xfrm>
              <a:off x="908213" y="1930792"/>
              <a:ext cx="7920833" cy="357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วิธีปฏิบัติทางบัญชีเกี่ยวกับที่ดินแทนการชำระหนี้</a:t>
              </a:r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Oval 50">
              <a:extLst>
                <a:ext uri="{FF2B5EF4-FFF2-40B4-BE49-F238E27FC236}">
                  <a16:creationId xmlns:a16="http://schemas.microsoft.com/office/drawing/2014/main" id="{7150590E-63BC-4760-A7E4-AB6F08EC4FE9}"/>
                </a:ext>
              </a:extLst>
            </p:cNvPr>
            <p:cNvSpPr/>
            <p:nvPr/>
          </p:nvSpPr>
          <p:spPr>
            <a:xfrm>
              <a:off x="356059" y="1859354"/>
              <a:ext cx="594421" cy="5201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12" name="Right Triangle 54">
              <a:extLst>
                <a:ext uri="{FF2B5EF4-FFF2-40B4-BE49-F238E27FC236}">
                  <a16:creationId xmlns:a16="http://schemas.microsoft.com/office/drawing/2014/main" id="{498F495B-75AD-49C7-805A-746E6E27C89C}"/>
                </a:ext>
              </a:extLst>
            </p:cNvPr>
            <p:cNvSpPr/>
            <p:nvPr/>
          </p:nvSpPr>
          <p:spPr>
            <a:xfrm rot="5400000">
              <a:off x="8469846" y="2318126"/>
              <a:ext cx="391188" cy="330899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66408" y="4679344"/>
            <a:ext cx="4462782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เดบิต  ที่ดินแทนการชำระหนี้รอขาย	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             xx</a:t>
            </a: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ส่วนต่างมูลค่าที่ดินแทนการชำระหนี้รอขาย      </a:t>
            </a:r>
            <a:r>
              <a:rPr lang="en-US" sz="1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xx</a:t>
            </a:r>
            <a:endParaRPr lang="th-TH" sz="18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เครดิต  รายได้ค่าปรับค้างรับ                  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           xx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        ดอกเบี้ยค้างรับ                        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           xx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        รายได้ค่าปรับ                          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           xx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        ดอกเบี้ยรับ                             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           xx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                  ลูกหนี้ (ระบุประเภทลูกหนี้)              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           xx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49">
            <a:extLst>
              <a:ext uri="{FF2B5EF4-FFF2-40B4-BE49-F238E27FC236}">
                <a16:creationId xmlns:a16="http://schemas.microsoft.com/office/drawing/2014/main" id="{91B71086-069E-49D5-B0D6-7B80D48E2E2E}"/>
              </a:ext>
            </a:extLst>
          </p:cNvPr>
          <p:cNvSpPr/>
          <p:nvPr/>
        </p:nvSpPr>
        <p:spPr>
          <a:xfrm>
            <a:off x="5115368" y="4669666"/>
            <a:ext cx="3357586" cy="20717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thaiDist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ทั้งนี้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การบันทึกบัญชีที่ดินแทนการชำระหนี้รอขาย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ให้สหกรณ์จัดทำรายละเอียดเกี่ยวกับที่ดินแทนการชำระหนี้รอขาย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เปิดเผยไว้ในหมายเหตุประกอบงบการเงิน</a:t>
            </a:r>
            <a:endParaRPr lang="en-US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51</a:t>
            </a:fld>
            <a:endParaRPr lang="th-TH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2">
            <a:extLst>
              <a:ext uri="{FF2B5EF4-FFF2-40B4-BE49-F238E27FC236}">
                <a16:creationId xmlns:a16="http://schemas.microsoft.com/office/drawing/2014/main" id="{E02CB498-0E2B-4B8D-AFD7-05F74A21EF02}"/>
              </a:ext>
            </a:extLst>
          </p:cNvPr>
          <p:cNvSpPr/>
          <p:nvPr/>
        </p:nvSpPr>
        <p:spPr>
          <a:xfrm>
            <a:off x="484868" y="996688"/>
            <a:ext cx="8001056" cy="200026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th-TH" sz="2000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th-TH" sz="2400" b="1" kern="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2. 	กรณีสหกรณ์มีบัญชีที่ดินแทนการชำระหนี้รอขายยกมาจากปีก่อน</a:t>
            </a:r>
            <a:endParaRPr lang="en-US" sz="2400" b="1" kern="0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539750" algn="thaiDist"/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	กรณีผู้สอบบัญชีแสดงความเห็นต่องบการเงิน</a:t>
            </a:r>
            <a:r>
              <a:rPr lang="th-TH" sz="2400" b="1" u="sng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แบบไม่มีเงื่อนไข</a:t>
            </a:r>
            <a:endParaRPr lang="en-US" sz="2400" b="1" u="sng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539750" algn="thaiDist" eaLnBrk="0" hangingPunct="0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สหกรณ์มีบัญชีที่ดินแทนการชำระหนี้รอขายยกมาจากปีก่อนมีแนวทางปฏิบัติฉบับนี้ และผู้สอบบัญชีแสดงความเห็นต่องบการเงินแบบไม่มีเงื่อนไข สหกรณ์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ไม่ต้องปรับปรุงบัญชี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ที่ดินแทนการชำระหนี้รอขายที่ยกมาจากปีก่อน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แต่ให้สหกรณ์เปิดเผยข้อมูลรายละเอียด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เกี่ยวกับที่ดินแทนการชำระหนี้รอขายดังกล่าว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ในหมายเหตุประกอบงบการเงิน</a:t>
            </a:r>
            <a:endParaRPr lang="en-US" sz="2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539750" algn="thaiDist" eaLnBrk="0" hangingPunct="0"/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630238" algn="thaiDist" eaLnBrk="0" hangingPunct="0"/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</a:t>
            </a:r>
          </a:p>
        </p:txBody>
      </p:sp>
      <p:grpSp>
        <p:nvGrpSpPr>
          <p:cNvPr id="2" name="กลุ่ม 6"/>
          <p:cNvGrpSpPr/>
          <p:nvPr/>
        </p:nvGrpSpPr>
        <p:grpSpPr>
          <a:xfrm>
            <a:off x="357158" y="214290"/>
            <a:ext cx="8474830" cy="819816"/>
            <a:chOff x="356059" y="1859354"/>
            <a:chExt cx="8474830" cy="819816"/>
          </a:xfrm>
        </p:grpSpPr>
        <p:sp>
          <p:nvSpPr>
            <p:cNvPr id="5" name="Rectangle 49">
              <a:extLst>
                <a:ext uri="{FF2B5EF4-FFF2-40B4-BE49-F238E27FC236}">
                  <a16:creationId xmlns:a16="http://schemas.microsoft.com/office/drawing/2014/main" id="{91B71086-069E-49D5-B0D6-7B80D48E2E2E}"/>
                </a:ext>
              </a:extLst>
            </p:cNvPr>
            <p:cNvSpPr/>
            <p:nvPr/>
          </p:nvSpPr>
          <p:spPr>
            <a:xfrm>
              <a:off x="908213" y="1930792"/>
              <a:ext cx="7920833" cy="357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วิธีปฏิบัติทางบัญชีเกี่ยวกับที่ดินแทนการชำระหนี้</a:t>
              </a:r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Oval 50">
              <a:extLst>
                <a:ext uri="{FF2B5EF4-FFF2-40B4-BE49-F238E27FC236}">
                  <a16:creationId xmlns:a16="http://schemas.microsoft.com/office/drawing/2014/main" id="{7150590E-63BC-4760-A7E4-AB6F08EC4FE9}"/>
                </a:ext>
              </a:extLst>
            </p:cNvPr>
            <p:cNvSpPr/>
            <p:nvPr/>
          </p:nvSpPr>
          <p:spPr>
            <a:xfrm>
              <a:off x="356059" y="1859354"/>
              <a:ext cx="594421" cy="5201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12" name="Right Triangle 54">
              <a:extLst>
                <a:ext uri="{FF2B5EF4-FFF2-40B4-BE49-F238E27FC236}">
                  <a16:creationId xmlns:a16="http://schemas.microsoft.com/office/drawing/2014/main" id="{498F495B-75AD-49C7-805A-746E6E27C89C}"/>
                </a:ext>
              </a:extLst>
            </p:cNvPr>
            <p:cNvSpPr/>
            <p:nvPr/>
          </p:nvSpPr>
          <p:spPr>
            <a:xfrm rot="5400000">
              <a:off x="8469846" y="2318126"/>
              <a:ext cx="391188" cy="330899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52">
            <a:extLst>
              <a:ext uri="{FF2B5EF4-FFF2-40B4-BE49-F238E27FC236}">
                <a16:creationId xmlns:a16="http://schemas.microsoft.com/office/drawing/2014/main" id="{E02CB498-0E2B-4B8D-AFD7-05F74A21EF02}"/>
              </a:ext>
            </a:extLst>
          </p:cNvPr>
          <p:cNvSpPr/>
          <p:nvPr/>
        </p:nvSpPr>
        <p:spPr>
          <a:xfrm>
            <a:off x="471898" y="3378082"/>
            <a:ext cx="8001056" cy="2643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กรณีผู้สอบบัญชีแสดงความเห็นต่องบการเงิน</a:t>
            </a:r>
            <a:r>
              <a:rPr lang="th-TH" sz="2400" b="1" u="sng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แบบมีเงื่อนไข</a:t>
            </a:r>
          </a:p>
          <a:p>
            <a:pPr indent="539750" algn="thaiDist" eaLnBrk="0" hangingPunct="0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สหกรณ์มีบัญชีที่ดินแทนการชำระหนี้รอขายยกมาจากปีก่อนมีแนวทางปฏิบัติฉบับนี้และผู้สอบบัญชีแสดงความเห็นต่องบการเงินแบบมีเงื่อนไข ให้สหกรณ์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ปรับปรุงบัญชี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โดยบันทึกบัญชีที่ดินแทนการชำระหนี้รอขายด้วยราคาประเมินโดยทางราชการและส่วนต่างระหว่างราคาที่ดินที่ประเมินโดยทางราชการกับราคาที่ประเมินโดยสหกรณ์หรือผู้อื่น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ให้รับรู้ได้ไม่เกิน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มูลหนี้คงเหลือของลูกหนี้และบันทึกไว้ใน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“ส่วนต่างมูลค่าที่ดินแทนการชำระหนี้รอขาย”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และให้เปิดเผยรายละเอียดเกี่ยวกับที่ดินแทนการชำระหนี้รอขายไว้ในหมายเหตุประกอบงบการเงินด้วย </a:t>
            </a:r>
            <a:r>
              <a:rPr lang="th-TH" sz="2000" b="1" dirty="0">
                <a:solidFill>
                  <a:srgbClr val="00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ทั้งนี้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หากสหกรณ์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มีการจ่ายเงิน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ค่าที่ดินแทนการชำระหนี้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ในส่วนที่เกินกว่ามูลหนี้คงเหลือให้แก่ลูกหนี้ไปแล้ว ให้นำจำนวนเงินที่จ่ายให้ลูกหนี้ไปบันทึกรวมไว้กับบัญชี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“ส่วนต่างมูลค่าที่ดินแทนการชำระหนี้รอขาย”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indent="630238" algn="thaiDist" eaLnBrk="0" hangingPunct="0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630238" algn="thaiDist" eaLnBrk="0" hangingPunct="0"/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52</a:t>
            </a:fld>
            <a:endParaRPr lang="th-TH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2">
            <a:extLst>
              <a:ext uri="{FF2B5EF4-FFF2-40B4-BE49-F238E27FC236}">
                <a16:creationId xmlns:a16="http://schemas.microsoft.com/office/drawing/2014/main" id="{E02CB498-0E2B-4B8D-AFD7-05F74A21EF02}"/>
              </a:ext>
            </a:extLst>
          </p:cNvPr>
          <p:cNvSpPr/>
          <p:nvPr/>
        </p:nvSpPr>
        <p:spPr>
          <a:xfrm>
            <a:off x="484868" y="996688"/>
            <a:ext cx="8001056" cy="200026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th-TH" sz="2000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</a:t>
            </a:r>
            <a:r>
              <a:rPr lang="th-TH" sz="2400" b="1" kern="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3. 	การขายที่ดินแทนการชำระหนี้</a:t>
            </a:r>
            <a:endParaRPr lang="en-US" sz="2400" b="1" kern="0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539750" algn="thaiDist"/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	เ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มื่อสหกรณ์ขายที่ดินที่ได้รับแทนการชำระหนี้ได้ ให้บันทึกเงินที่ได้รับจากการขาย และโอนปิดบัญชี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“ที่ดินแทนการชำระหนี้รอขาย”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และบัญชี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“ส่วนต่างมูลค่าที่ดินแทนการชำระหนี้รอขาย”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ถ้ามีผลต่าง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กรณี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เงินที่ได้รับจากการ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ขายสูงกว่า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ที่ดินแทนการชำระหนี้รอขาย ให้บันทึกในบัญชี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“กำไรจากการขายที่ดินแทนการชำระหนี้”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หรือ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กรณี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เงินที่ได้รับจากการ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ขายต่ำกว่า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ที่ดินแทนการชำระหนี้รอขายให้บันทึกบัญชี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“ขาดทุนจากการขายที่ดินแทนการชำระหนี้”</a:t>
            </a:r>
            <a:endParaRPr lang="en-US" sz="2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539750" algn="thaiDist" eaLnBrk="0" hangingPunct="0"/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</a:t>
            </a:r>
          </a:p>
        </p:txBody>
      </p:sp>
      <p:grpSp>
        <p:nvGrpSpPr>
          <p:cNvPr id="2" name="กลุ่ม 6"/>
          <p:cNvGrpSpPr/>
          <p:nvPr/>
        </p:nvGrpSpPr>
        <p:grpSpPr>
          <a:xfrm>
            <a:off x="357158" y="304928"/>
            <a:ext cx="8474830" cy="819816"/>
            <a:chOff x="356059" y="1859354"/>
            <a:chExt cx="8474830" cy="819816"/>
          </a:xfrm>
        </p:grpSpPr>
        <p:sp>
          <p:nvSpPr>
            <p:cNvPr id="16" name="Rectangle 49">
              <a:extLst>
                <a:ext uri="{FF2B5EF4-FFF2-40B4-BE49-F238E27FC236}">
                  <a16:creationId xmlns:a16="http://schemas.microsoft.com/office/drawing/2014/main" id="{91B71086-069E-49D5-B0D6-7B80D48E2E2E}"/>
                </a:ext>
              </a:extLst>
            </p:cNvPr>
            <p:cNvSpPr/>
            <p:nvPr/>
          </p:nvSpPr>
          <p:spPr>
            <a:xfrm>
              <a:off x="908213" y="1930792"/>
              <a:ext cx="7920833" cy="357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วิธีปฏิบัติทางบัญชีเกี่ยวกับที่ดินแทนการชำระหนี้</a:t>
              </a:r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Oval 50">
              <a:extLst>
                <a:ext uri="{FF2B5EF4-FFF2-40B4-BE49-F238E27FC236}">
                  <a16:creationId xmlns:a16="http://schemas.microsoft.com/office/drawing/2014/main" id="{7150590E-63BC-4760-A7E4-AB6F08EC4FE9}"/>
                </a:ext>
              </a:extLst>
            </p:cNvPr>
            <p:cNvSpPr/>
            <p:nvPr/>
          </p:nvSpPr>
          <p:spPr>
            <a:xfrm>
              <a:off x="356059" y="1859354"/>
              <a:ext cx="594421" cy="5201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18" name="Right Triangle 54">
              <a:extLst>
                <a:ext uri="{FF2B5EF4-FFF2-40B4-BE49-F238E27FC236}">
                  <a16:creationId xmlns:a16="http://schemas.microsoft.com/office/drawing/2014/main" id="{498F495B-75AD-49C7-805A-746E6E27C89C}"/>
                </a:ext>
              </a:extLst>
            </p:cNvPr>
            <p:cNvSpPr/>
            <p:nvPr/>
          </p:nvSpPr>
          <p:spPr>
            <a:xfrm rot="5400000">
              <a:off x="8469846" y="2318126"/>
              <a:ext cx="391188" cy="330899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00033" y="3284984"/>
            <a:ext cx="8001056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630238" algn="thaiDist" eaLnBrk="0" hangingPunct="0"/>
            <a:r>
              <a:rPr lang="th-TH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เดบิต  เงินสด/เงินฝากธนาคาร		</a:t>
            </a:r>
            <a:r>
              <a:rPr lang="en-US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          xx</a:t>
            </a:r>
            <a:r>
              <a:rPr lang="th-TH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pPr indent="630238" algn="thaiDist" eaLnBrk="0" hangingPunct="0"/>
            <a:r>
              <a:rPr lang="th-TH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ขาดทุนจากการขายที่ดินแทนการชำระหนี้ 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(กรณีมีผลขาดทุน)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xx</a:t>
            </a:r>
            <a:endParaRPr lang="en-US" sz="2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630238" algn="thaiDist" eaLnBrk="0" hangingPunct="0"/>
            <a:r>
              <a:rPr lang="th-TH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เครดิต  ที่ดินแทนการชำระหนี้รอขาย				</a:t>
            </a:r>
            <a:r>
              <a:rPr lang="en-US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xx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pPr indent="630238" algn="thaiDist" eaLnBrk="0" hangingPunct="0"/>
            <a:r>
              <a:rPr lang="th-TH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        ส่วนต่างมูลค่าที่ดินแทนการชำระหนี้รอขาย		</a:t>
            </a:r>
            <a:r>
              <a:rPr lang="en-US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xx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pPr indent="630238" algn="thaiDist" eaLnBrk="0" hangingPunct="0"/>
            <a:r>
              <a:rPr lang="th-TH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       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กำไรจากการขายที่ดินแทนการชำระหนี้ </a:t>
            </a:r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(กรณีมีผลกำไร)</a:t>
            </a:r>
            <a:r>
              <a:rPr lang="en-US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                xx</a:t>
            </a:r>
            <a:endParaRPr lang="en-US" sz="2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53</a:t>
            </a:fld>
            <a:endParaRPr lang="th-TH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6"/>
          <p:cNvGrpSpPr/>
          <p:nvPr/>
        </p:nvGrpSpPr>
        <p:grpSpPr>
          <a:xfrm>
            <a:off x="357158" y="214290"/>
            <a:ext cx="8474830" cy="819816"/>
            <a:chOff x="356059" y="1859354"/>
            <a:chExt cx="8474830" cy="819816"/>
          </a:xfrm>
        </p:grpSpPr>
        <p:sp>
          <p:nvSpPr>
            <p:cNvPr id="16" name="Rectangle 49">
              <a:extLst>
                <a:ext uri="{FF2B5EF4-FFF2-40B4-BE49-F238E27FC236}">
                  <a16:creationId xmlns:a16="http://schemas.microsoft.com/office/drawing/2014/main" id="{91B71086-069E-49D5-B0D6-7B80D48E2E2E}"/>
                </a:ext>
              </a:extLst>
            </p:cNvPr>
            <p:cNvSpPr/>
            <p:nvPr/>
          </p:nvSpPr>
          <p:spPr>
            <a:xfrm>
              <a:off x="908213" y="1930792"/>
              <a:ext cx="7920833" cy="357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วิธีปฏิบัติทางบัญชีเกี่ยวกับที่ดินแทนการชำระหนี้</a:t>
              </a:r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Oval 50">
              <a:extLst>
                <a:ext uri="{FF2B5EF4-FFF2-40B4-BE49-F238E27FC236}">
                  <a16:creationId xmlns:a16="http://schemas.microsoft.com/office/drawing/2014/main" id="{7150590E-63BC-4760-A7E4-AB6F08EC4FE9}"/>
                </a:ext>
              </a:extLst>
            </p:cNvPr>
            <p:cNvSpPr/>
            <p:nvPr/>
          </p:nvSpPr>
          <p:spPr>
            <a:xfrm>
              <a:off x="356059" y="1859354"/>
              <a:ext cx="594421" cy="5201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18" name="Right Triangle 54">
              <a:extLst>
                <a:ext uri="{FF2B5EF4-FFF2-40B4-BE49-F238E27FC236}">
                  <a16:creationId xmlns:a16="http://schemas.microsoft.com/office/drawing/2014/main" id="{498F495B-75AD-49C7-805A-746E6E27C89C}"/>
                </a:ext>
              </a:extLst>
            </p:cNvPr>
            <p:cNvSpPr/>
            <p:nvPr/>
          </p:nvSpPr>
          <p:spPr>
            <a:xfrm rot="5400000">
              <a:off x="8469846" y="2318126"/>
              <a:ext cx="391188" cy="330899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52">
            <a:extLst>
              <a:ext uri="{FF2B5EF4-FFF2-40B4-BE49-F238E27FC236}">
                <a16:creationId xmlns:a16="http://schemas.microsoft.com/office/drawing/2014/main" id="{E02CB498-0E2B-4B8D-AFD7-05F74A21EF02}"/>
              </a:ext>
            </a:extLst>
          </p:cNvPr>
          <p:cNvSpPr/>
          <p:nvPr/>
        </p:nvSpPr>
        <p:spPr>
          <a:xfrm>
            <a:off x="500034" y="894058"/>
            <a:ext cx="7985890" cy="52712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630238" algn="thaiDist"/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4. การแสดงรายการในงบการเงิน</a:t>
            </a:r>
          </a:p>
          <a:p>
            <a:pPr indent="630238" algn="thaiDist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ให้แสดงรายการบัญชีต่าง ๆ ในงบการเงิน ดังนี้</a:t>
            </a:r>
          </a:p>
          <a:p>
            <a:pPr indent="630238" algn="thaiDist"/>
            <a:endParaRPr lang="th-TH" sz="2000" b="1" dirty="0">
              <a:solidFill>
                <a:schemeClr val="tx1"/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indent="630238" eaLnBrk="0" hangingPunct="0"/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บัญชี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ที่ดินแทนการชำระหนี้รอขาย 		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เป็น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รายการสินทรัพย์หมุนเวียน</a:t>
            </a:r>
            <a:endParaRPr lang="en-US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3151188" eaLnBrk="0" hangingPunct="0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		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แสดง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รายการในงบแสดงฐานะการเงิน</a:t>
            </a:r>
            <a:endParaRPr lang="en-US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3151188" eaLnBrk="0" hangingPunct="0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เป็นเอกเทศก่อนรายการสินทรัพย์หมุนเวียนอื่น</a:t>
            </a:r>
          </a:p>
          <a:p>
            <a:pPr indent="3151188" eaLnBrk="0" hangingPunct="0"/>
            <a:endParaRPr lang="th-TH" sz="900" b="1" dirty="0">
              <a:solidFill>
                <a:schemeClr val="tx1"/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indent="630238" algn="thaiDist"/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บัญชี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ส่วนต่างมูลค่าที่ดินแทนการชำระหนี้รอขาย	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เป็น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รายการสินทรัพย์หมุนเวียน</a:t>
            </a:r>
          </a:p>
          <a:p>
            <a:pPr indent="3151188" eaLnBrk="0" hangingPunct="0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แสดง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รายการในงบแสดงฐานะการเงินถัดจาก</a:t>
            </a:r>
          </a:p>
          <a:p>
            <a:pPr indent="3151188" eaLnBrk="0" hangingPunct="0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บัญชีที่ดินแทนการชำระหนี้รอขาย </a:t>
            </a:r>
          </a:p>
          <a:p>
            <a:pPr indent="3151188" eaLnBrk="0" hangingPunct="0"/>
            <a:endParaRPr lang="en-US" sz="9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630238" algn="thaiDist"/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บัญชี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กำไรจากการขายที่ดินแทนการชำระหนี้	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เป็น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รายการรายได้</a:t>
            </a:r>
          </a:p>
          <a:p>
            <a:pPr indent="630238" algn="thaiDist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			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แสดง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รายการในงบกำไรขาดทุน</a:t>
            </a:r>
          </a:p>
          <a:p>
            <a:pPr indent="630238" algn="thaiDist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			ภายใต้หัวข้อ</a:t>
            </a:r>
            <a:r>
              <a:rPr lang="th-TH" sz="2000" b="1" dirty="0">
                <a:solidFill>
                  <a:srgbClr val="00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รายได้อื่น</a:t>
            </a:r>
          </a:p>
          <a:p>
            <a:pPr indent="630238" algn="thaiDist"/>
            <a:endParaRPr lang="th-TH" sz="900" b="1" dirty="0">
              <a:solidFill>
                <a:schemeClr val="tx1"/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indent="630238" algn="thaiDist"/>
            <a:r>
              <a:rPr lang="th-TH" sz="20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บัญชี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ขาดทุนจากการขายที่ดินแทนการชำระหนี้	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เป็น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รายการค่าใช้จ่าย</a:t>
            </a:r>
          </a:p>
          <a:p>
            <a:pPr indent="630238" algn="thaiDist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แสดง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รายการในงบกำไรขาดทุน</a:t>
            </a:r>
            <a:endParaRPr lang="en-US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630238" algn="thaiDist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			ภายใต้หัวข้อ</a:t>
            </a:r>
            <a:r>
              <a:rPr lang="th-TH" sz="2000" b="1" dirty="0">
                <a:solidFill>
                  <a:srgbClr val="0000CC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ค่าใช้จ่ายดำเนินงานอื่น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54</a:t>
            </a:fld>
            <a:endParaRPr lang="th-TH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6"/>
          <p:cNvGrpSpPr/>
          <p:nvPr/>
        </p:nvGrpSpPr>
        <p:grpSpPr>
          <a:xfrm>
            <a:off x="357158" y="214290"/>
            <a:ext cx="8474830" cy="819816"/>
            <a:chOff x="356059" y="1859354"/>
            <a:chExt cx="8474830" cy="819816"/>
          </a:xfrm>
        </p:grpSpPr>
        <p:sp>
          <p:nvSpPr>
            <p:cNvPr id="16" name="Rectangle 49">
              <a:extLst>
                <a:ext uri="{FF2B5EF4-FFF2-40B4-BE49-F238E27FC236}">
                  <a16:creationId xmlns:a16="http://schemas.microsoft.com/office/drawing/2014/main" id="{91B71086-069E-49D5-B0D6-7B80D48E2E2E}"/>
                </a:ext>
              </a:extLst>
            </p:cNvPr>
            <p:cNvSpPr/>
            <p:nvPr/>
          </p:nvSpPr>
          <p:spPr>
            <a:xfrm>
              <a:off x="908213" y="1930792"/>
              <a:ext cx="7920833" cy="357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0040"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วิธีปฏิบัติทางบัญชีเกี่ยวกับที่ดินแทนการชำระหนี้</a:t>
              </a:r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Oval 50">
              <a:extLst>
                <a:ext uri="{FF2B5EF4-FFF2-40B4-BE49-F238E27FC236}">
                  <a16:creationId xmlns:a16="http://schemas.microsoft.com/office/drawing/2014/main" id="{7150590E-63BC-4760-A7E4-AB6F08EC4FE9}"/>
                </a:ext>
              </a:extLst>
            </p:cNvPr>
            <p:cNvSpPr/>
            <p:nvPr/>
          </p:nvSpPr>
          <p:spPr>
            <a:xfrm>
              <a:off x="356059" y="1859354"/>
              <a:ext cx="594421" cy="5201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18" name="Right Triangle 54">
              <a:extLst>
                <a:ext uri="{FF2B5EF4-FFF2-40B4-BE49-F238E27FC236}">
                  <a16:creationId xmlns:a16="http://schemas.microsoft.com/office/drawing/2014/main" id="{498F495B-75AD-49C7-805A-746E6E27C89C}"/>
                </a:ext>
              </a:extLst>
            </p:cNvPr>
            <p:cNvSpPr/>
            <p:nvPr/>
          </p:nvSpPr>
          <p:spPr>
            <a:xfrm rot="5400000">
              <a:off x="8469846" y="2318126"/>
              <a:ext cx="391188" cy="330899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52">
            <a:extLst>
              <a:ext uri="{FF2B5EF4-FFF2-40B4-BE49-F238E27FC236}">
                <a16:creationId xmlns:a16="http://schemas.microsoft.com/office/drawing/2014/main" id="{E02CB498-0E2B-4B8D-AFD7-05F74A21EF02}"/>
              </a:ext>
            </a:extLst>
          </p:cNvPr>
          <p:cNvSpPr/>
          <p:nvPr/>
        </p:nvSpPr>
        <p:spPr>
          <a:xfrm>
            <a:off x="500034" y="1004098"/>
            <a:ext cx="8001056" cy="292895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630238" algn="thaiDist"/>
            <a:r>
              <a:rPr lang="th-TH" sz="2000" b="1" kern="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5. การเปิดเผยข้อมูลในหมายเหตุประกอบงบการเงิน</a:t>
            </a:r>
          </a:p>
          <a:p>
            <a:pPr indent="630238" algn="thaiDist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การเปิดเผยข้อมูลในหมายเหตุประกอบงบการเงิน ดังนี้</a:t>
            </a:r>
            <a:endParaRPr lang="en-US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630238" algn="thaiDist" eaLnBrk="0" hangingPunct="0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ให้เปิดเผยข้อมูลภายใต้หัวข้อสรุปนโยบายการบัญชีที่สำคัญเกี่ยวกับ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หลักเกณฑ์การวัดมูลค่า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ที่ดินแทนการชำระหนี้รอขาย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ให้ชัดเจน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มีดังนี้</a:t>
            </a:r>
            <a:endParaRPr lang="en-US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630238" algn="thaiDist" eaLnBrk="0" hangingPunct="0"/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สรุปนโยบายการบัญชีที่สำคัญ</a:t>
            </a:r>
            <a:endParaRPr lang="en-US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630238" algn="thaiDist" eaLnBrk="0" hangingPunct="0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-  ที่ดินแทนการชำระหนี้รอขายวัดมูลค่าด้วยราคาประเมินโดยทางราชการ ทั้งนี้ ที่ดินแทนการชำระหนี้  รอขายที่สหกรณ์ตกลงรับโอนจากลูกหนี้ด้วยราคาที่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สูงกว่า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ราคาที่ประเมินโดยทางราชการ สหกรณ์จะ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รับรู้ส่วนต่าง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ระหว่างราคาที่ประเมินโดยทางราชการกับราคาที่ประเมินโดย................ (ถ้ามี)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ไม่เกินมูลหนี้คงเหลือของลูกหนี้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ณ วันรับชำระหนี้ด้วยที่ดิน                </a:t>
            </a:r>
          </a:p>
        </p:txBody>
      </p:sp>
      <p:sp>
        <p:nvSpPr>
          <p:cNvPr id="8" name="Rectangle 52">
            <a:extLst>
              <a:ext uri="{FF2B5EF4-FFF2-40B4-BE49-F238E27FC236}">
                <a16:creationId xmlns:a16="http://schemas.microsoft.com/office/drawing/2014/main" id="{E02CB498-0E2B-4B8D-AFD7-05F74A21EF02}"/>
              </a:ext>
            </a:extLst>
          </p:cNvPr>
          <p:cNvSpPr/>
          <p:nvPr/>
        </p:nvSpPr>
        <p:spPr>
          <a:xfrm>
            <a:off x="500034" y="4218504"/>
            <a:ext cx="8001056" cy="17307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630238" algn="thaiDist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- ให้สหกรณ์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เปิดเผยข้อมูล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ภายใต้หัวข้อที่ดินแทนการชำระหนี้รอขายและส่วนต่างมูลค่าที่ดินแทนการ   ชำระหนี้รอขาย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เกี่ยวกับรายละเอียดการโอนกรรมสิทธิ์ในที่ดิน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ให้สหกรณ์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เช่น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จำนวนลูกหนี้ เลขที่สัญญาเงินกู้ จำนวนหนี้คงเหลือ วันเดือนปีที่ได้รับการโอนกรรมสิทธิ์ในที่ดิน การประเมินราคาโดยทางราชการ หรืออื่นๆ (ระบุ) จำนวนเนื้อที่ จำนวนเงิน คณะกรรมการฯ ชุดที่ประเมินราคาที่ดิน และส่วนต่างมูลค่าที่ดินแทนการชำระหนี้รอขาย เป็นต้น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55</a:t>
            </a:fld>
            <a:endParaRPr lang="th-TH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32000" y="477876"/>
            <a:ext cx="8546024" cy="6074188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5" name="Rectangle: Rounded Corners 39">
            <a:extLst>
              <a:ext uri="{FF2B5EF4-FFF2-40B4-BE49-F238E27FC236}">
                <a16:creationId xmlns:a16="http://schemas.microsoft.com/office/drawing/2014/main" id="{EF7DAA5C-5564-4158-B938-3E3452D86A0E}"/>
              </a:ext>
            </a:extLst>
          </p:cNvPr>
          <p:cNvSpPr/>
          <p:nvPr/>
        </p:nvSpPr>
        <p:spPr>
          <a:xfrm>
            <a:off x="357158" y="142854"/>
            <a:ext cx="4857784" cy="683871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00CC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>
              <a:solidFill>
                <a:sysClr val="window" lastClr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: Rounded Corners 40">
            <a:extLst>
              <a:ext uri="{FF2B5EF4-FFF2-40B4-BE49-F238E27FC236}">
                <a16:creationId xmlns:a16="http://schemas.microsoft.com/office/drawing/2014/main" id="{6C997F90-A564-40CB-B6BC-8A968C77CA0C}"/>
              </a:ext>
            </a:extLst>
          </p:cNvPr>
          <p:cNvSpPr/>
          <p:nvPr/>
        </p:nvSpPr>
        <p:spPr>
          <a:xfrm>
            <a:off x="763684" y="273930"/>
            <a:ext cx="4292411" cy="421721"/>
          </a:xfrm>
          <a:prstGeom prst="roundRect">
            <a:avLst>
              <a:gd name="adj" fmla="val 50000"/>
            </a:avLst>
          </a:prstGeom>
          <a:solidFill>
            <a:srgbClr val="00CC99"/>
          </a:solidFill>
          <a:ln w="12700" cap="flat" cmpd="sng" algn="ctr">
            <a:solidFill>
              <a:srgbClr val="00CC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th-TH" sz="3600" b="1" kern="0" dirty="0">
                <a:latin typeface="TH SarabunPSK" pitchFamily="34" charset="-34"/>
                <a:cs typeface="TH SarabunPSK" pitchFamily="34" charset="-34"/>
              </a:rPr>
              <a:t>ตัวอย่างการบันทึกบัญชี</a:t>
            </a:r>
            <a:endParaRPr lang="en-US" sz="3600" b="1" kern="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Oval 41">
            <a:extLst>
              <a:ext uri="{FF2B5EF4-FFF2-40B4-BE49-F238E27FC236}">
                <a16:creationId xmlns:a16="http://schemas.microsoft.com/office/drawing/2014/main" id="{9ECCCC11-F355-49CA-9FEC-D7D765F56BE2}"/>
              </a:ext>
            </a:extLst>
          </p:cNvPr>
          <p:cNvSpPr/>
          <p:nvPr/>
        </p:nvSpPr>
        <p:spPr>
          <a:xfrm>
            <a:off x="265976" y="159201"/>
            <a:ext cx="794050" cy="794050"/>
          </a:xfrm>
          <a:prstGeom prst="ellipse">
            <a:avLst/>
          </a:prstGeom>
          <a:solidFill>
            <a:srgbClr val="F1EF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>
              <a:solidFill>
                <a:sysClr val="window" lastClr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Oval 72">
            <a:extLst>
              <a:ext uri="{FF2B5EF4-FFF2-40B4-BE49-F238E27FC236}">
                <a16:creationId xmlns:a16="http://schemas.microsoft.com/office/drawing/2014/main" id="{8ADA7973-EB39-4757-A689-EB64D685ACED}"/>
              </a:ext>
            </a:extLst>
          </p:cNvPr>
          <p:cNvSpPr/>
          <p:nvPr/>
        </p:nvSpPr>
        <p:spPr>
          <a:xfrm>
            <a:off x="265978" y="142854"/>
            <a:ext cx="683871" cy="683871"/>
          </a:xfrm>
          <a:prstGeom prst="ellipse">
            <a:avLst/>
          </a:prstGeom>
          <a:solidFill>
            <a:srgbClr val="00CC99"/>
          </a:solidFill>
          <a:ln w="12700" cap="flat" cmpd="sng" algn="ctr">
            <a:solidFill>
              <a:srgbClr val="00CC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latin typeface="TH SarabunPSK" pitchFamily="34" charset="-34"/>
                <a:cs typeface="TH SarabunPSK" pitchFamily="34" charset="-34"/>
              </a:rPr>
              <a:t>3</a:t>
            </a:r>
          </a:p>
        </p:txBody>
      </p:sp>
      <p:sp>
        <p:nvSpPr>
          <p:cNvPr id="9" name="Rectangle: Rounded Corners 40">
            <a:extLst>
              <a:ext uri="{FF2B5EF4-FFF2-40B4-BE49-F238E27FC236}">
                <a16:creationId xmlns:a16="http://schemas.microsoft.com/office/drawing/2014/main" id="{6C997F90-A564-40CB-B6BC-8A968C77CA0C}"/>
              </a:ext>
            </a:extLst>
          </p:cNvPr>
          <p:cNvSpPr/>
          <p:nvPr/>
        </p:nvSpPr>
        <p:spPr>
          <a:xfrm>
            <a:off x="830186" y="857234"/>
            <a:ext cx="1597576" cy="421721"/>
          </a:xfrm>
          <a:prstGeom prst="roundRect">
            <a:avLst>
              <a:gd name="adj" fmla="val 50000"/>
            </a:avLst>
          </a:prstGeom>
          <a:solidFill>
            <a:srgbClr val="00CC99"/>
          </a:solidFill>
          <a:ln w="12700" cap="flat" cmpd="sng" algn="ctr">
            <a:solidFill>
              <a:srgbClr val="00CC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th-TH" sz="2600" b="1" kern="0" dirty="0">
                <a:latin typeface="TH SarabunPSK" pitchFamily="34" charset="-34"/>
                <a:cs typeface="TH SarabunPSK" pitchFamily="34" charset="-34"/>
              </a:rPr>
              <a:t>ตัวอย่างที่ 1 </a:t>
            </a:r>
            <a:endParaRPr lang="en-US" sz="2600" b="1" kern="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57158" y="1196752"/>
            <a:ext cx="835824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สหกรณ์ออมทรัพย์ ตัวอย่างหนึ่ง จำกัด มีปีทางบัญชีสิ้นสุดวันที่ 31 ธันวาคม 2561 มีรายการเกี่ยวกับการรับชำระหนี้ด้วยที่ดิน ดังนี้</a:t>
            </a:r>
          </a:p>
          <a:p>
            <a:pPr algn="thaiDist" eaLnBrk="0" hangingPunct="0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6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รายการที่ 1 </a:t>
            </a:r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สหกรณ์รับชำระหนี้ด้วยที่ดินจากลูกหนี้นาย ก ไก่ รับโอนกรรมสิทธิ์ในที่ดินวันที่    3 พฤษภาคม 2560 ตามสัญญาเงินกู้เลขที่ 5/2560 มีต้นเงินกู้คงเหลือ 200.00 บาท และดอกเบี้ยเงินกู้             ค้างชำระถึงวันโอนกรรมสิทธิ์ในที่ดิน 10.00 บาท ที่ดินเนื้อที่ 20 ตารางวา มีราคาประเมินโดยทางราชการ ณ วันที่รับโอนกรรมสิทธิ์ 100.00 บาท คณะกรรมการดำเนินการสหกรณ์ ชุดที่ 10/2560 อนุมัติราคาที่ดินแทนการชำระหนี้ตามราคาประเมินของคณะกรรมการที่ประเมินราคาที่ดินไว้ 600.00 บาท ส่วนเกินจากมูลหนี้คงเหลือสหกรณ์ได้จ่ายเงินคืนให้แก่ลูกหนี้  จำนวนเงิน 390.00 บาท</a:t>
            </a:r>
            <a:r>
              <a:rPr lang="th-TH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โดยผู้สอบบัญชีแสดงความเห็น</a:t>
            </a:r>
            <a:r>
              <a:rPr lang="en-US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    </a:t>
            </a:r>
            <a:r>
              <a:rPr lang="th-TH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ต่องบการเงินแบบไม่มีเงื่อนไข</a:t>
            </a:r>
            <a:endParaRPr lang="en-US" sz="2200" b="1" u="sng" dirty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lvl="0" algn="thaiDi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(1)  การบันทึกบัญชี ในปีบัญชีสิ้นสุดวันที่ 31 ธันวาคม 2561 ดังนี้</a:t>
            </a:r>
          </a:p>
          <a:p>
            <a:pPr algn="thaiDist" eaLnBrk="0" hangingPunct="0"/>
            <a:r>
              <a:rPr lang="th-TH" sz="26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     (ยอดยกมาจากปีก่อน</a:t>
            </a:r>
            <a:r>
              <a:rPr lang="en-US" sz="2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2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แสดงความเห็นแบบไม่มีเงื่อนไข)</a:t>
            </a:r>
            <a:endParaRPr lang="en-US" sz="2600" b="1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 indent="269875" algn="thaiDist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สหกรณ์ไม่ต้องปรับปรุงรายการบัญชีเกี่ยวกับที่ดินแทนการชำระหนี้รอขายยกมาจากปีก่อน	สหกรณ์มีรายการที่ดินแทนการชำระหนี้รอขายยกมาจากปีก่อน จำนวน 600.00 บาท จากลูกหนี้</a:t>
            </a:r>
            <a:r>
              <a:rPr lang="th-TH" sz="2200" b="1" spc="-50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นาย ก ไก่ และผู้สอบบัญชี</a:t>
            </a:r>
            <a:r>
              <a:rPr lang="th-TH" sz="2200" b="1" u="sng" spc="-50" dirty="0">
                <a:uFill>
                  <a:solidFill>
                    <a:srgbClr val="0000CC"/>
                  </a:solidFill>
                </a:u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แสดงความเห็นต่องบการเงินแบบไม่มีเงื่อนไข </a:t>
            </a:r>
            <a:r>
              <a:rPr lang="th-TH" sz="2200" b="1" spc="-50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สหกรณ์ไม่ต้องปรับปรุงรายการบัญชีใด ๆ 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แต่ให้เปิดเผยรายละเอียด</a:t>
            </a:r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เกี่ยวกับที่ดินแทนการชำระหนี้รอขายไว้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ในหมายเหตุประกอบงบการเงิน</a:t>
            </a:r>
            <a:endParaRPr lang="th-TH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56</a:t>
            </a:fld>
            <a:endParaRPr lang="th-TH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32000" y="506014"/>
            <a:ext cx="8457408" cy="5941153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596" y="714356"/>
            <a:ext cx="821537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รายการที่ </a:t>
            </a:r>
            <a:r>
              <a:rPr lang="en-US" sz="2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สหกรณ์รับชำระหนี้ด้วยที่ดินจากลูกหนี้นาย ข ขวด รับโอนกรรมสิทธิ์ในที่ดิน     ในวันที่ 15 พฤศจิกายน 2561 ตามสัญญาเงินกู้เลขที่ 5/2561 มีต้นเงินกู้คงเหลือ 400.00 บาท และดอกเบี้ยเงินกู้ค้างชำระถึงวันโอนกรรมสิทธิ์ในที่ดิน 10.00 บาท ที่ดินเนื้อที่ 25 ตารางวา มีราคาประเมินโดยทางราชการ ณ วันที่รับโอนกรรมสิทธิ์ 300.00 บาท คณะกรรมการดำเนินการสหกรณ์ ชุดที่ 11/2561 อนุมัติราคาที่ดินแทนการชำระหนี้ตามราคาประเมินของคณะกรรมการประเมินราคาที่ดินไว้ 650.00 บาท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(1)  การบันทึกบัญชี ในวันที่ 15 พฤศจิกายน 2561 </a:t>
            </a:r>
          </a:p>
          <a:p>
            <a:pPr algn="thaiDist"/>
            <a:r>
              <a:rPr lang="th-TH" sz="26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	      </a:t>
            </a:r>
            <a:r>
              <a:rPr lang="th-TH" sz="2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ราคาประเมินอื่น )</a:t>
            </a:r>
            <a:endParaRPr lang="en-US" sz="2600" b="1" dirty="0">
              <a:solidFill>
                <a:srgbClr val="CC0066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	บันทึกบัญชีที่ดินแทนการชำระหนี้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ด้วยราคาประเมินโดยทางราชการ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และลดยอดหนี้คงเหลือสำหรับ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ส่วนต่าง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ราคาที่ประเมินโดยคณะกรรมการให้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รับรู้ได้ไม่เกินมูลหนี้คงเหลือของลูกหนี้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บันทึกบัญชี ดังนี้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เดบิต  ที่ดินแทนการชำระหนี้รอขาย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	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300.00</a:t>
            </a: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         ส่วนต่างมูลค่าที่ดินแทนการชำระหนี้รอขาย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110.00</a:t>
            </a: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	เครดิต  ลูกหนี้เงินกู้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			400.00</a:t>
            </a: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		          ดอกเบี้ยรับ				  10.00</a:t>
            </a:r>
            <a:endParaRPr lang="th-TH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57</a:t>
            </a:fld>
            <a:endParaRPr lang="th-TH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32000" y="506014"/>
            <a:ext cx="8457408" cy="5941153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714356"/>
            <a:ext cx="821537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รายการที่ 3 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ในวันที่ 20 ธันวาคม 2561 สหกรณ์ได้รับเงินจากการขายที่ดินแทนการ     ชำระหนี้ของนาย ข ขวด จำนวน 400.00 บาท 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(1)  การบันทึกบัญชี ในวันที่ 20 ธันวาคม 2561 </a:t>
            </a:r>
            <a:endParaRPr lang="en-US" sz="2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บันทึกบัญชีโดย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โอนปิดบัญชี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ที่ดินแทนการชำระหนี้รอขายและบัญชีส่วนต่างมูลค่าที่ดินแทนการชำระหนี้รอขายที่เกี่ยวกับลูกหนี้รายนี้ ดังนี้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เดบิต  เงินสด		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	400.00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         ขาดทุนจากการขายที่ดินแทนการชำระหนี้	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  10.00</a:t>
            </a: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         เครดิต  ที่ดินแทนการชำระหนี้รอขาย			300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.00</a:t>
            </a: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 	    ส่วนต่างมูลค่าที่ดินแทนการชำระหนี้รอขาย		110.00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spc="-5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กรณีนี้ </a:t>
            </a:r>
            <a:r>
              <a:rPr lang="th-TH" sz="2200" b="1" spc="-50" dirty="0">
                <a:latin typeface="TH SarabunPSK" pitchFamily="34" charset="-34"/>
                <a:cs typeface="TH SarabunPSK" pitchFamily="34" charset="-34"/>
              </a:rPr>
              <a:t>สหกรณ์ขายที่ดินแทนการชำระหนี้</a:t>
            </a:r>
            <a:r>
              <a:rPr lang="th-TH" sz="2200" b="1" spc="-5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ได้ไม่คุ้มกับมูลหนี้คงเหลือ </a:t>
            </a:r>
            <a:r>
              <a:rPr lang="th-TH" sz="2200" b="1" spc="-50" dirty="0">
                <a:latin typeface="TH SarabunPSK" pitchFamily="34" charset="-34"/>
                <a:cs typeface="TH SarabunPSK" pitchFamily="34" charset="-34"/>
              </a:rPr>
              <a:t>คือ มีหนี้คงเหลือ 410.00 บาท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ขายที่ดินแทนการชำระหนี้ได้ 400.00 บาท สหกรณ์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ควร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กำหนดผู้รับผิดชอบ โดยกำหนดนโยบายเรื่องนี้อย่างชัดเจนเพื่อเป็นการป้องกันความเสียหายทางการเงินที่อาจเกิดขึ้น</a:t>
            </a:r>
            <a:endParaRPr lang="th-TH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58</a:t>
            </a:fld>
            <a:endParaRPr lang="th-TH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32000" y="506014"/>
            <a:ext cx="8457408" cy="5941153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629948"/>
            <a:ext cx="821537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(2)  การแสดงรายการในงบการเงิน </a:t>
            </a:r>
            <a:endParaRPr lang="en-US" sz="2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spcBef>
                <a:spcPts val="1200"/>
              </a:spcBef>
            </a:pP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สหกรณ์ออมทรัพย์ ตัวอย่างหนึ่ง จำกัด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งบแสดงฐานะการเงิน (บางส่วน)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ณ วันที่  31 ธันวาคม 2561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  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				  	       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ปี 2561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				          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หมายเหตุ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          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บาท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สินทรัพย์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สินทรัพย์หมุนเวียน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เงินสดและเงินฝากธนาคาร			2	           400.00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เงินลงทุนระยะสั้น				3	........................... 	..........................					...........................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ที่ดินแทนการชำระหนี้รอขาย			4	           600.00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สินทรัพย์หมุนเวียนอื่น				5	</a:t>
            </a:r>
            <a:r>
              <a:rPr lang="en-US" sz="2200" b="1" u="sng" dirty="0">
                <a:latin typeface="TH SarabunPSK" pitchFamily="34" charset="-34"/>
                <a:cs typeface="TH SarabunPSK" pitchFamily="34" charset="-34"/>
              </a:rPr>
              <a:t>…….…….….</a:t>
            </a:r>
            <a:r>
              <a:rPr lang="en-US" sz="2200" b="1" u="sng" dirty="0" err="1">
                <a:latin typeface="TH SarabunPSK" pitchFamily="34" charset="-34"/>
                <a:cs typeface="TH SarabunPSK" pitchFamily="34" charset="-34"/>
              </a:rPr>
              <a:t>xx.xx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     รวมสินทรัพย์หมุนเวียน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.................</a:t>
            </a:r>
            <a:r>
              <a:rPr lang="en-US" sz="2200" b="1" u="sng" dirty="0" err="1">
                <a:latin typeface="TH SarabunPSK" pitchFamily="34" charset="-34"/>
                <a:cs typeface="TH SarabunPSK" pitchFamily="34" charset="-34"/>
              </a:rPr>
              <a:t>xx.xx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59</a:t>
            </a:fld>
            <a:endParaRPr lang="th-TH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Oval 3"/>
          <p:cNvSpPr>
            <a:spLocks noChangeArrowheads="1"/>
          </p:cNvSpPr>
          <p:nvPr/>
        </p:nvSpPr>
        <p:spPr bwMode="auto">
          <a:xfrm>
            <a:off x="-36509" y="620688"/>
            <a:ext cx="1714501" cy="990600"/>
          </a:xfrm>
          <a:prstGeom prst="ellipse">
            <a:avLst/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h-TH" sz="48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5891" name="Text Box 4"/>
          <p:cNvSpPr txBox="1">
            <a:spLocks noChangeArrowheads="1"/>
          </p:cNvSpPr>
          <p:nvPr/>
        </p:nvSpPr>
        <p:spPr bwMode="auto">
          <a:xfrm>
            <a:off x="34926" y="763563"/>
            <a:ext cx="9001571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66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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ให้สหกรณ์จัดทำ</a:t>
            </a:r>
            <a:r>
              <a:rPr lang="th-TH" sz="30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งบดุล</a:t>
            </a: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งบการเงินประจำปี</a:t>
            </a:r>
            <a:r>
              <a:rPr lang="th-TH" sz="30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อย่างน้อยครั้งหนึ่ง</a:t>
            </a:r>
          </a:p>
          <a:p>
            <a:pPr eaLnBrk="0" hangingPunct="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 ทุกรอบ</a:t>
            </a:r>
            <a:r>
              <a:rPr lang="th-TH" sz="30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สิบสองเดือนอันจัดว่าเป็นรอบ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ปีทางบัญชีของสหกรณ์</a:t>
            </a:r>
          </a:p>
          <a:p>
            <a:pPr eaLnBrk="0" hangingPunct="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   </a:t>
            </a:r>
            <a:r>
              <a:rPr lang="th-TH" sz="30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งบดุลนั้นต้องมีรายการแสดงสินทรัพย์ หนี้สินและทุนของสหกรณ์</a:t>
            </a:r>
          </a:p>
          <a:p>
            <a:pPr eaLnBrk="0" hangingPunct="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 </a:t>
            </a:r>
            <a:r>
              <a:rPr lang="th-TH" sz="30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กับทั้งบัญชีกำไรขาดทุน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งบการเงินประจำปีต้องเป็นไปตามแบบที่</a:t>
            </a:r>
          </a:p>
          <a:p>
            <a:pPr eaLnBrk="0" hangingPunct="0"/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  นายทะเบียนสหกรณ์กำหนด</a:t>
            </a:r>
          </a:p>
          <a:p>
            <a:pPr eaLnBrk="0" hangingPunct="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   </a:t>
            </a:r>
            <a:r>
              <a:rPr lang="th-TH" sz="30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งบดุล</a:t>
            </a: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งบการเงินประจำปี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นั้นต้องทำให้แล้วเสร็จและให้ผู้สอบบัญชี</a:t>
            </a:r>
          </a:p>
          <a:p>
            <a:pPr eaLnBrk="0" hangingPunct="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 ตรวจสอบแล้วนำเสนอเพื่ออนุมัติในที่ประชุมใหญ่ของสหกรณ์ภายใน</a:t>
            </a:r>
          </a:p>
          <a:p>
            <a:pPr eaLnBrk="0" hangingPunct="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  หนึ่งร้อยห้าสิบวันนับแต่วันสิ้นปีทางบัญชี</a:t>
            </a:r>
          </a:p>
          <a:p>
            <a:pPr eaLnBrk="0" hangingPunct="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7504" y="6309322"/>
            <a:ext cx="539080" cy="365125"/>
          </a:xfrm>
        </p:spPr>
        <p:txBody>
          <a:bodyPr/>
          <a:lstStyle/>
          <a:p>
            <a:pPr>
              <a:defRPr/>
            </a:pPr>
            <a:fld id="{337C9E5B-D9FF-421B-8E08-50217A8BF71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32000" y="506014"/>
            <a:ext cx="8457408" cy="5941153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629948"/>
            <a:ext cx="821537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(2)  การแสดงรายการในงบการเงิน (ต่อ) </a:t>
            </a:r>
            <a:endParaRPr lang="en-US" sz="2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สหกรณ์ออมทรัพย์ ตัวอย่างหนึ่ง จำกัด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งบกำไรขาดทุน (บางส่วน)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สำหรับปีสิ้นสุดวันที่  31 ธันวาคม 2561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  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				  	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ปี 2561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				          	    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บาท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          </a:t>
            </a:r>
            <a:r>
              <a:rPr lang="en-US" sz="2200" b="1" u="sng" dirty="0">
                <a:latin typeface="TH SarabunPSK" pitchFamily="34" charset="-34"/>
                <a:cs typeface="TH SarabunPSK" pitchFamily="34" charset="-34"/>
              </a:rPr>
              <a:t>%</a:t>
            </a:r>
          </a:p>
          <a:p>
            <a:r>
              <a:rPr lang="th-TH" sz="2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รายได้อื่น</a:t>
            </a:r>
            <a:endParaRPr lang="en-US" sz="2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กำไรจากการขายที่ดินแทนการชำระหนี้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.................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     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..........................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.................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 รวมรายได้อื่น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.................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 </a:t>
            </a:r>
          </a:p>
          <a:p>
            <a:r>
              <a:rPr lang="th-TH" sz="2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ค่าใช้จ่ายในการดำเนินงาน</a:t>
            </a:r>
            <a:endParaRPr lang="en-US" sz="2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ขาดทุนจากการขายที่ดินแทนการชำระหนี้</a:t>
            </a:r>
            <a:r>
              <a:rPr lang="en-US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10.00</a:t>
            </a:r>
            <a:r>
              <a:rPr lang="en-US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          xx</a:t>
            </a: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..........................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.................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 รวม	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.................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60</a:t>
            </a:fld>
            <a:endParaRPr lang="th-TH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32000" y="506014"/>
            <a:ext cx="8457408" cy="5941153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629948"/>
            <a:ext cx="8215370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(3)  การเปิดเผยข้อมูลในหมายเหตุประกอบงบการเงิน</a:t>
            </a:r>
          </a:p>
          <a:p>
            <a:pPr algn="ctr">
              <a:spcBef>
                <a:spcPts val="1200"/>
              </a:spcBef>
            </a:pP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สหกรณ์ออมทรัพย์ ตัวอย่างหนึ่ง จำกัด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หมายเหตุประกอบงบการเงิน (บางส่วน)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สำหรับปีสิ้นสุดวันที่  31 ธันวาคม 2561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endParaRPr lang="th-TH" sz="9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1.  สรุปนโยบายการบัญชีที่สำคัญ 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  1.1  ที่ดินแทนการชำระหนี้รอขายวัดมูลค่าด้วยราคาประเมินโดยคณะกรรมการดำเนินการสหกรณ์ เนื่องจากเป็นที่ดินแทนการชำระหนี้ที่เกิดขึ้นก่อนแนวทางปฏิบัติ เรื่อง วิธีปฏิบัติทางบัญชีเกี่ยวกับที่ดิน     แทนการชำระหนี้ ออกตามความในระเบียบนายทะเบียนสหกรณ์ ว่าด้วยการบัญชีของสหกรณ์ พ.ศ. 2560  จะมีผลบังคับใช้ 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(ตามหนังสือกรมตรวจบัญชีสหกรณ์ ที่ </a:t>
            </a:r>
            <a:r>
              <a:rPr lang="th-TH" sz="2200" b="1" dirty="0" err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กษ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0404/ว 113 ลงวันที่ 19 ตุลาคม 2561)</a:t>
            </a:r>
          </a:p>
          <a:p>
            <a:pPr algn="thaiDist"/>
            <a:endParaRPr lang="th-TH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	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61</a:t>
            </a:fld>
            <a:endParaRPr lang="th-TH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32000" y="506014"/>
            <a:ext cx="8457408" cy="5941153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68965"/>
              </p:ext>
            </p:extLst>
          </p:nvPr>
        </p:nvGraphicFramePr>
        <p:xfrm>
          <a:off x="374523" y="1670980"/>
          <a:ext cx="8356051" cy="3214710"/>
        </p:xfrm>
        <a:graphic>
          <a:graphicData uri="http://schemas.openxmlformats.org/drawingml/2006/table">
            <a:tbl>
              <a:tblPr/>
              <a:tblGrid>
                <a:gridCol w="497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0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87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27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37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6359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ลำ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เลขที่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มูลหนี้คงเหลือ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วันที่</a:t>
                      </a: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รายละเอียดเกี่ยวกับที่ดิน</a:t>
                      </a: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ที่ดิน</a:t>
                      </a: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600" b="1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19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ดับ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สัญญาเงินกู้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ต้นเงิน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ดอกเบี้ย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รวม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รับโอนกรรมสิทธิ์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พื้นที่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ราคา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ประเมิน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อื่น ๆ</a:t>
                      </a: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แทนการ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ชำระหนี้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หมาย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เหตุ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19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ที่ดิน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ราชการ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ระบุ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จำนวนเงิน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รอขาย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63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6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5/2560</a:t>
                      </a:r>
                      <a:endParaRPr lang="en-US" sz="16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200</a:t>
                      </a:r>
                      <a:endParaRPr lang="en-US" sz="16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</a:t>
                      </a:r>
                      <a:endParaRPr lang="en-US" sz="16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210</a:t>
                      </a:r>
                      <a:endParaRPr lang="en-US" sz="16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 พ.ค. 60</a:t>
                      </a:r>
                      <a:endParaRPr lang="en-US" sz="16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20 ตรว.</a:t>
                      </a:r>
                      <a:endParaRPr lang="en-US" sz="16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6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คณะกรรมการ</a:t>
                      </a:r>
                      <a:endParaRPr lang="en-US" sz="16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600</a:t>
                      </a:r>
                      <a:endParaRPr lang="en-US" sz="16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600</a:t>
                      </a:r>
                      <a:endParaRPr lang="en-US" sz="16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บันทึกด้วย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ดำเนินการสหกรณ์</a:t>
                      </a:r>
                      <a:endParaRPr lang="en-US" sz="16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7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ราคาประเมิน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427"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ชุดที่ 10/2560</a:t>
                      </a:r>
                      <a:endParaRPr lang="en-US" sz="16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7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คณะกรรมการฯ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6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ส่วนที่เกิน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6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มูลหนี้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6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จ่ายคืนลูกหนี้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รวม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210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600" spc="-6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596" y="629950"/>
            <a:ext cx="8215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4.  ที่ดินแทนการชำระหนี้รอขาย 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  สหกรณ์ได้รับชำระหนี้ด้วยที่ดินจากลูกหนี้รวมทั้งสิ้น จำนวน 1 ราย ดังนี้	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62</a:t>
            </a:fld>
            <a:endParaRPr lang="th-TH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32000" y="488245"/>
            <a:ext cx="8457408" cy="5941153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9" name="Rectangle: Rounded Corners 40">
            <a:extLst>
              <a:ext uri="{FF2B5EF4-FFF2-40B4-BE49-F238E27FC236}">
                <a16:creationId xmlns:a16="http://schemas.microsoft.com/office/drawing/2014/main" id="{6C997F90-A564-40CB-B6BC-8A968C77CA0C}"/>
              </a:ext>
            </a:extLst>
          </p:cNvPr>
          <p:cNvSpPr/>
          <p:nvPr/>
        </p:nvSpPr>
        <p:spPr>
          <a:xfrm>
            <a:off x="571472" y="221199"/>
            <a:ext cx="1597576" cy="421721"/>
          </a:xfrm>
          <a:prstGeom prst="roundRect">
            <a:avLst>
              <a:gd name="adj" fmla="val 50000"/>
            </a:avLst>
          </a:prstGeom>
          <a:solidFill>
            <a:srgbClr val="00CC99"/>
          </a:solidFill>
          <a:ln w="12700" cap="flat" cmpd="sng" algn="ctr">
            <a:solidFill>
              <a:srgbClr val="00CC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th-TH" sz="2600" b="1" kern="0" dirty="0">
                <a:latin typeface="TH SarabunPSK" pitchFamily="34" charset="-34"/>
                <a:cs typeface="TH SarabunPSK" pitchFamily="34" charset="-34"/>
              </a:rPr>
              <a:t>ตัวอย่างที่ 2 </a:t>
            </a:r>
            <a:endParaRPr lang="en-US" sz="2600" b="1" kern="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8596" y="740759"/>
            <a:ext cx="821537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สหกรณ์ออมทรัพย์ ตัวอย่างสอง จำกัด มีปีทางบัญชีสิ้นสุดวันที่ 31 ธันวาคม 2561 มีรายการเกี่ยวกับการรับชำระหนี้ด้วยที่ดิน ดังนี้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สหกรณ์รับชำระหนี้ด้วยที่ดินพร้อมอาคารจากลูกหนี้นาย ค คน รับโอนกรรมสิทธิ์ในที่ดินพร้อมอาคารในวันที่ 8 มิถุนายน 2560 ตามสัญญาเงินกู้เลขที่ 30/2560 จำนวนเงินต้นกู้คงเหลือ 400.00 บาท   มีดอกเบี้ยเงินกู้ค้างชำระถึงวันโอนกรรมสิทธิ์ในที่ดิน 10.00 บาท ที่ดินเนื้อที่ 25 ตารางวา ที่ดินมีราคาประเมินโดยทางราชการ ณ วันที่รับโอนกรรมสิทธิ์ 200.00 บาท และ</a:t>
            </a:r>
            <a:r>
              <a:rPr lang="th-TH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อาคารมีราคาประเมินโดยผู้เชี่ยวชาญ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ที่เชื่อถือได้ 450.00 บาท คณะกรรมการประเมินราคาที่ดินพร้อมอาคารไว้ 650.00 บาท คณะกรรมการดำเนินการสหกรณ์ ชุดที่ 10/2560 อนุมัติให้บันทึกบัญชีที่ดินพร้อมอาคารแทนการชำระหนี้ในราคา จำนวน 410.00 บาท โดยผู้สอบบัญชี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แสดงความเห็นต่องบการเงินแบบไม่มีเงื่อนไข</a:t>
            </a:r>
            <a:endParaRPr lang="en-US" sz="2200" b="1" u="sng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 	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(1)  การบันทึกบัญชี ในปีบัญชีสิ้นสุดวันที่ 31 ธันวาคม 2561 ดังนี้</a:t>
            </a:r>
          </a:p>
          <a:p>
            <a:pPr algn="thaiDist"/>
            <a:r>
              <a:rPr lang="th-TH" sz="2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	      (ยอดยกมาจากปีก่อน</a:t>
            </a:r>
            <a:r>
              <a:rPr lang="en-US" sz="2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2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แสดงความเห็นแบบไม่มีเงื่อนไข)</a:t>
            </a:r>
            <a:endParaRPr lang="en-US" sz="2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	สหกรณ์ไม่ต้องปรับปรุงรายการบัญชีเกี่ยวกับที่ดินแทนการชำระหนี้รอขายยกมาจากปีก่อน	</a:t>
            </a:r>
            <a:r>
              <a:rPr lang="th-TH" sz="2200" b="1" spc="-40" dirty="0">
                <a:latin typeface="TH SarabunPSK" pitchFamily="34" charset="-34"/>
                <a:cs typeface="TH SarabunPSK" pitchFamily="34" charset="-34"/>
              </a:rPr>
              <a:t>สหกรณ์มีรายการที่ดินพร้อมอาคารแทนการชำระหนี้รอขายยกมาจากปีก่อน จำนวน 410.00 บาท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จากลูกหนี้นาย ค คน และผู้สอบบัญชีแสดงความเห็นต่องบการเงินแบบไม่มีเงื่อนไข และเป็นรายการที่สหกรณ์บันทึกไว้ก่อนแนวทางปฏิบัติฉบับนี้ สหกรณ์จึง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ไม่ต้องปรับปรุงบัญชีใด ๆ แต่ให้สหกรณ์เปิดเผยรายละเอียดในหมายเหตุประกอบงบการเงิน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63</a:t>
            </a:fld>
            <a:endParaRPr lang="th-TH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32000" y="506014"/>
            <a:ext cx="8457408" cy="5941153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559610"/>
            <a:ext cx="8215370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(2)  การแสดงรายการในงบการเงิน </a:t>
            </a:r>
            <a:endParaRPr lang="en-US" sz="2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สหกรณ์ออมทรัพย์ ตัวอย่างสอง จำกัด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งบแสดงฐานะการเงิน (บางส่วน)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ณ วันที่  31 ธันวาคม 2561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  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				  	       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ปี 2561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				          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หมายเหตุ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          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บาท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สินทรัพย์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สินทรัพย์หมุนเวียน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เงินสดและเงินฝากธนาคาร			2	...........................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เงินลงทุนระยะสั้น				3	........................... 	..........................					...........................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ที่ดินพร้อมอาคารแทนการชำระหนี้รอขาย		4	           410.00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สินทรัพย์หมุนเวียนอื่น				5	</a:t>
            </a:r>
            <a:r>
              <a:rPr lang="en-US" sz="2200" b="1" u="sng" dirty="0">
                <a:latin typeface="TH SarabunPSK" pitchFamily="34" charset="-34"/>
                <a:cs typeface="TH SarabunPSK" pitchFamily="34" charset="-34"/>
              </a:rPr>
              <a:t>…….…….….</a:t>
            </a:r>
            <a:r>
              <a:rPr lang="en-US" sz="2200" b="1" u="sng" dirty="0" err="1">
                <a:latin typeface="TH SarabunPSK" pitchFamily="34" charset="-34"/>
                <a:cs typeface="TH SarabunPSK" pitchFamily="34" charset="-34"/>
              </a:rPr>
              <a:t>xx.xx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     รวมสินทรัพย์หมุนเวียน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.................</a:t>
            </a:r>
            <a:r>
              <a:rPr lang="en-US" sz="2200" b="1" u="sng" dirty="0" err="1">
                <a:latin typeface="TH SarabunPSK" pitchFamily="34" charset="-34"/>
                <a:cs typeface="TH SarabunPSK" pitchFamily="34" charset="-34"/>
              </a:rPr>
              <a:t>xx.xx</a:t>
            </a:r>
            <a:endParaRPr lang="en-US" sz="2200" b="1" u="sng" dirty="0">
              <a:latin typeface="TH SarabunPSK" pitchFamily="34" charset="-34"/>
              <a:cs typeface="TH SarabunPSK" pitchFamily="34" charset="-34"/>
            </a:endParaRPr>
          </a:p>
          <a:p>
            <a:pPr lvl="0"/>
            <a:endParaRPr lang="th-TH" sz="900" b="1" u="sng" dirty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lvl="0"/>
            <a:r>
              <a:rPr lang="th-TH" sz="2200" b="1" u="sng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หมายเหตุ</a:t>
            </a:r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เนื่องจากมีที่ดินพร้อมอาคารแทนการชำระหนี้รอขาย เพียงรายการเดียว จึงให้ใช้ชื่อ “ที่ดินพร้อมอาคารแทนการชำระหนี้รอขาย” ในงบแสดงฐานะการเงิน</a:t>
            </a:r>
            <a:endParaRPr lang="th-TH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64</a:t>
            </a:fld>
            <a:endParaRPr lang="th-TH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32000" y="506014"/>
            <a:ext cx="8457408" cy="5941153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629950"/>
            <a:ext cx="821537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(3)  การเปิดเผยข้อมูลในหมายเหตุประกอบงบการเงิน</a:t>
            </a:r>
          </a:p>
          <a:p>
            <a:pPr algn="ctr"/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สหกรณ์ออมทรัพย์ ตัวอย่างสอง จำกัด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หมายเหตุประกอบงบการเงิน (บางส่วน)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สำหรับปีสิ้นสุดวันที่  31 ธันวาคม 2561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endParaRPr lang="th-TH" sz="9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1.  สรุปนโยบายการบัญชีที่สำคัญ 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  1.1  ที่ดินพร้อมอาคารแทนการชำระหนี้รอขายวัดมูลค่าด้วยราคาประเมินโดยคณะกรรมการดำเนินการสหกรณ์ แต่รับรู้รายการไม่เกินมูลหนี้คงเหลือ เนื่องจากเป็นที่ดินพร้อมอาคารแทนการชำระหนี้ที่เกิดขึ้น  ก่อนแนวทางปฏิบัติ เรื่อง วิธีปฏิบัติทางบัญชีเกี่ยวกับที่ดินแทนการชำระหนี้ ออกตามความในระเบียบ   นายทะเบียนสหกรณ์ ว่าด้วยการบัญชีของสหกรณ์ พ.ศ. 2560 จะมีผลบังคับใช้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(ตามหนังสือกรมตรวจ บัญชีสหกรณ์ ที่ </a:t>
            </a:r>
            <a:r>
              <a:rPr lang="th-TH" sz="2200" b="1" dirty="0" err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กษ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0404/ว 113 ลงวันที่ 19 ตุลาคม 2561)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65</a:t>
            </a:fld>
            <a:endParaRPr lang="th-TH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32000" y="506014"/>
            <a:ext cx="8457408" cy="5941153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629950"/>
            <a:ext cx="8215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4.  ที่ดินพร้อมอาคารแทนการชำระหนี้รอขาย 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  สหกรณ์ได้รับชำระหนี้ด้วยที่ดินพร้อมอาคารจากลูกหนี้รวมทั้งสิ้น จำนวน 1 ราย ดังนี้	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346387" y="1670980"/>
          <a:ext cx="8412321" cy="3646060"/>
        </p:xfrm>
        <a:graphic>
          <a:graphicData uri="http://schemas.openxmlformats.org/drawingml/2006/table">
            <a:tbl>
              <a:tblPr/>
              <a:tblGrid>
                <a:gridCol w="497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32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27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699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6359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ลำ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เลขที่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มูลหนี้คงเหลือ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วันที่</a:t>
                      </a: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รายละเอียดเกี่ยวกับที่ดิน</a:t>
                      </a: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ที่ดิน</a:t>
                      </a: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600" b="1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19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ดับ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สัญญาเงินกู้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ต้นเงิน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ดอกเบี้ย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รวม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รับโอนกรรมสิทธิ์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ที่ดิน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พื้นที่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ราคา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ประเมิน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อื่น ๆ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แทนการ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ชำระหนี้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รอขาย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หมาย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เหตุ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19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ราชการ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ระบุ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จำนวนเงิน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5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30/2560</a:t>
                      </a:r>
                      <a:endParaRPr lang="en-US" sz="15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5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400</a:t>
                      </a:r>
                      <a:endParaRPr lang="en-US" sz="15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5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</a:t>
                      </a:r>
                      <a:endParaRPr lang="en-US" sz="15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5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410</a:t>
                      </a:r>
                      <a:endParaRPr lang="en-US" sz="15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 มิ.ย. 60</a:t>
                      </a:r>
                      <a:endParaRPr lang="en-US" sz="15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25 ตรว.</a:t>
                      </a:r>
                      <a:endParaRPr lang="en-US" sz="15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5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200</a:t>
                      </a:r>
                      <a:endParaRPr lang="en-US" sz="15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คณะกรรมการ</a:t>
                      </a:r>
                      <a:endParaRPr lang="en-US" sz="15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5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650</a:t>
                      </a:r>
                      <a:endParaRPr lang="en-US" sz="15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5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410</a:t>
                      </a:r>
                      <a:endParaRPr lang="en-US" sz="15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5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บันทึกด้วย</a:t>
                      </a:r>
                      <a:endParaRPr lang="en-US" sz="15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ที่ดินพร้อม</a:t>
                      </a:r>
                      <a:endParaRPr lang="en-US" sz="15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ดำเนินการสหกรณ์</a:t>
                      </a:r>
                      <a:endParaRPr lang="en-US" sz="15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500" b="1" spc="-7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ราคาประเมิน</a:t>
                      </a:r>
                      <a:endParaRPr lang="en-US" sz="15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อาคาร</a:t>
                      </a:r>
                      <a:endParaRPr lang="en-US" sz="15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ชุดที่ 10/2560</a:t>
                      </a:r>
                      <a:endParaRPr lang="en-US" sz="15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500" b="1" spc="-7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คณะกรรมการฯ</a:t>
                      </a:r>
                      <a:endParaRPr lang="en-US" sz="15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5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(อาคารประเมิน </a:t>
                      </a:r>
                      <a:endParaRPr lang="en-US" sz="15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500" b="1" spc="-6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แต่ไม่เกินมูลหนี้</a:t>
                      </a:r>
                      <a:endParaRPr lang="en-US" sz="15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427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6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โดยผู้เชี่ยวชาญ</a:t>
                      </a:r>
                      <a:endParaRPr lang="en-US" sz="15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500" spc="-6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7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ราคา 450  </a:t>
                      </a:r>
                      <a:endParaRPr lang="en-US" sz="15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500" spc="-6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7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บาท)</a:t>
                      </a:r>
                      <a:endParaRPr lang="en-US" sz="15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500" spc="-6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b="1" spc="-3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รวม</a:t>
                      </a:r>
                      <a:endParaRPr lang="en-US" sz="1500" b="1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b="1" spc="-3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5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400</a:t>
                      </a:r>
                      <a:endParaRPr lang="en-US" sz="15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500" b="1" spc="-3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</a:t>
                      </a:r>
                      <a:endParaRPr lang="en-US" sz="1500" b="1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5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410</a:t>
                      </a:r>
                      <a:endParaRPr lang="en-US" sz="15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500" b="1" spc="-3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500" b="1" spc="-3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500" b="1" spc="-3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200</a:t>
                      </a:r>
                      <a:endParaRPr lang="en-US" sz="1500" b="1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500" b="1" spc="-3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500" b="1" spc="-3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650</a:t>
                      </a:r>
                      <a:endParaRPr lang="en-US" sz="1500" b="1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5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410</a:t>
                      </a:r>
                      <a:endParaRPr lang="en-US" sz="15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500" b="1" spc="-30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66</a:t>
            </a:fld>
            <a:endParaRPr lang="th-TH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32000" y="477878"/>
            <a:ext cx="8457408" cy="5941153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9" name="Rectangle: Rounded Corners 40">
            <a:extLst>
              <a:ext uri="{FF2B5EF4-FFF2-40B4-BE49-F238E27FC236}">
                <a16:creationId xmlns:a16="http://schemas.microsoft.com/office/drawing/2014/main" id="{6C997F90-A564-40CB-B6BC-8A968C77CA0C}"/>
              </a:ext>
            </a:extLst>
          </p:cNvPr>
          <p:cNvSpPr/>
          <p:nvPr/>
        </p:nvSpPr>
        <p:spPr>
          <a:xfrm>
            <a:off x="428596" y="214292"/>
            <a:ext cx="1597576" cy="421721"/>
          </a:xfrm>
          <a:prstGeom prst="roundRect">
            <a:avLst>
              <a:gd name="adj" fmla="val 50000"/>
            </a:avLst>
          </a:prstGeom>
          <a:solidFill>
            <a:srgbClr val="00CC99"/>
          </a:solidFill>
          <a:ln w="12700" cap="flat" cmpd="sng" algn="ctr">
            <a:solidFill>
              <a:srgbClr val="00CC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th-TH" sz="2600" b="1" kern="0" dirty="0">
                <a:latin typeface="TH SarabunPSK" pitchFamily="34" charset="-34"/>
                <a:cs typeface="TH SarabunPSK" pitchFamily="34" charset="-34"/>
              </a:rPr>
              <a:t>ตัวอย่างที่ 3 </a:t>
            </a:r>
            <a:endParaRPr lang="en-US" sz="2600" b="1" kern="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5720" y="642921"/>
            <a:ext cx="850112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20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000" dirty="0"/>
              <a:t>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สหกรณ์ออมทรัพย์ ตัวอย่างสาม จำกัด มีปีทางบัญชีสิ้นสุดวันที่ 31 ธันวาคม 2561 มีรายการเกี่ยวกับ         การรับชำระหนี้ด้วยที่ดิน ดังนี้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รายการที่ 1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สหกรณ์รับชำระหนี้ด้วยที่ดินจากลูกหนี้นาย จ จาน รับโอนกรรมสิทธิ์ในที่ดินในวันที่ 5 ตุลาคม 2560 ตามสัญญาเงินกู้เลขที่ 9/2560 จำนวนเงินต้นกู้คงเหลือ 100.00 บาท มีดอกเบี้ยเงินกู้ค้างชำระถึงวันโอน</a:t>
            </a:r>
            <a:r>
              <a:rPr lang="th-TH" sz="2000" b="1" spc="-30" dirty="0">
                <a:latin typeface="TH SarabunPSK" pitchFamily="34" charset="-34"/>
                <a:cs typeface="TH SarabunPSK" pitchFamily="34" charset="-34"/>
              </a:rPr>
              <a:t>กรรมสิทธิ์ในที่ดิน 5.00 บาท ที่ดินเนื้อที่ 15 ตารางวา ที่ดินมีราคาประเมินโดยทางราชการ ณ วันโอนกรรมสิทธิ์ 60.00 บาท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คณะกรรมการดำเนินการสหกรณ์ ชุดที่ 10/2560 อนุมัติราคาที่ดินแทนการชำระหนี้และบันทึกบัญชีด้วยราคาประเมินของคณะกรรมการ</a:t>
            </a:r>
            <a:r>
              <a:rPr lang="th-TH" sz="2000" b="1" spc="-20" dirty="0">
                <a:latin typeface="TH SarabunPSK" pitchFamily="34" charset="-34"/>
                <a:cs typeface="TH SarabunPSK" pitchFamily="34" charset="-34"/>
              </a:rPr>
              <a:t>ที่ประเมินราคาที่ดินไว้ 500.00 บาท ส่วนเกินจากมูลหนี้คงเหลือสหกรณ์ได้จ่ายเงินคืนให้แก่ลูกหนี้ จำนวนเงิน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395.00 บาท โดยผู้สอบบัญชี</a:t>
            </a:r>
            <a:r>
              <a:rPr lang="th-TH" sz="20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แสดงความเห็นต่องบการเงินแบบมีเงื่อนไข</a:t>
            </a:r>
            <a:endParaRPr lang="en-US" sz="2000" b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 	</a:t>
            </a:r>
            <a:r>
              <a:rPr lang="th-TH" sz="24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(1)  การบันทึกบัญชี ในปีบัญชีสิ้นสุดวันที่ 31 ธันวาคม 2561 ดังนี้</a:t>
            </a:r>
          </a:p>
          <a:p>
            <a:pPr algn="thaiDist"/>
            <a:r>
              <a:rPr lang="th-TH" sz="24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	     (ยอดยกมาจากปีก่อน</a:t>
            </a:r>
            <a:r>
              <a:rPr lang="en-US" sz="24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24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แสดงความเห็นแบบมีเงื่อนไข)</a:t>
            </a:r>
            <a:endParaRPr lang="en-US" sz="24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	สหกรณ์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ปรับปรุงรายการบัญชี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เกี่ยวกับที่ดินแทนการชำระหนี้รอขายยกมาจากปีก่อน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	สหกรณ์มีรายการที่ดินแทนการชำระหนี้รอขายเป็นยอดยกมาจากปีก่อน จากลูกหนี้นาย จ จาน บันทึกบัญชีที่ดินแทนการชำระหนี้รอขายด้วยราคาประเมินโดยคณะกรรมการสหกรณ์ จำนวน 500.00 บาท และผู้สอบบัญชีแสดงความเห็นต่องบการเงินแบบมีเงื่อนไขไว้ ซึ่งเป็นรายการที่เกิดเมื่อวันที่ 5 ตุลาคม 2560 ก่อนมีแนวปฏิบัติทางบัญชีฉบับนี้ ดังนั้น เพื่อแก้ไขรายการที่ดินแทนการชำระหนี้รอขายที่บันทึกบัญชีไว้สูงไป ให้มีราคาตามราคาประเมินโดยทางราชการ  คือ 60.00 บาท สหกรณ์ควรปรับปรุงบัญชีให้ถูกต้อง ดังนี้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	เดบิต  ส่วนต่างมูลค่าที่ดินแทนการชำระหนี้รอขาย </a:t>
            </a:r>
            <a:r>
              <a:rPr lang="th-TH" sz="2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(395+45)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440.00 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	        เครดิต  ที่ดินแทนการชำระหนี้รอขาย			440.00</a:t>
            </a:r>
            <a:endParaRPr lang="en-US" sz="2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67</a:t>
            </a:fld>
            <a:endParaRPr lang="th-TH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32000" y="506014"/>
            <a:ext cx="8457408" cy="5941153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883633"/>
            <a:ext cx="821537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รายการที่ </a:t>
            </a:r>
            <a:r>
              <a:rPr lang="en-US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สหกรณ์รับชำระหนี้ด้วยที่ดินจากลูกหนี้นาย ช ช้าง รับโอนกรรมสิทธิ์ในที่ดิน   ในวันที่ 9  พฤศจิกายน 2561 ตามสัญญาเงินกู้เลขที่ 5/2561 มีต้นเงินกู้คงเหลือ 200.00 บาท มีดอกเบี้ยเงินกู้ค้างชำระถึงวันโอนกรรมสิทธิ์ในที่ดิน 10.00 บาท ที่ดินเนื้อที่ 15 ตารางวา ที่ดินมีราคาประเมินโดยทางราชการ ณ วันโอนกรรมสิทธิ์ 100.00 บาท บริษัทประเมินมูลค่าทรัพย์สินประเมินราคาไว้ 310.00 บาท และคณะกรรมการดำเนินการสหกรณ์ ชุดที่ 11/2561 อนุมัติให้สหกรณ์ตกลงรับโอนที่ดินกับลูกหนี้ด้วยราคาประเมินของบริษัทประเมินมูลค่าทรัพย์สิน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(1)  การบันทึกบัญชี ในวันที่ 9 พฤศจิกายน 2561 </a:t>
            </a:r>
          </a:p>
          <a:p>
            <a:pPr algn="thaiDist"/>
            <a:r>
              <a:rPr lang="th-TH" sz="2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600" b="1" dirty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ราคาประเมินอื่น )</a:t>
            </a:r>
            <a:endParaRPr lang="th-TH" sz="2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ในวันที่สหกรณ์รับชำระหนี้ด้วยที่ดินจาก  นาย ช ช้าง ให้บันทึกบัญชีที่ดินแทนการชำระหนี้ด้วยราคาประเมินโดนทางราชการ และลดยอดหนี้คงเหลือ โดยบันทึกบัญชี ดังนี้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	เดบิต  ที่ดินแทนการชำระหนี้รอขาย			100.00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	</a:t>
            </a:r>
            <a:r>
              <a: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เดบิต 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ส่วนต่างมูลค่าที่ดินแทนการชำระหนี้รอขาย	110.00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         	เครดิต  ลูกหนี้เงินกู้ 				   200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.00</a:t>
            </a: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        	 </a:t>
            </a:r>
            <a:r>
              <a: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เครดิต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ดอกเบี้ยรับ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			     10.00</a:t>
            </a:r>
          </a:p>
          <a:p>
            <a:pPr algn="thaiDist"/>
            <a:endParaRPr lang="th-TH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68</a:t>
            </a:fld>
            <a:endParaRPr lang="th-TH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32000" y="506014"/>
            <a:ext cx="8457408" cy="5941153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559610"/>
            <a:ext cx="8215370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(2)  การแสดงรายการในงบการเงิน </a:t>
            </a:r>
            <a:endParaRPr lang="en-US" sz="2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สหกรณ์ออมทรัพย์ ตัวอย่างสาม จำกัด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งบแสดงฐานะการเงิน (บางส่วน)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ณ วันที่  31 ธันวาคม 2561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  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				  	       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ปี 2561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				          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หมายเหตุ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          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บาท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สินทรัพย์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สินทรัพย์หมุนเวียน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เงินสดและเงินฝากธนาคาร			2	...........................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เงินลงทุนระยะสั้น				3	........................... 	..........................					...........................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ที่ดินแทนการชำระหนี้รอขาย			4	           160.00</a:t>
            </a:r>
          </a:p>
          <a:p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ส่วนต่างมูลค่าที่ดินแทนการชำระหนี้รอขาย		4	           550.00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สินทรัพย์หมุนเวียนอื่น				5	</a:t>
            </a:r>
            <a:r>
              <a:rPr lang="en-US" sz="2200" b="1" u="sng" dirty="0">
                <a:latin typeface="TH SarabunPSK" pitchFamily="34" charset="-34"/>
                <a:cs typeface="TH SarabunPSK" pitchFamily="34" charset="-34"/>
              </a:rPr>
              <a:t>…….…….….</a:t>
            </a:r>
            <a:r>
              <a:rPr lang="en-US" sz="2200" b="1" u="sng" dirty="0" err="1">
                <a:latin typeface="TH SarabunPSK" pitchFamily="34" charset="-34"/>
                <a:cs typeface="TH SarabunPSK" pitchFamily="34" charset="-34"/>
              </a:rPr>
              <a:t>xx.xx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     รวมสินทรัพย์หมุนเวียน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.................</a:t>
            </a:r>
            <a:r>
              <a:rPr lang="en-US" sz="2200" b="1" u="sng" dirty="0" err="1">
                <a:latin typeface="TH SarabunPSK" pitchFamily="34" charset="-34"/>
                <a:cs typeface="TH SarabunPSK" pitchFamily="34" charset="-34"/>
              </a:rPr>
              <a:t>xx.xx</a:t>
            </a:r>
            <a:endParaRPr lang="en-US" sz="2200" b="1" u="sng" dirty="0">
              <a:latin typeface="TH SarabunPSK" pitchFamily="34" charset="-34"/>
              <a:cs typeface="TH SarabunPSK" pitchFamily="34" charset="-34"/>
            </a:endParaRPr>
          </a:p>
          <a:p>
            <a:pPr lvl="0"/>
            <a:endParaRPr lang="th-TH" sz="900" b="1" u="sng" dirty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69</a:t>
            </a:fld>
            <a:endParaRPr lang="th-TH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-36509" y="620688"/>
            <a:ext cx="1714501" cy="990600"/>
          </a:xfrm>
          <a:prstGeom prst="ellipse">
            <a:avLst/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h-TH" sz="48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926" y="763565"/>
            <a:ext cx="9001571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67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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ให้สหกรณ์จัดทำรายงานประจำปีแสดงผลการดำเนินงานของ</a:t>
            </a:r>
          </a:p>
          <a:p>
            <a:pPr eaLnBrk="0" hangingPunct="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   สหกรณ์เสนอต่อที่ประชุมใหญ่ในคราวที่เสนอ</a:t>
            </a:r>
            <a:r>
              <a:rPr lang="th-TH" sz="30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งบดุล</a:t>
            </a:r>
            <a:r>
              <a:rPr lang="th-TH" sz="30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งบการเงิน</a:t>
            </a:r>
          </a:p>
          <a:p>
            <a:pPr eaLnBrk="0" hangingPunct="0"/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  </a:t>
            </a:r>
            <a:r>
              <a:rPr lang="th-TH" sz="30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</a:t>
            </a: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และให้ส่งสำเนารายงานประจำปี</a:t>
            </a:r>
            <a:r>
              <a:rPr lang="th-TH" sz="30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กับงบดุล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</a:p>
          <a:p>
            <a:pPr eaLnBrk="0" hangingPunct="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   งบการเงินประจำปีไปยังนายทะเบียนสหกรณ์ภายในสามสิบวัน</a:t>
            </a:r>
          </a:p>
          <a:p>
            <a:pPr eaLnBrk="0" hangingPunct="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   นับแต่วันที่มีการประชุม                                  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-36511" y="3272184"/>
            <a:ext cx="1714501" cy="990600"/>
          </a:xfrm>
          <a:prstGeom prst="ellipse">
            <a:avLst/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h-TH" sz="48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4924" y="3415059"/>
            <a:ext cx="9001571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68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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ให้สหกรณ์เก็บรักษารายงานประจำปีแสดงผลการดำเนินงานของ</a:t>
            </a:r>
          </a:p>
          <a:p>
            <a:pPr eaLnBrk="0" hangingPunct="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   สหกรณ์และ</a:t>
            </a:r>
            <a:r>
              <a:rPr lang="th-TH" sz="30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งบดุล</a:t>
            </a:r>
            <a:r>
              <a:rPr lang="th-TH" sz="3000" b="1" u="sng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งบการเงินประจำปี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พร้อมทั้งข้อบังคับและ</a:t>
            </a:r>
          </a:p>
          <a:p>
            <a:pPr eaLnBrk="0" hangingPunct="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   กฎหมายว่าด้วยสหกรณ์ไว้ที่สำนักงานของสหกรณ์ เพื่อให้สมาชิก</a:t>
            </a:r>
          </a:p>
          <a:p>
            <a:pPr eaLnBrk="0" hangingPunct="0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   ขอตรวจดูได้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C9E5B-D9FF-421B-8E08-50217A8BF71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32000" y="506014"/>
            <a:ext cx="8457408" cy="5941153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629948"/>
            <a:ext cx="821537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(3)  การเปิดเผยข้อมูลในหมายเหตุประกอบงบการเงิน</a:t>
            </a:r>
          </a:p>
          <a:p>
            <a:pPr algn="ctr"/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สหกรณ์ออมทรัพย์ ตัวอย่างสาม จำกัด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หมายเหตุประกอบงบการเงิน (บางส่วน)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สำหรับปีสิ้นสุดวันที่  31 ธันวาคม 2561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endParaRPr lang="th-TH" sz="9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1.  สรุปนโยบายการบัญชีที่สำคัญ 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 1.1  ที่ดินแทนการชำระหนี้รอขายวัดมูลค่าด้วยราคาประเมินโดยทางราชการ ทั้งนี้ ที่ดินแทนการ    ชำระหนี้รอขายที่สหกรณ์ตกลงรับโอนจากลูกหนี้ด้วยราคาที่สูงกว่าราคาที่ประเมินโดยทางราชการ    สหกรณ์จะรับรู้ส่วนต่างระหว่างราคาที่ประเมินโดยทางราชการกับราคาที่ประเมิน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2200" b="1" u="dotted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คณะกรรมการดำเนินการสหกรณ์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ไม่เกินกว่ามูลหนี้คงเหลือของลูกหนี้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ณ วันรับชำระหนี้ด้วยที่ดิน 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ยกเว้น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สหกรณ์มีการจ่ายเงินค่าที่ดินแทนการชำระหนี้ในส่วนที่เกินกว่ามูลหนี้คงเหลือให้แก่ลูกหนี้ไปแล้วก่อนมีแนวทางปฏิบัติ เรื่อง วิธีปฏิบัติทางบัญชีเกี่ยวกับที่ดินแทนการชำระหนี้ ออกตามความในระเบียบนายทะเบียนสหกรณ์     ว่าด้วยการบัญชีของสหกรณ์ พ.ศ. 2560 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สหกรณ์ได้นำจำนวนเงินที่จ่ายให้ลูกหนี้ไปบันทึกรวมไว้ในบัญชี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“ส่วนต่างมูลค่าที่ดินแทนการชำระหนี้รอขาย”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(ตามหนังสือกรมตรวจบัญชีสหกรณ์ ที่ </a:t>
            </a:r>
            <a:r>
              <a:rPr lang="th-TH" sz="2200" b="1" dirty="0" err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กษ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0404/ว 113  ลงวันที่ 19 ตุลาคม 2561)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70</a:t>
            </a:fld>
            <a:endParaRPr lang="th-TH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17693" y="202700"/>
            <a:ext cx="8457408" cy="6466660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332656"/>
            <a:ext cx="821537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4. ที่ดินแทนการชำระหนี้รอขาย และส่วนต่างมูลค่าที่ดินแทนการชำระหนี้รอขาย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					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ปี 25</a:t>
            </a:r>
            <a:r>
              <a:rPr lang="en-US" sz="2200" b="1" u="sng" dirty="0">
                <a:latin typeface="TH SarabunPSK" pitchFamily="34" charset="-34"/>
                <a:cs typeface="TH SarabunPSK" pitchFamily="34" charset="-34"/>
              </a:rPr>
              <a:t>61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					  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บาท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ที่ดินแทนการชำระหนี้รอขาย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			160.00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ส่วนต่างมูลค่าที่ดินแทนการชำระหนี้รอขาย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		550.00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727371"/>
              </p:ext>
            </p:extLst>
          </p:nvPr>
        </p:nvGraphicFramePr>
        <p:xfrm>
          <a:off x="346385" y="2060848"/>
          <a:ext cx="8412320" cy="4404900"/>
        </p:xfrm>
        <a:graphic>
          <a:graphicData uri="http://schemas.openxmlformats.org/drawingml/2006/table">
            <a:tbl>
              <a:tblPr/>
              <a:tblGrid>
                <a:gridCol w="44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8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8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2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1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17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005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6359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ลำ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เลขที่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มูลหนี้คงเหลือ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วันที่</a:t>
                      </a: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รายละเอียดเกี่ยวกับที่ดิน</a:t>
                      </a: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ที่ดิน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ส่วนต่าง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600" b="1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0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ดับ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สัญญาเงินกู้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ต้นเงิน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ดอก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เบี้ย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รวม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รับโอนกรรมสิทธิ์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ที่ดิน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พื้นที่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ราคา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ประเมิน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ราชการ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อื่น ๆ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แทนการ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ชำระหนี้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รอขาย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มูลค่า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ที่ดิน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แทนการ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ชำระหนี้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หมาย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เหตุ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19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ระบุ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จำนวนเงิน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รอขาย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9/2560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105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 ต.ค. 60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15 </a:t>
                      </a:r>
                      <a:r>
                        <a:rPr lang="th-TH" sz="1400" dirty="0" err="1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ตรว.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60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คณะกรรมการ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500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60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440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ปรับปรุงบัญชี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ดำเนินการ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เนื่องจากปีก่อน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สหกรณ์ ชุดที่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ผู้สอบบัญชี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10/2560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แสดงความเห็น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แบบมีเงื่อนไข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5/2561</a:t>
                      </a:r>
                      <a:endParaRPr lang="en-US" sz="14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200</a:t>
                      </a:r>
                      <a:endParaRPr lang="en-US" sz="14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</a:t>
                      </a:r>
                      <a:endParaRPr lang="en-US" sz="14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210</a:t>
                      </a:r>
                      <a:endParaRPr lang="en-US" sz="14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 พ.ย. 61</a:t>
                      </a:r>
                      <a:endParaRPr lang="en-US" sz="14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15 ตรว.</a:t>
                      </a:r>
                      <a:endParaRPr lang="en-US" sz="14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4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คณะกรรมการ</a:t>
                      </a:r>
                      <a:endParaRPr lang="en-US" sz="14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310</a:t>
                      </a:r>
                      <a:endParaRPr lang="en-US" sz="14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110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427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ดำเนินการ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spc="-6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สหกรณ์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spc="-6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ชุดที่ 11/2561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spc="-6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รวม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b="1" spc="-30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300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15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315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400" b="1" spc="-30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400" b="1" spc="-30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160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400" b="1" spc="-30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810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160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550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b="1" spc="-30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71</a:t>
            </a:fld>
            <a:endParaRPr lang="th-TH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251520" y="44624"/>
            <a:ext cx="8643998" cy="6787156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116634"/>
            <a:ext cx="864399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21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</a:t>
            </a:r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สหกรณ์ออมทรัพย์ ตัวอย่างสี่ จำกัด มีปีทางบัญชีสิ้นสุดวันที่ 31 ธันวาคม 2561  </a:t>
            </a: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	  มีรายการเกี่ยวกับการรับชำระหนี้ด้วยที่ดิน ดังนี้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thaiDist">
              <a:lnSpc>
                <a:spcPct val="97000"/>
              </a:lnSpc>
            </a:pP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     สหกรณ์รับชำระหนี้ด้วยที่ดินจากลูกหนี้นาย ป ปลา รับโอนกรรมสิทธิ์ในที่ดิน ในวันที่ 10 พฤศจิกายน 2561 ตามสัญญาเงินกู้เลขที่ 18/2561 มีต้นเงินกู้คงเหลือ 200.00 บาท มีดอกเบี้ยเงินกู้ค้างชำระถึงวันโอนกรรมสิทธิ์ในที่ดิน </a:t>
            </a:r>
            <a:r>
              <a:rPr lang="th-TH" sz="2200" b="1" spc="-50" dirty="0">
                <a:latin typeface="TH SarabunPSK" pitchFamily="34" charset="-34"/>
                <a:cs typeface="TH SarabunPSK" pitchFamily="34" charset="-34"/>
              </a:rPr>
              <a:t>10.00 บาท ที่ดินเนื้อที่ 15 ตารางวา ที่ดินมีราคาประเมินโดยทางราชการ ณ วันโอนกรรมสิทธิ์ 100.00 บาท คณะกรรมการ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ดำเนินการสหกรณ์ ชุดที่ 11/2561 อนุมัติให้สหกรณ์ตกลงรับโอนที่ดินกับลูกหนี้ด้วย</a:t>
            </a:r>
            <a:r>
              <a:rPr lang="th-TH" sz="2200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ราคาประเมินโดยทางราชการ</a:t>
            </a:r>
            <a:endParaRPr lang="en-US" sz="2200" b="1" u="sng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: Rounded Corners 40">
            <a:extLst>
              <a:ext uri="{FF2B5EF4-FFF2-40B4-BE49-F238E27FC236}">
                <a16:creationId xmlns:a16="http://schemas.microsoft.com/office/drawing/2014/main" id="{6C997F90-A564-40CB-B6BC-8A968C77CA0C}"/>
              </a:ext>
            </a:extLst>
          </p:cNvPr>
          <p:cNvSpPr/>
          <p:nvPr/>
        </p:nvSpPr>
        <p:spPr>
          <a:xfrm>
            <a:off x="428596" y="188642"/>
            <a:ext cx="1597576" cy="421721"/>
          </a:xfrm>
          <a:prstGeom prst="roundRect">
            <a:avLst>
              <a:gd name="adj" fmla="val 50000"/>
            </a:avLst>
          </a:prstGeom>
          <a:solidFill>
            <a:srgbClr val="00CC99"/>
          </a:solidFill>
          <a:ln w="12700" cap="flat" cmpd="sng" algn="ctr">
            <a:solidFill>
              <a:srgbClr val="00CC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th-TH" sz="2600" b="1" kern="0" dirty="0">
                <a:latin typeface="TH SarabunPSK" pitchFamily="34" charset="-34"/>
                <a:cs typeface="TH SarabunPSK" pitchFamily="34" charset="-34"/>
              </a:rPr>
              <a:t>ตัวอย่างที่ 4 </a:t>
            </a:r>
            <a:endParaRPr lang="en-US" sz="2600" b="1" kern="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58" y="2348880"/>
            <a:ext cx="842968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(1)  การบันทึกบัญชี ในวันที่ 10 พฤศจิกายน 2561 ดังนี้ </a:t>
            </a:r>
          </a:p>
          <a:p>
            <a:pPr algn="thaiDist"/>
            <a:r>
              <a:rPr lang="th-TH" sz="2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      </a:t>
            </a:r>
            <a:r>
              <a:rPr lang="th-TH" sz="2200" b="1" dirty="0">
                <a:solidFill>
                  <a:srgbClr val="CC0066"/>
                </a:solidFill>
                <a:latin typeface="TH SarabunPSK" pitchFamily="34" charset="-34"/>
                <a:cs typeface="TH SarabunPSK" pitchFamily="34" charset="-34"/>
              </a:rPr>
              <a:t> (ราคาประเมินโดยทางราชการ)</a:t>
            </a:r>
            <a:endParaRPr lang="en-US" sz="2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	ในวันที่สหกรณ์รับชำระหนี้ด้วยที่ดินจาก นาย ป ปลา ให้บันทึกบัญชีที่ดินแทนการชำระหนี้ด้วยราคาประเมินโดยทางราชการ และลดยอดหนี้คงเหลือ คือ ดอกเบี้ยรับที่เกิดขึ้นถึงวันโอนกรรมสิทธิ์ที่ดิน และ     ต้นเงินกู้ โดยบันทึกบัญชี ดังนี้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	เดบิต  ที่ดินแทนการชำระหนี้รอขาย		100.00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         เครดิต  ลูกหนี้เงินกู้ 				90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.00</a:t>
            </a: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         </a:t>
            </a:r>
            <a:r>
              <a: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เครดิต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ดอกเบี้ยรับ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			10.00</a:t>
            </a: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กรณี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ลูกหนี้ไม่สามารถชำระหนี้ส่วนที่เหลือ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หลังหักที่ดินแทนการชำระหนี้ให้แก่สหกรณ์ในวันโอน</a:t>
            </a:r>
            <a:r>
              <a:rPr lang="th-TH" sz="2200" b="1" spc="-40" dirty="0">
                <a:latin typeface="TH SarabunPSK" pitchFamily="34" charset="-34"/>
                <a:cs typeface="TH SarabunPSK" pitchFamily="34" charset="-34"/>
              </a:rPr>
              <a:t>กรรมสิทธิ์ในที่ดิน และสหกรณ์</a:t>
            </a:r>
            <a:r>
              <a:rPr lang="th-TH" sz="2200" b="1" spc="-4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คาดว่า</a:t>
            </a:r>
            <a:r>
              <a:rPr lang="th-TH" sz="2200" b="1" spc="-40" dirty="0">
                <a:latin typeface="TH SarabunPSK" pitchFamily="34" charset="-34"/>
                <a:cs typeface="TH SarabunPSK" pitchFamily="34" charset="-34"/>
              </a:rPr>
              <a:t>ไม่อาจเรียกเก็บหนี้ส่วนที่เหลือได้</a:t>
            </a:r>
            <a:r>
              <a:rPr lang="th-TH" sz="2200" b="1" spc="-4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ให้ตั้งค่าเผื่อหนี้สงสัยจะสูญเต็มจำนวน</a:t>
            </a:r>
            <a:r>
              <a:rPr lang="th-TH" sz="2200" b="1" spc="-40" dirty="0">
                <a:latin typeface="TH SarabunPSK" pitchFamily="34" charset="-34"/>
                <a:cs typeface="TH SarabunPSK" pitchFamily="34" charset="-34"/>
              </a:rPr>
              <a:t> โดยบันทึกบัญชี ดังนี้</a:t>
            </a:r>
            <a:endParaRPr lang="en-US" sz="2200" b="1" spc="-4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	เดบิต  หนี้สงสัยจะสูญ-ลูกหนี้เงินกู้		110.00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         เครดิต  ค่าเผื่อหนี้สงสัยจะสูญ-ลูกหนี้เงินกู้		110.00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72</a:t>
            </a:fld>
            <a:endParaRPr lang="th-TH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32000" y="506014"/>
            <a:ext cx="8457408" cy="5941153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559610"/>
            <a:ext cx="8215370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(2)  การแสดงรายการในงบการเงิน </a:t>
            </a:r>
            <a:endParaRPr lang="en-US" sz="2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สหกรณ์ออมทรัพย์ ตัวอย่างสี่ จำกัด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งบแสดงฐานะการเงิน (บางส่วน)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ณ วันที่  31 ธันวาคม 2561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  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				  	       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ปี 2561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				          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หมายเหตุ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          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บาท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สินทรัพย์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สินทรัพย์หมุนเวียน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เงินสดและเงินฝากธนาคาร			2	...........................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เงินลงทุนระยะสั้น				3	...........................</a:t>
            </a: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เงินให้กู้ยืมลงทุนระยะสั้น - สุทธิ			4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      500.00</a:t>
            </a:r>
            <a:endParaRPr lang="th-TH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	..........................					...........................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ที่ดินแทนการชำระหนี้รอขาย			5	           100.00</a:t>
            </a:r>
          </a:p>
          <a:p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สินทรัพย์หมุนเวียนอื่น				6	</a:t>
            </a:r>
            <a:r>
              <a:rPr lang="en-US" sz="2200" b="1" u="sng" dirty="0">
                <a:latin typeface="TH SarabunPSK" pitchFamily="34" charset="-34"/>
                <a:cs typeface="TH SarabunPSK" pitchFamily="34" charset="-34"/>
              </a:rPr>
              <a:t>…….…….….</a:t>
            </a:r>
            <a:r>
              <a:rPr lang="en-US" sz="2200" b="1" u="sng" dirty="0" err="1">
                <a:latin typeface="TH SarabunPSK" pitchFamily="34" charset="-34"/>
                <a:cs typeface="TH SarabunPSK" pitchFamily="34" charset="-34"/>
              </a:rPr>
              <a:t>xx.xx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	     รวมสินทรัพย์หมุนเวียน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2200" b="1" u="sng" dirty="0">
                <a:latin typeface="TH SarabunPSK" pitchFamily="34" charset="-34"/>
                <a:cs typeface="TH SarabunPSK" pitchFamily="34" charset="-34"/>
              </a:rPr>
              <a:t>.................</a:t>
            </a:r>
            <a:r>
              <a:rPr lang="en-US" sz="2200" b="1" u="sng" dirty="0" err="1">
                <a:latin typeface="TH SarabunPSK" pitchFamily="34" charset="-34"/>
                <a:cs typeface="TH SarabunPSK" pitchFamily="34" charset="-34"/>
              </a:rPr>
              <a:t>xx.xx</a:t>
            </a:r>
            <a:endParaRPr lang="en-US" sz="2200" b="1" u="sng" dirty="0">
              <a:latin typeface="TH SarabunPSK" pitchFamily="34" charset="-34"/>
              <a:cs typeface="TH SarabunPSK" pitchFamily="34" charset="-34"/>
            </a:endParaRPr>
          </a:p>
          <a:p>
            <a:pPr lvl="0"/>
            <a:endParaRPr lang="th-TH" sz="900" b="1" u="sng" dirty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73</a:t>
            </a:fld>
            <a:endParaRPr lang="th-TH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32000" y="506014"/>
            <a:ext cx="8457408" cy="5941153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629948"/>
            <a:ext cx="8215370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(3)  การเปิดเผยข้อมูลในหมายเหตุประกอบงบการเงิน</a:t>
            </a:r>
          </a:p>
          <a:p>
            <a:pPr algn="ctr"/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สหกรณ์ออมทรัพย์ ตัวอย่างสี่ จำกัด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หมายเหตุประกอบงบการเงิน (บางส่วน)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สำหรับปีสิ้นสุดวันที่  31 ธันวาคม 2561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endParaRPr lang="th-TH" sz="9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1.  สรุปนโยบายการบัญชีที่สำคัญ 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    1.1 ที่ดินแทนการชำระหนี้รอขายวัดมูลค่าด้วยราคาประเมินโดยทางราชการ ตามแนวทางปฏิบัติ      เรื่อง วิธีปฏิบัติทางบัญชีเกี่ยวกับที่ดินแทนการชำระหนี้ ออกตามความในระเบียบนายทะเบียนสหกรณ์        ว่าด้วยการบัญชีของสหกรณ์ พ.ศ. 2560 จะมีผลบังคับใช้ 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(ตามหนังสือกรมตรวจบัญชีสหกรณ์                  ที่ </a:t>
            </a:r>
            <a:r>
              <a:rPr lang="th-TH" sz="2200" b="1" dirty="0" err="1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กษ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0404/ว 113 ลงวันที่ 19 ตุลาคม 2561)</a:t>
            </a:r>
            <a:endParaRPr lang="en-US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74</a:t>
            </a:fld>
            <a:endParaRPr lang="th-TH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32000" y="188642"/>
            <a:ext cx="8457408" cy="6258525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461134"/>
            <a:ext cx="82153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4. เงินให้กู้ยืม – สุทธิ ประกอบด้วย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7295" y="786892"/>
            <a:ext cx="841887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					 </a:t>
            </a:r>
            <a:r>
              <a:rPr lang="th-TH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ปี 25</a:t>
            </a:r>
            <a:r>
              <a:rPr lang="en-US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61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indent="269875" eaLnBrk="0" hangingPunct="0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					   </a:t>
            </a:r>
            <a:r>
              <a:rPr lang="th-TH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บาท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indent="269875" eaLnBrk="0" hangingPunct="0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				</a:t>
            </a:r>
            <a:r>
              <a:rPr lang="th-TH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ระยะสั้น</a:t>
            </a:r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</a:t>
            </a:r>
            <a:r>
              <a:rPr lang="th-TH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ระยะยาว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indent="269875" eaLnBrk="0" hangingPunct="0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เงินให้กู้ยืม – ปกติ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indent="269875" eaLnBrk="0" hangingPunct="0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ลูกหนี้เงินกู้สามัญ</a:t>
            </a:r>
            <a:r>
              <a:rPr lang="en-US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		</a:t>
            </a:r>
            <a:r>
              <a:rPr lang="en-US" sz="22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500.00</a:t>
            </a:r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en-US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</a:t>
            </a:r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.................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indent="269875" eaLnBrk="0" hangingPunct="0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................................				</a:t>
            </a:r>
            <a:r>
              <a:rPr lang="th-TH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..............</a:t>
            </a:r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</a:t>
            </a:r>
            <a:r>
              <a:rPr lang="th-TH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.................</a:t>
            </a:r>
            <a:endParaRPr lang="en-US" sz="2200" b="1" u="sng" dirty="0">
              <a:latin typeface="TH SarabunPSK" pitchFamily="34" charset="-34"/>
              <a:cs typeface="TH SarabunPSK" pitchFamily="34" charset="-34"/>
            </a:endParaRPr>
          </a:p>
          <a:p>
            <a:pPr indent="269875" eaLnBrk="0" hangingPunct="0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     รวมเงินให้กู้ยืม – ปกติ</a:t>
            </a:r>
            <a:r>
              <a:rPr lang="en-US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	</a:t>
            </a:r>
            <a:r>
              <a:rPr lang="th-TH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500.00</a:t>
            </a:r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</a:t>
            </a:r>
            <a:r>
              <a:rPr lang="th-TH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.................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indent="269875" eaLnBrk="0" hangingPunct="0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เงินให้กู้ยืม – ไม่ก่อให้เกิดรายได้			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indent="269875" eaLnBrk="0" hangingPunct="0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ลูกหนี้เงินกู้สามัญ				</a:t>
            </a:r>
            <a:r>
              <a:rPr lang="th-TH" sz="2200" b="1" u="sng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110.00</a:t>
            </a:r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</a:t>
            </a:r>
            <a:r>
              <a:rPr lang="th-TH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.................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indent="269875" eaLnBrk="0" hangingPunct="0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     รวมเงินให้กู้ยืม – ไม่ก่อให้เกิดรายได้		</a:t>
            </a:r>
            <a:r>
              <a:rPr lang="th-TH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110.00</a:t>
            </a:r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</a:t>
            </a:r>
            <a:r>
              <a:rPr lang="th-TH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.................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indent="269875" eaLnBrk="0" hangingPunct="0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     รวมเงินให้กู้</a:t>
            </a:r>
            <a:r>
              <a:rPr lang="en-US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		</a:t>
            </a:r>
            <a:r>
              <a:rPr lang="th-TH" sz="2200" b="1" u="sng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610.00</a:t>
            </a:r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</a:t>
            </a:r>
            <a:r>
              <a:rPr lang="th-TH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.................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indent="269875" eaLnBrk="0" hangingPunct="0"/>
            <a:r>
              <a:rPr lang="th-TH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หัก</a:t>
            </a:r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ค่าเผื่อหนี้สงสัยจะสูญ</a:t>
            </a:r>
            <a:r>
              <a:rPr lang="en-US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		</a:t>
            </a:r>
            <a:r>
              <a:rPr lang="th-TH" sz="2200" b="1" u="sng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110.00</a:t>
            </a:r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</a:t>
            </a:r>
            <a:r>
              <a:rPr lang="th-TH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.................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indent="269875" eaLnBrk="0" hangingPunct="0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เงินให้กู้ยืม – สุทธิ</a:t>
            </a:r>
            <a:r>
              <a:rPr lang="en-US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			</a:t>
            </a:r>
            <a:r>
              <a:rPr lang="th-TH" sz="2200" b="1" u="sng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500.00</a:t>
            </a:r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</a:t>
            </a:r>
            <a:r>
              <a:rPr lang="th-TH" sz="2200" b="1" u="sng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.................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  <a:p>
            <a:pPr indent="269875" eaLnBrk="0" hangingPunct="0"/>
            <a:endParaRPr lang="th-TH" sz="2200" b="1" dirty="0"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indent="269875" algn="thaiDist" eaLnBrk="0" hangingPunct="0"/>
            <a:r>
              <a:rPr lang="th-TH" sz="2200" b="1" dirty="0"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       ณ วันที่ 31 ธันวาคม 2561 ค่าเผื่อหนี้สงสัยจะสูญ 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เป็นค่าเผื่อหนี้สงสัยจะสูญลูกหนี้เงินให้กู้สามัญ            </a:t>
            </a:r>
          </a:p>
          <a:p>
            <a:pPr indent="269875" algn="thaiDist" eaLnBrk="0" hangingPunct="0"/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ที่ไม่ก่อให้เกิดรายได้</a:t>
            </a:r>
            <a:endParaRPr lang="th-TH" sz="2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B4D54-A767-4E69-A446-E6D8FCCEDC4A}" type="slidenum">
              <a:rPr lang="th-TH" smtClean="0"/>
              <a:pPr/>
              <a:t>75</a:t>
            </a:fld>
            <a:endParaRPr lang="th-TH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85295" y="495695"/>
            <a:ext cx="8457408" cy="5941153"/>
          </a:xfrm>
          <a:prstGeom prst="roundRect">
            <a:avLst>
              <a:gd name="adj" fmla="val 480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742494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24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ที่ดินแทนการชำระหนี้รอขาย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ประกอบด้วย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สหกรณ์ได้รับชำระหนี้ด้วยที่ดินพร้อมอาคารจากลูกหนี้รวมทั้งสิ้น จำนวน 1 ราย ดังนี้</a:t>
            </a:r>
            <a:endParaRPr lang="en-US" sz="2400" dirty="0"/>
          </a:p>
        </p:txBody>
      </p:sp>
      <p:graphicFrame>
        <p:nvGraphicFramePr>
          <p:cNvPr id="7" name="ตาราง 5">
            <a:extLst>
              <a:ext uri="{FF2B5EF4-FFF2-40B4-BE49-F238E27FC236}">
                <a16:creationId xmlns:a16="http://schemas.microsoft.com/office/drawing/2014/main" id="{375C9B99-35F0-4898-B690-6D6706070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831726"/>
              </p:ext>
            </p:extLst>
          </p:nvPr>
        </p:nvGraphicFramePr>
        <p:xfrm>
          <a:off x="346385" y="2060850"/>
          <a:ext cx="8412320" cy="2807797"/>
        </p:xfrm>
        <a:graphic>
          <a:graphicData uri="http://schemas.openxmlformats.org/drawingml/2006/table">
            <a:tbl>
              <a:tblPr/>
              <a:tblGrid>
                <a:gridCol w="44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8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8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2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1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17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005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6359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ลำ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เลขที่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มูลหนี้คงเหลือ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วันที่</a:t>
                      </a:r>
                      <a:endParaRPr lang="en-US" sz="1600" b="1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รายละเอียดเกี่ยวกับที่ดิน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ที่ดิน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ส่วนต่าง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600" b="1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0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ดับ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สัญญาเงินกู้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ต้นเงิน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ดอก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เบี้ย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รวม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รับโอนกรรมสิทธิ์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ที่ดิน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พื้นที่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ราคา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ประเมิน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ราชการ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อื่น ๆ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แทนการ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ชำระหนี้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รอขาย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มูลค่า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ที่ดิน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แทนการ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ชำระหนี้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หมาย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เหตุ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19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ระบุ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จำนวนเงิน</a:t>
                      </a: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รอขาย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18/2560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200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210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 พ.ย. 61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15 </a:t>
                      </a:r>
                      <a:r>
                        <a:rPr lang="th-TH" sz="1400" dirty="0" err="1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ตรว.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dirty="0"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มูลหนี้คงเหลือ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หลังหักที่ดิน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spc="-30" dirty="0"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= 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110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59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รวม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b="1" spc="-30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200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210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400" b="1" spc="-30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400" b="1" spc="-30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1400" b="1" spc="-30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b="1" spc="-30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100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-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b="1" spc="-30" dirty="0">
                        <a:solidFill>
                          <a:srgbClr val="C00000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36512" y="6448253"/>
            <a:ext cx="504056" cy="365125"/>
          </a:xfrm>
        </p:spPr>
        <p:txBody>
          <a:bodyPr/>
          <a:lstStyle/>
          <a:p>
            <a:fld id="{B6BB4D54-A767-4E69-A446-E6D8FCCEDC4A}" type="slidenum">
              <a:rPr lang="th-TH" smtClean="0"/>
              <a:pPr/>
              <a:t>76</a:t>
            </a:fld>
            <a:endParaRPr lang="th-TH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1595" y="419239"/>
            <a:ext cx="5019173" cy="543675"/>
          </a:xfrm>
          <a:prstGeom prst="rect">
            <a:avLst/>
          </a:prstGeom>
          <a:solidFill>
            <a:srgbClr val="C9F1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 </a:t>
            </a: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นโยบายการบัญชีที่สำคัญของสหกรณ์</a:t>
            </a:r>
          </a:p>
        </p:txBody>
      </p:sp>
      <p:sp>
        <p:nvSpPr>
          <p:cNvPr id="3" name="Pentagon 2"/>
          <p:cNvSpPr/>
          <p:nvPr/>
        </p:nvSpPr>
        <p:spPr>
          <a:xfrm>
            <a:off x="1119963" y="1233378"/>
            <a:ext cx="3893647" cy="713052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21 </a:t>
            </a: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ที่ดิน อาคารและอุปกรณ์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0833" y="2645679"/>
            <a:ext cx="7713233" cy="1323191"/>
          </a:xfrm>
          <a:prstGeom prst="roundRect">
            <a:avLst/>
          </a:prstGeom>
          <a:solidFill>
            <a:srgbClr val="C0E4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หมายถึง สินทรัพย์ที่</a:t>
            </a:r>
            <a:r>
              <a:rPr lang="th-TH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มีตัวตน</a:t>
            </a:r>
            <a:r>
              <a:rPr lang="th-TH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ที่สหกรณ์มีไว้เพื่อ</a:t>
            </a:r>
            <a:r>
              <a:rPr lang="th-TH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ใช้ประโยชน์</a:t>
            </a:r>
            <a:r>
              <a:rPr lang="th-TH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ในการผลิต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ในการจำหน่ายสินค้าหรือให้บริการ หรือเพื่อให้เช่า หรือเพื่อใช้ในการดำเนินงาน ซึ่งคาดว่าจะใช้ประโยชน์</a:t>
            </a:r>
            <a:r>
              <a:rPr lang="th-TH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มากกว่าหนึ่งรอบระยะเวลา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77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783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373" y="338956"/>
            <a:ext cx="5103628" cy="543675"/>
          </a:xfrm>
          <a:prstGeom prst="rect">
            <a:avLst/>
          </a:prstGeom>
          <a:solidFill>
            <a:srgbClr val="C9F1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 </a:t>
            </a: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นโยบายการบัญชีที่สำคัญของสหกรณ์</a:t>
            </a:r>
          </a:p>
        </p:txBody>
      </p:sp>
      <p:sp>
        <p:nvSpPr>
          <p:cNvPr id="3" name="Pentagon 2"/>
          <p:cNvSpPr/>
          <p:nvPr/>
        </p:nvSpPr>
        <p:spPr>
          <a:xfrm>
            <a:off x="878959" y="1275909"/>
            <a:ext cx="3832987" cy="629311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21 </a:t>
            </a: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ที่ดิน อาคารและอุปกรณ์</a:t>
            </a:r>
          </a:p>
        </p:txBody>
      </p:sp>
      <p:sp>
        <p:nvSpPr>
          <p:cNvPr id="5" name="Rectangle 4"/>
          <p:cNvSpPr/>
          <p:nvPr/>
        </p:nvSpPr>
        <p:spPr>
          <a:xfrm>
            <a:off x="878959" y="2527348"/>
            <a:ext cx="7286845" cy="3497768"/>
          </a:xfrm>
          <a:prstGeom prst="rect">
            <a:avLst/>
          </a:prstGeom>
          <a:solidFill>
            <a:srgbClr val="C0E4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21.1  </a:t>
            </a: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การวัดมูลค่าเริ่มแรก ให้ใช้ราคาทุน  ประกอบด้วย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   -  ราคาซื้อรวมภาษีนำเข้า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   -  ภาษีซื้อที่เรียกคืนไม่ได้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   -  ค่าธรรมเนียมต่างๆ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   -  ต้นทุนการกู้ยืม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   -  ต้นทุนทางตรงอื่นๆ เพื่อให้สินทรัพย์อยู่ในสภาพพร้อมใช้งาน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2667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กรณีที่มีส่วนลดและค่าภาษีที่จะได้รับคืนต้องนำมาหักออกจากราคาซื้อด้วย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78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935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2781" y="291648"/>
            <a:ext cx="5231219" cy="543675"/>
          </a:xfrm>
          <a:prstGeom prst="rect">
            <a:avLst/>
          </a:prstGeom>
          <a:solidFill>
            <a:srgbClr val="C9F1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 </a:t>
            </a: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นโยบายการบัญชีที่สำคัญของสหกรณ์</a:t>
            </a:r>
          </a:p>
        </p:txBody>
      </p:sp>
      <p:sp>
        <p:nvSpPr>
          <p:cNvPr id="3" name="Pentagon 2"/>
          <p:cNvSpPr/>
          <p:nvPr/>
        </p:nvSpPr>
        <p:spPr>
          <a:xfrm>
            <a:off x="1048002" y="1144907"/>
            <a:ext cx="3814621" cy="584656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21 </a:t>
            </a:r>
            <a:r>
              <a:rPr lang="th-TH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ที่ดิน อาคารและอุปกรณ์</a:t>
            </a:r>
          </a:p>
        </p:txBody>
      </p:sp>
      <p:sp>
        <p:nvSpPr>
          <p:cNvPr id="5" name="Rectangle 4"/>
          <p:cNvSpPr/>
          <p:nvPr/>
        </p:nvSpPr>
        <p:spPr>
          <a:xfrm>
            <a:off x="803093" y="2137403"/>
            <a:ext cx="7873075" cy="3604179"/>
          </a:xfrm>
          <a:prstGeom prst="rect">
            <a:avLst/>
          </a:prstGeom>
          <a:solidFill>
            <a:srgbClr val="C0E4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21.2  </a:t>
            </a: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รายจ่ายภายหลังจากการได้มาซึ่งที่ดิน อาคารและอุปกรณ์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   1)  </a:t>
            </a:r>
            <a:r>
              <a:rPr lang="th-TH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หากเป็นผลทำให้ที่ดิน อาคารและอุปกรณ์</a:t>
            </a:r>
            <a:r>
              <a:rPr lang="th-TH" sz="2933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มีสภาพดีขึ้น</a:t>
            </a:r>
            <a:r>
              <a:rPr lang="th-TH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เมื่อเทียบกับมาตรฐานการใช้งานเดิม  </a:t>
            </a: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ให้ถือเป็นรายการที่ทำให้มูลค่าของที่ดิน อาคารและอุปกรณ์เพิ่มขึ้น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   </a:t>
            </a:r>
            <a:r>
              <a:rPr lang="en-US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2)  </a:t>
            </a:r>
            <a:r>
              <a:rPr lang="th-TH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หากเป็นผลทำให้สามารถรักษาสภาพของมาตรฐานในการใช้งานเดิมไว้โดยไม่มีการเพิ่มประสิทธิภาพ </a:t>
            </a: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ให้ถือเป็นค่าใช้จ่ายในงวดบัญชีที่เกิดขึ้น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79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1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2429" y="1939473"/>
            <a:ext cx="9001571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ให้แก้ไขเป็น	  </a:t>
            </a:r>
          </a:p>
          <a:p>
            <a:pPr eaLnBrk="0" hangingPunct="0"/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000" b="1" spc="-5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“ให้กรมตรวจบัญชีสหกรณ์เป็นผู้สอบบัญชีของสหกรณ์ ในการนี้กรมตรวจบัญชีสหกรณ์</a:t>
            </a: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อาจแต่งตั้งผู้สอบบัญชีรับอนุญาตหรือบุคคลอื่นเป็นผู้สอบบัญชีของสหกรณ์        ตามขนาดของสหกรณ์ก็ได้ ทั้งนี้ ตามระเบียบที่อธิบดีกรมตรวจบัญชีสหกรณ์กำหนด”</a:t>
            </a:r>
          </a:p>
          <a:p>
            <a:pPr eaLnBrk="0" hangingPunct="0">
              <a:spcBef>
                <a:spcPts val="1200"/>
              </a:spcBef>
            </a:pP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การสอบบัญชีนั้น ให้ปฏิบัติ</a:t>
            </a: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ตามมาตรฐานการสอบบัญชีและตามระเบียบที่อธิบดีกรมตรวจบัญชีสหกรณ์กำหนด  </a:t>
            </a:r>
            <a:r>
              <a:rPr lang="th-TH" sz="3000" b="1" u="sng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นอกเหนือจากมาตรฐานการสอบบัญชี</a:t>
            </a:r>
            <a:r>
              <a:rPr lang="th-TH" sz="3000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               </a:t>
            </a:r>
            <a:r>
              <a:rPr lang="th-TH" sz="3000" b="1" u="sng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สภาวิชาชีพกำหนดไว้ได้ </a:t>
            </a:r>
            <a:r>
              <a:rPr lang="th-TH" sz="3000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 อธิบดีกรมตรวจบัญชีสหกรณ์ จึงมีอำนาจในการออกระเบียบที่เกี่ยวข้องกับการสอบบัญชีได้ โดยไม่ต้องอาศัยอำนาจที่ได้รับมอบหมาย            มาจากนายทะเบียนสหกรณ์</a:t>
            </a:r>
            <a:endParaRPr lang="th-TH" sz="30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5498" y="206152"/>
            <a:ext cx="2088230" cy="918592"/>
          </a:xfrm>
          <a:prstGeom prst="ellipse">
            <a:avLst/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h-TH" sz="48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932" y="260648"/>
            <a:ext cx="900157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69   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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 </a:t>
            </a:r>
            <a:r>
              <a:rPr lang="th-TH" sz="26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ให้นายทะเบียนสหกรณ์แต่งตั้งผู้สอบบัญชี เพื่อตรวจสอบบัญชีของ</a:t>
            </a:r>
          </a:p>
          <a:p>
            <a:pPr eaLnBrk="0" hangingPunct="0"/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   </a:t>
            </a:r>
            <a:r>
              <a:rPr lang="th-TH" sz="26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สหกรณ์การตรวจสอบบัญชีนั้น ให้ปฏิบัติตามมาตรฐานการสอบบัญชี</a:t>
            </a:r>
          </a:p>
          <a:p>
            <a:pPr eaLnBrk="0" hangingPunct="0"/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   </a:t>
            </a:r>
            <a:r>
              <a:rPr lang="th-TH" sz="2600" b="1" strike="sngStrike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ที่รับรองทั่วไปและตามระเบียบที่นายทะเบียนสหกรณ์กำหนด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C9E5B-D9FF-421B-8E08-50217A8BF71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6363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2783" y="320000"/>
            <a:ext cx="5116339" cy="543675"/>
          </a:xfrm>
          <a:prstGeom prst="rect">
            <a:avLst/>
          </a:prstGeom>
          <a:solidFill>
            <a:srgbClr val="C9F1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 </a:t>
            </a: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นโยบายการบัญชีที่สำคัญของสหกรณ์</a:t>
            </a:r>
          </a:p>
        </p:txBody>
      </p:sp>
      <p:sp>
        <p:nvSpPr>
          <p:cNvPr id="3" name="Pentagon 2"/>
          <p:cNvSpPr/>
          <p:nvPr/>
        </p:nvSpPr>
        <p:spPr>
          <a:xfrm>
            <a:off x="1041118" y="1338443"/>
            <a:ext cx="4048333" cy="589595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21 </a:t>
            </a: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ที่ดิน อาคารและอุปกรณ์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2765" y="2670623"/>
            <a:ext cx="6855329" cy="2149471"/>
          </a:xfrm>
          <a:prstGeom prst="rect">
            <a:avLst/>
          </a:prstGeom>
          <a:solidFill>
            <a:srgbClr val="C0E4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21.3  </a:t>
            </a: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การตรวจนับ ณ วันสิ้นปีบัญชี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   สหกรณ์ต้องจัดให้มีการตรวจนับที่ดิน อาคารและอุปกรณ์ พร้อมตรวจสอบเอกสารสิทธิ์ เพื่อให้ทราบกรรมสิทธิ์ ความครบถ้วน และสภาพของอาคารและอุปกรณ์ตามความจริง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80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440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72923"/>
            <a:ext cx="5375307" cy="543675"/>
          </a:xfrm>
          <a:prstGeom prst="rect">
            <a:avLst/>
          </a:prstGeom>
          <a:solidFill>
            <a:srgbClr val="C9F1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 </a:t>
            </a: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นโยบายการบัญชีที่สำคัญของสหกรณ์</a:t>
            </a:r>
          </a:p>
        </p:txBody>
      </p:sp>
      <p:sp>
        <p:nvSpPr>
          <p:cNvPr id="3" name="Pentagon 2"/>
          <p:cNvSpPr/>
          <p:nvPr/>
        </p:nvSpPr>
        <p:spPr>
          <a:xfrm>
            <a:off x="921490" y="1261731"/>
            <a:ext cx="4063717" cy="686523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21 </a:t>
            </a:r>
            <a:r>
              <a:rPr lang="th-TH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ที่ดิน อาคารและอุปกรณ์</a:t>
            </a:r>
          </a:p>
        </p:txBody>
      </p:sp>
      <p:sp>
        <p:nvSpPr>
          <p:cNvPr id="5" name="Rectangle 4"/>
          <p:cNvSpPr/>
          <p:nvPr/>
        </p:nvSpPr>
        <p:spPr>
          <a:xfrm>
            <a:off x="992373" y="2140671"/>
            <a:ext cx="7428615" cy="1998939"/>
          </a:xfrm>
          <a:prstGeom prst="rect">
            <a:avLst/>
          </a:prstGeom>
          <a:solidFill>
            <a:srgbClr val="C0E4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21.4</a:t>
            </a: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การคำนวณค่าเสื่อมราคา </a:t>
            </a:r>
            <a:r>
              <a:rPr lang="th-TH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ให้คำนวณค่าเสื่อมราคาอาคารและอุปกรณ์ในแต่ละรอบปีทางบัญชี</a:t>
            </a:r>
            <a:r>
              <a:rPr lang="th-TH" sz="2933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ให้สอดคล้องกับสภาพการใช้งาน และใกล้เคียงกับความเป็นจริง</a:t>
            </a:r>
            <a:r>
              <a:rPr lang="th-TH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โดยใช้วิธีการและหลักเกณฑ์ดังต่อไปนี้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2856" y="4393993"/>
            <a:ext cx="3850739" cy="641336"/>
          </a:xfrm>
          <a:prstGeom prst="roundRect">
            <a:avLst/>
          </a:prstGeom>
          <a:solidFill>
            <a:srgbClr val="69D8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วิธีเส้นตรง (</a:t>
            </a:r>
            <a:r>
              <a:rPr lang="en-US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Straight-line method) </a:t>
            </a:r>
            <a:endParaRPr lang="th-TH" sz="2667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68890" y="5128599"/>
            <a:ext cx="6201433" cy="726397"/>
          </a:xfrm>
          <a:prstGeom prst="round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วิธีอัตราลดลงตามผลรวมจำนวนปี </a:t>
            </a:r>
            <a:r>
              <a:rPr lang="en-US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(Sum-of-Years-Digits)</a:t>
            </a:r>
            <a:endParaRPr lang="th-TH" sz="2667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54244" y="4457985"/>
            <a:ext cx="417136" cy="426376"/>
            <a:chOff x="1537018" y="3418503"/>
            <a:chExt cx="417136" cy="426376"/>
          </a:xfrm>
        </p:grpSpPr>
        <p:sp>
          <p:nvSpPr>
            <p:cNvPr id="7" name="Oval 6"/>
            <p:cNvSpPr/>
            <p:nvPr/>
          </p:nvSpPr>
          <p:spPr>
            <a:xfrm>
              <a:off x="1537018" y="3418503"/>
              <a:ext cx="417136" cy="426376"/>
            </a:xfrm>
            <a:prstGeom prst="ellipse">
              <a:avLst/>
            </a:prstGeom>
            <a:solidFill>
              <a:srgbClr val="69D8FF"/>
            </a:solidFill>
            <a:ln>
              <a:solidFill>
                <a:srgbClr val="69D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th-TH" sz="1467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598153" y="3477803"/>
              <a:ext cx="294866" cy="307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1</a:t>
              </a:r>
              <a:endParaRPr lang="th-TH" sz="18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1709" y="5200516"/>
            <a:ext cx="417136" cy="426376"/>
            <a:chOff x="1554484" y="4037746"/>
            <a:chExt cx="417136" cy="426376"/>
          </a:xfrm>
        </p:grpSpPr>
        <p:sp>
          <p:nvSpPr>
            <p:cNvPr id="8" name="Oval 7"/>
            <p:cNvSpPr/>
            <p:nvPr/>
          </p:nvSpPr>
          <p:spPr>
            <a:xfrm>
              <a:off x="1554484" y="4037746"/>
              <a:ext cx="417136" cy="426376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th-TH" sz="1467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615619" y="4097046"/>
              <a:ext cx="294866" cy="307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2</a:t>
              </a:r>
              <a:endParaRPr lang="th-TH" sz="18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81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529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893" y="305824"/>
            <a:ext cx="5414048" cy="543675"/>
          </a:xfrm>
          <a:prstGeom prst="rect">
            <a:avLst/>
          </a:prstGeom>
          <a:solidFill>
            <a:srgbClr val="C9F1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 </a:t>
            </a: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นโยบายการบัญชีที่สำคัญของสหกรณ์</a:t>
            </a:r>
          </a:p>
        </p:txBody>
      </p:sp>
      <p:sp>
        <p:nvSpPr>
          <p:cNvPr id="3" name="Pentagon 2"/>
          <p:cNvSpPr/>
          <p:nvPr/>
        </p:nvSpPr>
        <p:spPr>
          <a:xfrm>
            <a:off x="949843" y="1049080"/>
            <a:ext cx="3873048" cy="623777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21 </a:t>
            </a: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ที่ดิน อาคารและอุปกรณ์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3233" y="2928260"/>
            <a:ext cx="7863153" cy="2742001"/>
          </a:xfrm>
          <a:prstGeom prst="rect">
            <a:avLst/>
          </a:prstGeom>
          <a:solidFill>
            <a:srgbClr val="C9F1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อัตราค่าเสื่อมราคาให้คิดเป็นร้อยละต่อไป ดังนี้</a:t>
            </a:r>
            <a:endParaRPr lang="th-TH" sz="2400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  <a:p>
            <a:pPr marL="457178" indent="-457178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อาคารถาวร หรือสิ่งปลูกสร้างที่มีลักษณะเดียวกับอาคาร	ร้อยละ </a:t>
            </a: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5 – 10</a:t>
            </a:r>
          </a:p>
          <a:p>
            <a:pPr marL="457178" indent="-457178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รถยนต์					ร้อยละ </a:t>
            </a: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10 – 20</a:t>
            </a:r>
          </a:p>
          <a:p>
            <a:pPr marL="457178" indent="-457178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เครื่องคอมพิวเตอร์และอุปกรณ์			ร้อยละ </a:t>
            </a: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20 – 25</a:t>
            </a:r>
          </a:p>
          <a:p>
            <a:pPr marL="457178" indent="-457178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ครุภัณฑ์และอุปกรณ์สำนักงาน			ร้อยละ </a:t>
            </a: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10 – 20</a:t>
            </a:r>
          </a:p>
          <a:p>
            <a:pPr marL="457178" indent="-457178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เรือยนต์และอุปกรณ์เรือ				ร้อยละ </a:t>
            </a: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10 – 15</a:t>
            </a:r>
          </a:p>
          <a:p>
            <a:pPr marL="457178" indent="-457178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เครื่องสีข้าว เครื่องจักร เครื่องยนต์			ร้อยละ </a:t>
            </a: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5 - 20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4385" y="2013098"/>
            <a:ext cx="4299968" cy="586805"/>
          </a:xfrm>
          <a:prstGeom prst="roundRect">
            <a:avLst/>
          </a:prstGeom>
          <a:solidFill>
            <a:srgbClr val="69D8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วิธีเส้นตรง (</a:t>
            </a:r>
            <a:r>
              <a:rPr lang="en-US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Straight-line method) </a:t>
            </a:r>
            <a:endParaRPr lang="th-TH" sz="2667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91610" y="1956391"/>
            <a:ext cx="621825" cy="599619"/>
            <a:chOff x="1537018" y="3418503"/>
            <a:chExt cx="417136" cy="426376"/>
          </a:xfrm>
        </p:grpSpPr>
        <p:sp>
          <p:nvSpPr>
            <p:cNvPr id="18" name="Oval 17"/>
            <p:cNvSpPr/>
            <p:nvPr/>
          </p:nvSpPr>
          <p:spPr>
            <a:xfrm>
              <a:off x="1537018" y="3418503"/>
              <a:ext cx="417136" cy="426376"/>
            </a:xfrm>
            <a:prstGeom prst="ellipse">
              <a:avLst/>
            </a:prstGeom>
            <a:solidFill>
              <a:srgbClr val="69D8FF"/>
            </a:solidFill>
            <a:ln>
              <a:solidFill>
                <a:srgbClr val="69D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th-TH" sz="1467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598153" y="3477803"/>
              <a:ext cx="294866" cy="307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133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1</a:t>
              </a:r>
              <a:endPara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82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55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0010" y="249116"/>
            <a:ext cx="5613991" cy="584775"/>
          </a:xfrm>
          <a:prstGeom prst="rect">
            <a:avLst/>
          </a:prstGeom>
          <a:solidFill>
            <a:srgbClr val="C9F1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 </a:t>
            </a: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นโยบายการบัญชีที่สำคัญของสหกรณ์</a:t>
            </a:r>
          </a:p>
        </p:txBody>
      </p:sp>
      <p:sp>
        <p:nvSpPr>
          <p:cNvPr id="3" name="Pentagon 2"/>
          <p:cNvSpPr/>
          <p:nvPr/>
        </p:nvSpPr>
        <p:spPr>
          <a:xfrm>
            <a:off x="1278220" y="1045933"/>
            <a:ext cx="4633483" cy="446191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21 </a:t>
            </a: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ที่ดิน อาคารและอุปกรณ์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38561" y="1695863"/>
            <a:ext cx="4200732" cy="534256"/>
          </a:xfrm>
          <a:prstGeom prst="roundRect">
            <a:avLst/>
          </a:prstGeom>
          <a:solidFill>
            <a:srgbClr val="69D8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วิธีเส้นตรง (</a:t>
            </a:r>
            <a:r>
              <a:rPr lang="en-US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Straight-line method) </a:t>
            </a:r>
            <a:endParaRPr lang="th-TH" sz="2667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24652" y="1731495"/>
            <a:ext cx="417136" cy="426376"/>
            <a:chOff x="1537018" y="3418503"/>
            <a:chExt cx="417136" cy="426376"/>
          </a:xfrm>
        </p:grpSpPr>
        <p:sp>
          <p:nvSpPr>
            <p:cNvPr id="18" name="Oval 17"/>
            <p:cNvSpPr/>
            <p:nvPr/>
          </p:nvSpPr>
          <p:spPr>
            <a:xfrm>
              <a:off x="1537018" y="3418503"/>
              <a:ext cx="417136" cy="426376"/>
            </a:xfrm>
            <a:prstGeom prst="ellipse">
              <a:avLst/>
            </a:prstGeom>
            <a:solidFill>
              <a:srgbClr val="69D8FF"/>
            </a:solidFill>
            <a:ln>
              <a:solidFill>
                <a:srgbClr val="69D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th-TH" sz="16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598153" y="3477803"/>
              <a:ext cx="294866" cy="307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133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1</a:t>
              </a:r>
              <a:endPara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7434" y="3410949"/>
          <a:ext cx="7116725" cy="3200400"/>
        </p:xfrm>
        <a:graphic>
          <a:graphicData uri="http://schemas.openxmlformats.org/drawingml/2006/table">
            <a:tbl>
              <a:tblPr firstRow="1" bandRow="1"/>
              <a:tblGrid>
                <a:gridCol w="526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0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ค่าเสื่อมราคา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th-TH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45,000</a:t>
                      </a:r>
                      <a:r>
                        <a:rPr lang="en-US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 20% x 274/365 = 6,756.16 </a:t>
                      </a:r>
                      <a:r>
                        <a:rPr lang="th-TH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th-TH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45,000</a:t>
                      </a:r>
                      <a:r>
                        <a:rPr lang="en-US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 20% = 9,000.00 </a:t>
                      </a:r>
                      <a:r>
                        <a:rPr lang="th-TH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th-TH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45,000</a:t>
                      </a:r>
                      <a:r>
                        <a:rPr lang="en-US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 20% = 9,000.00 </a:t>
                      </a:r>
                      <a:r>
                        <a:rPr lang="th-TH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th-TH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45,000</a:t>
                      </a:r>
                      <a:r>
                        <a:rPr lang="en-US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 20% = 9,000.00 </a:t>
                      </a:r>
                      <a:r>
                        <a:rPr lang="th-TH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th-TH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45,000</a:t>
                      </a:r>
                      <a:r>
                        <a:rPr lang="en-US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 20% = 9,000.00 </a:t>
                      </a:r>
                      <a:r>
                        <a:rPr lang="th-TH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th-TH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45,000</a:t>
                      </a:r>
                      <a:r>
                        <a:rPr lang="en-US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 20% x 91/365 = 2,242.84 </a:t>
                      </a:r>
                      <a:r>
                        <a:rPr lang="th-TH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34661" y="2385296"/>
            <a:ext cx="5792428" cy="9745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วันที่  </a:t>
            </a: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1 </a:t>
            </a: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เม.ย. </a:t>
            </a: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2551 </a:t>
            </a: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ซื้อเครื่องคอมพิวเตอร์ </a:t>
            </a: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45,000 </a:t>
            </a: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บาท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ประมาณว่าใช้ได้ </a:t>
            </a: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5 </a:t>
            </a: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ปี สหกรณ์มีปีทางบัญชีสิ้นสุดวันที่ </a:t>
            </a: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31 </a:t>
            </a: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ธันวาคม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83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629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1136" y="362531"/>
            <a:ext cx="5202865" cy="543675"/>
          </a:xfrm>
          <a:prstGeom prst="rect">
            <a:avLst/>
          </a:prstGeom>
          <a:solidFill>
            <a:srgbClr val="C9F1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 </a:t>
            </a: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นโยบายการบัญชีที่สำคัญของสหกรณ์</a:t>
            </a:r>
          </a:p>
        </p:txBody>
      </p:sp>
      <p:sp>
        <p:nvSpPr>
          <p:cNvPr id="3" name="Pentagon 2"/>
          <p:cNvSpPr/>
          <p:nvPr/>
        </p:nvSpPr>
        <p:spPr>
          <a:xfrm>
            <a:off x="1150630" y="1086529"/>
            <a:ext cx="4704367" cy="515443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21 </a:t>
            </a: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ที่ดิน อาคารและอุปกรณ์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08254" y="1888181"/>
            <a:ext cx="6315020" cy="534256"/>
          </a:xfrm>
          <a:prstGeom prst="round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วิธีอัตราลดลงตามผลรวมจำนวนปี </a:t>
            </a:r>
            <a:r>
              <a:rPr lang="en-US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(Sum-of-Years-Digits)</a:t>
            </a:r>
            <a:endParaRPr lang="th-TH" sz="2667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48317" y="1857154"/>
            <a:ext cx="566455" cy="587457"/>
            <a:chOff x="1554484" y="4037746"/>
            <a:chExt cx="417136" cy="426376"/>
          </a:xfrm>
        </p:grpSpPr>
        <p:sp>
          <p:nvSpPr>
            <p:cNvPr id="18" name="Oval 17"/>
            <p:cNvSpPr/>
            <p:nvPr/>
          </p:nvSpPr>
          <p:spPr>
            <a:xfrm>
              <a:off x="1554484" y="4037746"/>
              <a:ext cx="417136" cy="426376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th-TH" sz="1600" b="1" kern="0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615619" y="4097046"/>
              <a:ext cx="294866" cy="307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133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2</a:t>
              </a:r>
              <a:endPara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69725" y="2713148"/>
            <a:ext cx="6242424" cy="1764518"/>
            <a:chOff x="1753258" y="2375966"/>
            <a:chExt cx="5339539" cy="17645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258" y="2375966"/>
              <a:ext cx="5339539" cy="17645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808254" y="2578811"/>
              <a:ext cx="15513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th-TH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ประสิทธิภาพ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th-TH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การใช้งานสูง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th-TH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ในระยะแรก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47330" y="2565727"/>
              <a:ext cx="15513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th-TH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ประโยชน์ที่ให้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th-TH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ในระยะหลัง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th-TH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ไม่แน่นอน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65860" y="2565726"/>
              <a:ext cx="1551395" cy="1323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th-TH" sz="2667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ใช้งานไปนาน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th-TH" sz="2667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อาจเกิด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th-TH" sz="2667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ค่าซ่อมแซมมาก</a:t>
              </a:r>
            </a:p>
          </p:txBody>
        </p:sp>
      </p:grpSp>
      <p:sp>
        <p:nvSpPr>
          <p:cNvPr id="26" name="Bevel 25"/>
          <p:cNvSpPr/>
          <p:nvPr/>
        </p:nvSpPr>
        <p:spPr>
          <a:xfrm>
            <a:off x="628394" y="4699790"/>
            <a:ext cx="7310581" cy="1155207"/>
          </a:xfrm>
          <a:prstGeom prst="bevel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ระยะเวลาที่คิดค่าเสื่อมราคาต้องไม่เกินกว่าวิธีเส้นตรง สำหรับอาคารและอุปกรณ์ประเภทเดียวกัน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84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999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8363" y="234940"/>
            <a:ext cx="5585637" cy="584775"/>
          </a:xfrm>
          <a:prstGeom prst="rect">
            <a:avLst/>
          </a:prstGeom>
          <a:solidFill>
            <a:srgbClr val="C9F1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 </a:t>
            </a: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นโยบายการบัญชีที่สำคัญของสหกรณ์</a:t>
            </a:r>
          </a:p>
        </p:txBody>
      </p:sp>
      <p:sp>
        <p:nvSpPr>
          <p:cNvPr id="3" name="Pentagon 2"/>
          <p:cNvSpPr/>
          <p:nvPr/>
        </p:nvSpPr>
        <p:spPr>
          <a:xfrm>
            <a:off x="1249866" y="1091281"/>
            <a:ext cx="4817781" cy="415368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21 </a:t>
            </a: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ที่ดิน อาคารและอุปกรณ์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36609" y="1779520"/>
            <a:ext cx="6017308" cy="397893"/>
          </a:xfrm>
          <a:prstGeom prst="round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วิธีอัตราลดลงตามผลรวมจำนวนปี </a:t>
            </a: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(Sum-of-Years-Digits)</a:t>
            </a:r>
            <a:endParaRPr lang="th-TH" sz="2400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69281" y="1783416"/>
            <a:ext cx="417136" cy="426376"/>
            <a:chOff x="1554484" y="4037746"/>
            <a:chExt cx="417136" cy="426376"/>
          </a:xfrm>
        </p:grpSpPr>
        <p:sp>
          <p:nvSpPr>
            <p:cNvPr id="18" name="Oval 17"/>
            <p:cNvSpPr/>
            <p:nvPr/>
          </p:nvSpPr>
          <p:spPr>
            <a:xfrm>
              <a:off x="1554484" y="4037746"/>
              <a:ext cx="417136" cy="426376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th-TH" sz="1600" b="1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615619" y="4097046"/>
              <a:ext cx="294866" cy="307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133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2</a:t>
              </a:r>
              <a:endPara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67249" y="3178303"/>
          <a:ext cx="6456785" cy="3200400"/>
        </p:xfrm>
        <a:graphic>
          <a:graphicData uri="http://schemas.openxmlformats.org/drawingml/2006/table">
            <a:tbl>
              <a:tblPr firstRow="1" bandRow="1"/>
              <a:tblGrid>
                <a:gridCol w="478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4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ค่าเสื่อมราคา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5/15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45,000</a:t>
                      </a:r>
                      <a:r>
                        <a:rPr lang="en-US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 5/15 x 274/365 = 11,260.27 </a:t>
                      </a:r>
                      <a:r>
                        <a:rPr lang="th-TH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4/15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45,000</a:t>
                      </a:r>
                      <a:r>
                        <a:rPr lang="en-US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 4/15  = 12,000.00 </a:t>
                      </a:r>
                      <a:r>
                        <a:rPr lang="th-TH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3/15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45,000</a:t>
                      </a:r>
                      <a:r>
                        <a:rPr lang="en-US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 3/15 = 9,000.00 </a:t>
                      </a:r>
                      <a:r>
                        <a:rPr lang="th-TH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2/15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45,000</a:t>
                      </a:r>
                      <a:r>
                        <a:rPr lang="en-US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 2/15 = 6,000.00 </a:t>
                      </a:r>
                      <a:r>
                        <a:rPr lang="th-TH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1/15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45,000</a:t>
                      </a:r>
                      <a:r>
                        <a:rPr lang="en-US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x 1/15 = 3,000.00 </a:t>
                      </a:r>
                      <a:r>
                        <a:rPr lang="th-TH" sz="2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E1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3,738.73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บาท</a:t>
                      </a:r>
                    </a:p>
                  </a:txBody>
                  <a:tcPr>
                    <a:solidFill>
                      <a:srgbClr val="E1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808255" y="2397695"/>
            <a:ext cx="3337904" cy="7089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สูตร     </a:t>
            </a:r>
            <a:r>
              <a:rPr lang="en-US" sz="2400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n (n+1)</a:t>
            </a: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n = </a:t>
            </a: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จำนวนปี</a:t>
            </a: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         2</a:t>
            </a:r>
            <a:endParaRPr lang="th-TH" sz="2400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87926" y="2397692"/>
            <a:ext cx="2565991" cy="7089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ดังนั้น     </a:t>
            </a:r>
            <a:r>
              <a:rPr lang="en-US" sz="2400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5 (5+1)</a:t>
            </a: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= 15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           2</a:t>
            </a:r>
            <a:endParaRPr lang="th-TH" sz="2400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85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455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7301" y="249117"/>
            <a:ext cx="5626700" cy="584775"/>
          </a:xfrm>
          <a:prstGeom prst="rect">
            <a:avLst/>
          </a:prstGeom>
          <a:solidFill>
            <a:srgbClr val="C9F1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 </a:t>
            </a: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นโยบายการบัญชีที่สำคัญของสหกรณ์</a:t>
            </a:r>
          </a:p>
        </p:txBody>
      </p:sp>
      <p:sp>
        <p:nvSpPr>
          <p:cNvPr id="3" name="Pentagon 2"/>
          <p:cNvSpPr/>
          <p:nvPr/>
        </p:nvSpPr>
        <p:spPr>
          <a:xfrm>
            <a:off x="1274317" y="1153511"/>
            <a:ext cx="4368028" cy="422267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21 </a:t>
            </a: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ที่ดิน อาคารและอุปกรณ์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22467" y="1700266"/>
            <a:ext cx="5016064" cy="852863"/>
            <a:chOff x="1114425" y="1438275"/>
            <a:chExt cx="3169899" cy="8528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425" y="1438275"/>
              <a:ext cx="3169899" cy="85286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84964" y="1571947"/>
              <a:ext cx="2095927" cy="502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th-TH" sz="2667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การคำนวณค่าเสื่อมราคา</a:t>
              </a:r>
            </a:p>
          </p:txBody>
        </p:sp>
      </p:grpSp>
      <p:sp>
        <p:nvSpPr>
          <p:cNvPr id="8" name="Round Diagonal Corner Rectangle 7"/>
          <p:cNvSpPr/>
          <p:nvPr/>
        </p:nvSpPr>
        <p:spPr>
          <a:xfrm>
            <a:off x="538717" y="2721935"/>
            <a:ext cx="6889896" cy="864781"/>
          </a:xfrm>
          <a:prstGeom prst="round2DiagRect">
            <a:avLst/>
          </a:prstGeom>
          <a:solidFill>
            <a:srgbClr val="E1F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5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อาคารและอุปกรณ์ที่เป็นส่วนควบประกอบเข้ากันแต่มีอายุการใช้งานต่างกัน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5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ให้แยกส่วนประกอบและคำนวณค่าเสื่อมราคาตามอายุใช้งาน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1039445" y="3700132"/>
            <a:ext cx="6707665" cy="756897"/>
          </a:xfrm>
          <a:prstGeom prst="round2DiagRect">
            <a:avLst/>
          </a:prstGeom>
          <a:solidFill>
            <a:srgbClr val="C1E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5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อาคารและอุปกรณ์ที่มีอายุการใช้งานไม่เต็มปี ให้คำนวณตามระยะเวลา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5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เป็นวันนับจากวันที่พร้อมใช้งานและให้นับ </a:t>
            </a:r>
            <a:r>
              <a:rPr lang="en-US" sz="25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1 </a:t>
            </a:r>
            <a:r>
              <a:rPr lang="th-TH" sz="25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ปี มี </a:t>
            </a:r>
            <a:r>
              <a:rPr lang="en-US" sz="25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365 </a:t>
            </a:r>
            <a:r>
              <a:rPr lang="th-TH" sz="25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วัน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380962" y="4550736"/>
            <a:ext cx="6707665" cy="768824"/>
          </a:xfrm>
          <a:prstGeom prst="round2DiagRect">
            <a:avLst/>
          </a:prstGeom>
          <a:solidFill>
            <a:srgbClr val="97E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5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อาคารและอุปกรณ์ที่ใช้จนหมดสภาพ สูญหายหรือชำรุดเสื่อมเสีย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5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ใช้การไม่ได้ ให้ตัดจำหน่ายออกจากบัญชีในปีที่สิ้นสภาพ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1917052" y="5472229"/>
            <a:ext cx="6885429" cy="816241"/>
          </a:xfrm>
          <a:prstGeom prst="round2DiagRect">
            <a:avLst/>
          </a:prstGeom>
          <a:solidFill>
            <a:srgbClr val="69D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5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เมื่อคิดค่าเสื่อมราคาถึงงวดสุดท้ายแล้วให้คงเหลือมูลค่าอาคารและอุปกรณ์ไว้ </a:t>
            </a:r>
            <a:r>
              <a:rPr lang="en-US" sz="25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1 </a:t>
            </a:r>
            <a:r>
              <a:rPr lang="th-TH" sz="25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บาทต่อหน่วย จนกว่าอาคารและอุปกรณ์นั้นจะสิ้นสภาพหรือตัดบัญชี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86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778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6596" y="192411"/>
            <a:ext cx="5626699" cy="584775"/>
          </a:xfrm>
          <a:prstGeom prst="rect">
            <a:avLst/>
          </a:prstGeom>
          <a:solidFill>
            <a:srgbClr val="C9F1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 </a:t>
            </a: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นโยบายการบัญชีที่สำคัญของสหกรณ์</a:t>
            </a:r>
          </a:p>
        </p:txBody>
      </p:sp>
      <p:sp>
        <p:nvSpPr>
          <p:cNvPr id="3" name="Pentagon 2"/>
          <p:cNvSpPr/>
          <p:nvPr/>
        </p:nvSpPr>
        <p:spPr>
          <a:xfrm>
            <a:off x="1282123" y="1025919"/>
            <a:ext cx="4459459" cy="435916"/>
          </a:xfrm>
          <a:prstGeom prst="homePlat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21 </a:t>
            </a: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ที่ดิน อาคารและอุปกรณ์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69" y="1674488"/>
            <a:ext cx="2006939" cy="676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9787" y="1733031"/>
            <a:ext cx="144551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การเลิกใช้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7008" y="2611184"/>
            <a:ext cx="7741568" cy="2732365"/>
            <a:chOff x="1344488" y="2159729"/>
            <a:chExt cx="9232076" cy="3764538"/>
          </a:xfrm>
        </p:grpSpPr>
        <p:sp>
          <p:nvSpPr>
            <p:cNvPr id="9" name="TextBox 8"/>
            <p:cNvSpPr txBox="1"/>
            <p:nvPr/>
          </p:nvSpPr>
          <p:spPr>
            <a:xfrm rot="16200000">
              <a:off x="-43073" y="3548870"/>
              <a:ext cx="3754697" cy="979575"/>
            </a:xfrm>
            <a:prstGeom prst="round2SameRect">
              <a:avLst>
                <a:gd name="adj1" fmla="val 30467"/>
                <a:gd name="adj2" fmla="val 0"/>
              </a:avLst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th-TH" sz="42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611292" y="2159729"/>
              <a:ext cx="8962502" cy="1784934"/>
              <a:chOff x="105392" y="2049232"/>
              <a:chExt cx="9369108" cy="2096342"/>
            </a:xfrm>
          </p:grpSpPr>
          <p:sp>
            <p:nvSpPr>
              <p:cNvPr id="20" name="Round Same Side Corner Rectangle 19"/>
              <p:cNvSpPr/>
              <p:nvPr/>
            </p:nvSpPr>
            <p:spPr>
              <a:xfrm rot="5400000">
                <a:off x="4771464" y="-582329"/>
                <a:ext cx="2071475" cy="7334597"/>
              </a:xfrm>
              <a:prstGeom prst="round2Same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lang="en-US" sz="2133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  <a:sym typeface="Arial"/>
                </a:endParaRPr>
              </a:p>
            </p:txBody>
          </p:sp>
          <p:sp>
            <p:nvSpPr>
              <p:cNvPr id="21" name="AutoShape 3"/>
              <p:cNvSpPr>
                <a:spLocks noChangeArrowheads="1"/>
              </p:cNvSpPr>
              <p:nvPr/>
            </p:nvSpPr>
            <p:spPr bwMode="gray">
              <a:xfrm>
                <a:off x="105392" y="2056328"/>
                <a:ext cx="2922227" cy="2089246"/>
              </a:xfrm>
              <a:prstGeom prst="rightArrow">
                <a:avLst>
                  <a:gd name="adj1" fmla="val 99003"/>
                  <a:gd name="adj2" fmla="val 36615"/>
                </a:avLst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th-TH" sz="2400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  <a:sym typeface="Arial"/>
                  </a:rPr>
                  <a:t>     </a:t>
                </a:r>
                <a:r>
                  <a:rPr lang="th-TH" sz="2400" b="1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  <a:sym typeface="Arial"/>
                  </a:rPr>
                  <a:t>ไม่สามารถใช้ประโยชน์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th-TH" sz="2400" b="1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  <a:sym typeface="Arial"/>
                  </a:rPr>
                  <a:t>    ได้อีกต่อไป</a:t>
                </a:r>
                <a:endParaRPr lang="en-US" sz="2400" b="1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  <a:sym typeface="Arial"/>
                </a:endParaRPr>
              </a:p>
            </p:txBody>
          </p:sp>
        </p:grpSp>
        <p:sp>
          <p:nvSpPr>
            <p:cNvPr id="10" name="ลูกศรขวา 15"/>
            <p:cNvSpPr/>
            <p:nvPr/>
          </p:nvSpPr>
          <p:spPr>
            <a:xfrm rot="1551411">
              <a:off x="5691198" y="5334715"/>
              <a:ext cx="360040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th-TH" sz="16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11" name="ลูกศรขวา 16"/>
            <p:cNvSpPr/>
            <p:nvPr/>
          </p:nvSpPr>
          <p:spPr>
            <a:xfrm rot="9794129">
              <a:off x="3482453" y="5382050"/>
              <a:ext cx="360040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th-TH" sz="1600" kern="0">
                <a:solidFill>
                  <a:srgbClr val="FFFFFF"/>
                </a:solidFill>
                <a:sym typeface="Arial"/>
              </a:endParaRPr>
            </a:p>
          </p:txBody>
        </p:sp>
        <p:grpSp>
          <p:nvGrpSpPr>
            <p:cNvPr id="13" name="Group 235"/>
            <p:cNvGrpSpPr/>
            <p:nvPr/>
          </p:nvGrpSpPr>
          <p:grpSpPr>
            <a:xfrm>
              <a:off x="1612282" y="3966565"/>
              <a:ext cx="8964282" cy="1957702"/>
              <a:chOff x="103533" y="2039705"/>
              <a:chExt cx="9370966" cy="2222762"/>
            </a:xfrm>
          </p:grpSpPr>
          <p:sp>
            <p:nvSpPr>
              <p:cNvPr id="15" name="Round Same Side Corner Rectangle 14"/>
              <p:cNvSpPr/>
              <p:nvPr/>
            </p:nvSpPr>
            <p:spPr>
              <a:xfrm rot="5400000">
                <a:off x="4705273" y="-516139"/>
                <a:ext cx="2203856" cy="7334597"/>
              </a:xfrm>
              <a:prstGeom prst="round2Same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lang="en-US" sz="2133" ker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  <a:sym typeface="Arial"/>
                </a:endParaRPr>
              </a:p>
            </p:txBody>
          </p:sp>
          <p:sp>
            <p:nvSpPr>
              <p:cNvPr id="16" name="AutoShape 3"/>
              <p:cNvSpPr>
                <a:spLocks noChangeArrowheads="1"/>
              </p:cNvSpPr>
              <p:nvPr/>
            </p:nvSpPr>
            <p:spPr bwMode="gray">
              <a:xfrm>
                <a:off x="103533" y="2039705"/>
                <a:ext cx="2987647" cy="2222762"/>
              </a:xfrm>
              <a:prstGeom prst="rightArrow">
                <a:avLst>
                  <a:gd name="adj1" fmla="val 99003"/>
                  <a:gd name="adj2" fmla="val 36615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th-TH" sz="2400" b="1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  <a:sym typeface="Arial"/>
                  </a:rPr>
                  <a:t>เลิกใช้และถือไว้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r>
                  <a:rPr lang="th-TH" sz="2400" b="1" kern="0" dirty="0">
                    <a:solidFill>
                      <a:srgbClr val="000000"/>
                    </a:solidFill>
                    <a:latin typeface="TH SarabunPSK" pitchFamily="34" charset="-34"/>
                    <a:cs typeface="TH SarabunPSK" pitchFamily="34" charset="-34"/>
                    <a:sym typeface="Arial"/>
                  </a:rPr>
                  <a:t>เพื่อรอจำหน่าย</a:t>
                </a:r>
                <a:endParaRPr lang="en-US" sz="2400" b="1" kern="0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  <a:sym typeface="Arial"/>
                </a:endParaRPr>
              </a:p>
            </p:txBody>
          </p:sp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77" y="2504912"/>
            <a:ext cx="3062176" cy="1471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2422" y="3013713"/>
            <a:ext cx="235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ตัดจำหน่ายออกจากบัญชี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5854940" y="2621721"/>
            <a:ext cx="2665283" cy="13332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รับรู้ผลต่างระหว่างมูลค่าที่คาดว่าจะได้รับกับราคาตามบัญชี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(หลังหักค่าเสื่อมราคาสะสม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ถึงวันที่เลิกใช้)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14" y="3865933"/>
            <a:ext cx="2821173" cy="14716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44191" y="4388913"/>
            <a:ext cx="223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คำนวณค่าเสื่อมราคา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5854940" y="3997252"/>
            <a:ext cx="2665283" cy="13332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รับรู้ผลต่างระหว่างมูลค่าที่คาดว่าจะได้รับกับราคาตามบัญชี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(หลังหักค่าเสื่อมราคาสะสม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ถึงวันที่จำหน่ายได้)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87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089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925135" y="4229397"/>
            <a:ext cx="4508204" cy="87895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1416081" y="1076459"/>
            <a:ext cx="7033260" cy="10134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ระเบียบนายทะเบียนสหกรณ์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ว่าด้วย สินทรัพย์ที่สหกรณ์และกลุ่มเกษตรกรได้รับบริจาคหรืออุดหนุน พ.ศ. </a:t>
            </a: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2547</a:t>
            </a:r>
            <a:endParaRPr lang="th-TH" sz="2400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77879" y="2651054"/>
            <a:ext cx="4508204" cy="87895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6473" y="2807437"/>
            <a:ext cx="4097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รับบริจาคหรืออุดหนุนเป็น</a:t>
            </a:r>
            <a:r>
              <a:rPr lang="th-TH" sz="3200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เงินสด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1291" y="4354376"/>
            <a:ext cx="4379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รับบริจาคหรืออุดหนุนเป็น</a:t>
            </a:r>
            <a:r>
              <a:rPr lang="th-TH" sz="3200" b="1" u="sng" kern="0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ทรัพย์สิน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88</a:t>
            </a:fld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899683" y="2480931"/>
            <a:ext cx="1219200" cy="1219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6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1</a:t>
            </a:r>
            <a:endParaRPr lang="en-US" sz="6400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90232" y="4059276"/>
            <a:ext cx="1219200" cy="1219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6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</a:t>
            </a:r>
            <a:endParaRPr lang="en-US" sz="6400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18704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/>
          <p:cNvSpPr/>
          <p:nvPr/>
        </p:nvSpPr>
        <p:spPr>
          <a:xfrm>
            <a:off x="2764504" y="2153984"/>
            <a:ext cx="2367477" cy="13531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เมื่อนำไปใช้จ่าย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Dr. </a:t>
            </a: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ค่าใช้จ่าย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 Cr. </a:t>
            </a: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เงินสด</a:t>
            </a:r>
            <a:endParaRPr lang="en-US" sz="2667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2764504" y="3597030"/>
            <a:ext cx="2367477" cy="11985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เมื่อนำไปซื้อทรัพย์สิน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Dr. </a:t>
            </a: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สินทรัพย์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 Cr. </a:t>
            </a: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เงินสด</a:t>
            </a:r>
            <a:endParaRPr lang="en-US" sz="2400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81968" y="2830579"/>
            <a:ext cx="2894200" cy="13657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หากมีการจ่ายเงินสมทบ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จากทุนดำเนินงานหรือทุนสะสม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Dr.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ทุนสะสม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Cr.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ทุนสำรอง</a:t>
            </a:r>
          </a:p>
        </p:txBody>
      </p:sp>
      <p:sp>
        <p:nvSpPr>
          <p:cNvPr id="8" name="Rectangle 7"/>
          <p:cNvSpPr/>
          <p:nvPr/>
        </p:nvSpPr>
        <p:spPr>
          <a:xfrm>
            <a:off x="5773201" y="4253243"/>
            <a:ext cx="2904016" cy="124550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การบันทึกค่าเสื่อมราคา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Dr.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ค่าเสื่อมราคา-สินทรัพย์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Cr. </a:t>
            </a:r>
            <a:r>
              <a:rPr lang="th-TH" sz="18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ค่าเสื่อมราคาสะสม-สินทรัพย์</a:t>
            </a:r>
          </a:p>
        </p:txBody>
      </p:sp>
      <p:sp>
        <p:nvSpPr>
          <p:cNvPr id="14" name="Pentagon 13"/>
          <p:cNvSpPr/>
          <p:nvPr/>
        </p:nvSpPr>
        <p:spPr>
          <a:xfrm>
            <a:off x="467833" y="2663921"/>
            <a:ext cx="2296671" cy="1686503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867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บันทึกรับเงินสด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ที่ได้รับจากการบริจาค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Dr.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เงินสด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Cr.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ทุนสำรอง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867" b="1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207316" y="4042241"/>
            <a:ext cx="441789" cy="30818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467" b="1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89</a:t>
            </a:fld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3507" y="974885"/>
            <a:ext cx="3772797" cy="4825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มิได้กำหนดวัตถุประสงค์การใช้</a:t>
            </a:r>
          </a:p>
        </p:txBody>
      </p:sp>
      <p:sp>
        <p:nvSpPr>
          <p:cNvPr id="9" name="Pentagon 2"/>
          <p:cNvSpPr/>
          <p:nvPr/>
        </p:nvSpPr>
        <p:spPr>
          <a:xfrm>
            <a:off x="779723" y="935666"/>
            <a:ext cx="4146659" cy="546017"/>
          </a:xfrm>
          <a:prstGeom prst="homePlate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รับบริจาคหรืออุดหนุนเป็นเงินสด</a:t>
            </a:r>
          </a:p>
        </p:txBody>
      </p:sp>
    </p:spTree>
    <p:extLst>
      <p:ext uri="{BB962C8B-B14F-4D97-AF65-F5344CB8AC3E}">
        <p14:creationId xmlns:p14="http://schemas.microsoft.com/office/powerpoint/2010/main" val="47304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-36509" y="332656"/>
            <a:ext cx="1714501" cy="990600"/>
          </a:xfrm>
          <a:prstGeom prst="ellipse">
            <a:avLst/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th-TH" sz="48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926" y="475533"/>
            <a:ext cx="9001571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89/2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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itchFamily="18" charset="2"/>
              </a:rPr>
              <a:t> </a:t>
            </a: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การดำเนินงานและการกำกับดูแลสหกรณ์ออมทรัพย์และ</a:t>
            </a:r>
          </a:p>
          <a:p>
            <a:pPr eaLnBrk="0" hangingPunct="0"/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สหกรณ์เครดิตยู</a:t>
            </a:r>
            <a:r>
              <a:rPr lang="th-TH" sz="30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เนี่ยน</a:t>
            </a:r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ในเรื่องดังต่อไปนี้ ให้เป็นไปตามหลักเกณฑ์</a:t>
            </a:r>
          </a:p>
          <a:p>
            <a:pPr eaLnBrk="0" hangingPunct="0"/>
            <a:r>
              <a:rPr lang="th-TH" sz="3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วิธีการ และเงื่อนไขที่กำหนดในกฎกระทรวง </a:t>
            </a:r>
            <a:r>
              <a:rPr lang="th-TH" sz="3000" b="1" spc="-3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อาจกำหนดให้</a:t>
            </a:r>
          </a:p>
          <a:p>
            <a:pPr eaLnBrk="0" hangingPunct="0"/>
            <a:r>
              <a:rPr lang="th-TH" sz="3000" b="1" spc="-3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แตกต่างกันไปตามขนาดของสหกรณ์ก็ได้</a:t>
            </a:r>
          </a:p>
          <a:p>
            <a:pPr eaLnBrk="0" hangingPunct="0"/>
            <a:r>
              <a:rPr lang="th-TH" sz="3200" b="1" spc="-3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000" b="1" spc="-6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(1) การกำหนดขนาดของสหกรณ์ออมทรัพย์และสหกรณ์เครดิตยู</a:t>
            </a:r>
            <a:r>
              <a:rPr lang="th-TH" sz="3000" b="1" spc="-6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เนี่ยน</a:t>
            </a:r>
            <a:endParaRPr lang="th-TH" sz="3000" b="1" spc="-6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0" hangingPunct="0"/>
            <a:r>
              <a:rPr lang="th-TH" sz="3000" b="1" spc="-3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(2) การกำหนดคุณสมบัติและลักษณะต้องห้ามอื่นของกรรมการ</a:t>
            </a:r>
          </a:p>
          <a:p>
            <a:pPr eaLnBrk="0" hangingPunct="0"/>
            <a:r>
              <a:rPr lang="th-TH" sz="3000" b="1" spc="-3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    ดำเนินการสหกรณ์และผู้จัดการ</a:t>
            </a:r>
          </a:p>
          <a:p>
            <a:pPr eaLnBrk="0" hangingPunct="0"/>
            <a:r>
              <a:rPr lang="th-TH" sz="3000" b="1" spc="-3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(3) การกำหนดอำนาจหน้าที่ของคณะกรรมการดำเนินการสหกรณ์</a:t>
            </a:r>
          </a:p>
          <a:p>
            <a:pPr eaLnBrk="0" hangingPunct="0"/>
            <a:r>
              <a:rPr lang="th-TH" sz="3000" b="1" spc="-3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(4) การให้กู้และการให้สินเชื่อ</a:t>
            </a:r>
          </a:p>
          <a:p>
            <a:pPr eaLnBrk="0" hangingPunct="0"/>
            <a:r>
              <a:rPr lang="th-TH" sz="3000" b="1" spc="-3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(5) การรับฝากเงิน การก่อหนี้ และการสร้างภาระผูกพันและ</a:t>
            </a:r>
          </a:p>
          <a:p>
            <a:pPr eaLnBrk="0" hangingPunct="0"/>
            <a:r>
              <a:rPr lang="th-TH" sz="3000" b="1" spc="-3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    การค้ำประกัน</a:t>
            </a:r>
          </a:p>
          <a:p>
            <a:pPr eaLnBrk="0" hangingPunct="0"/>
            <a:r>
              <a:rPr lang="th-TH" sz="3200" b="1" spc="-3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th-TH" sz="3000" b="1" spc="-3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C9E5B-D9FF-421B-8E08-50217A8BF71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5480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2"/>
          <p:cNvSpPr/>
          <p:nvPr/>
        </p:nvSpPr>
        <p:spPr>
          <a:xfrm>
            <a:off x="974487" y="1074121"/>
            <a:ext cx="3973197" cy="435916"/>
          </a:xfrm>
          <a:prstGeom prst="homePlate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รับบริจาคหรืออุดหนุนเป็นเงินสด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2743" y="1074123"/>
            <a:ext cx="3616855" cy="4825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กำหนดวัตถุประสงค์การใช้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2589087" y="1842978"/>
            <a:ext cx="2216828" cy="12454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เมื่อนำไปใช้จ่าย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Dr. </a:t>
            </a: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ทุนเพื่อการนั้น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 Cr. </a:t>
            </a: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เงินสด</a:t>
            </a:r>
            <a:endParaRPr lang="en-US" sz="2400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2589089" y="3193006"/>
            <a:ext cx="2216827" cy="127266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เมื่อนำไปซื้อทรัพย์สิน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Dr. </a:t>
            </a: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สินทรัพย์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 Cr. </a:t>
            </a: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เงินสด</a:t>
            </a:r>
            <a:endParaRPr lang="en-US" sz="2400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9283" y="4659377"/>
            <a:ext cx="2665228" cy="13799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หากมีการจ่ายเงินสมทบ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จากทุนดำเนินงานหรือทุนสะสม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Dr.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ทุนสะสม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Cr.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ทุนสำรอง</a:t>
            </a:r>
          </a:p>
        </p:txBody>
      </p:sp>
      <p:sp>
        <p:nvSpPr>
          <p:cNvPr id="2" name="Pentagon 1"/>
          <p:cNvSpPr/>
          <p:nvPr/>
        </p:nvSpPr>
        <p:spPr>
          <a:xfrm>
            <a:off x="340242" y="2301895"/>
            <a:ext cx="2248847" cy="1686503"/>
          </a:xfrm>
          <a:prstGeom prst="homePlate">
            <a:avLst>
              <a:gd name="adj" fmla="val 4208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2133" b="1" kern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บันทึกรับเงินสด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ที่ได้รับจากการบริจาค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Dr.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เงินสด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Cr.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ทุนเพื่อการนั้น(หนี้สิน)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2133" b="1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1808254" y="3813822"/>
            <a:ext cx="667820" cy="1715109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600" b="1" kern="0">
              <a:solidFill>
                <a:srgbClr val="000000"/>
              </a:solidFill>
              <a:sym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31926" y="3210031"/>
            <a:ext cx="3315135" cy="2198671"/>
            <a:chOff x="4911047" y="2250040"/>
            <a:chExt cx="2630184" cy="2198670"/>
          </a:xfrm>
        </p:grpSpPr>
        <p:sp>
          <p:nvSpPr>
            <p:cNvPr id="16" name="Rectangle 15"/>
            <p:cNvSpPr/>
            <p:nvPr/>
          </p:nvSpPr>
          <p:spPr>
            <a:xfrm>
              <a:off x="4911047" y="2250040"/>
              <a:ext cx="2630184" cy="21986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lang="th-TH" sz="1600" b="1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35890" y="2434975"/>
              <a:ext cx="2392326" cy="1818527"/>
            </a:xfrm>
            <a:prstGeom prst="rect">
              <a:avLst/>
            </a:prstGeom>
            <a:ln>
              <a:solidFill>
                <a:srgbClr val="FFFF99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th-TH" sz="2133" b="1" u="sng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การบันทึกค่าเสื่อมราคา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133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Dr. </a:t>
              </a:r>
              <a:r>
                <a:rPr lang="th-TH" sz="2133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ค่าเสื่อมราคา-สินทรัพย์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133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     Cr. </a:t>
              </a:r>
              <a:r>
                <a:rPr lang="th-TH" sz="2133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ค่าเสื่อมราคาสะสม-สินทรัพย์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th-TH" sz="2133" b="1" u="sng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บันทึกลดเงินอุดหนุน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133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Dr.</a:t>
              </a:r>
              <a:r>
                <a:rPr lang="th-TH" sz="2133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 ทุนเพื่อการนั้น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2133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     Cr. </a:t>
              </a:r>
              <a:r>
                <a:rPr lang="th-TH" sz="2133" b="1" kern="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Arial"/>
                </a:rPr>
                <a:t>รายได้จากการอุดหนุน</a:t>
              </a:r>
            </a:p>
          </p:txBody>
        </p:sp>
      </p:grpSp>
      <p:sp>
        <p:nvSpPr>
          <p:cNvPr id="18" name="Notched Right Arrow 17"/>
          <p:cNvSpPr/>
          <p:nvPr/>
        </p:nvSpPr>
        <p:spPr>
          <a:xfrm>
            <a:off x="4868786" y="4050041"/>
            <a:ext cx="468327" cy="475083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600" b="1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90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378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2"/>
          <p:cNvSpPr/>
          <p:nvPr/>
        </p:nvSpPr>
        <p:spPr>
          <a:xfrm>
            <a:off x="960311" y="1031591"/>
            <a:ext cx="4795448" cy="435916"/>
          </a:xfrm>
          <a:prstGeom prst="homePlate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รับบริจาคหรืออุดหนุนเป็นสินทรัพย์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510361" y="1814627"/>
            <a:ext cx="3317359" cy="350981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กรณีได้รับบริจาคที่ดิน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(มูลค่าที่ดินให้ถือตามมูลค่ายุติธรรม)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Dr.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ที่ดิน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 </a:t>
            </a: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Cr.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ทุนสำรอง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ถ้าต้องจ่ายเงินสมทบ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Dr.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ที่ดิน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</a:t>
            </a: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Cr.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เงินสด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Dr.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ทุนสะสม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</a:t>
            </a: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Cr.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ทุนสำรอง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3927768" y="1701210"/>
            <a:ext cx="4918521" cy="5046921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กรณีได้รับบริจาคเป็นประเภทที่ต้องคิดค่าเสื่อมราคา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(มูลค่าทรัพย์สินให้ถือตามมูลค่ายุติธรรม)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Dr.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สินทรัพย์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 </a:t>
            </a: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Cr.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รายได้จากการอุดหนุน/รับบริจาครอการรับรู้</a:t>
            </a:r>
            <a:b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</a:b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ถ้าต้องจ่ายเงินสมทบ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Dr.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สินทรัพย์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</a:t>
            </a: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Cr.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เงินสด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Dr.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ทุนสะสม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</a:t>
            </a: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Cr.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ทุนสำรอง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การบันทึกค่าเสื่อมราคา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Dr.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ค่าเสื่อมราคา-สินทรัพย์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Cr.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ค่าเสื่อมราคาสะสม-สินทรัพย์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133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บันทึกลดเงินอุดหนุน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Dr.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รายได้จากการอุดหนุน/รับบริจาครอการรับรู้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Cr. 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รายได้จากการอุดหนุน</a:t>
            </a:r>
            <a:r>
              <a:rPr lang="en-US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/</a:t>
            </a:r>
            <a:r>
              <a:rPr lang="th-TH" sz="21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รับบริจาค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91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713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19964" y="1030043"/>
            <a:ext cx="7338241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ตัวอย่าง </a:t>
            </a:r>
            <a:r>
              <a:rPr lang="en-US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:</a:t>
            </a:r>
            <a:r>
              <a:rPr lang="th-TH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ได้รับเงินอุดหนุนเพื่อซื้อเครื่องสีข้าว และต้องจ่ายเงินสมทบ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79722" y="1950132"/>
            <a:ext cx="7678481" cy="2092881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  เมื่อวันที่ 1 มิถุนายน 60 สหกรณ์การเกษตรน้ำใส จำกัด ได้รับเงินอุดหนุน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เพื่อนำไปซื้อเครื่องสีข้าว  มูลค่า 550,000 บาท  และวันที่ 15 มิถุนายน 60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สหกรณ์จ่ายเงินอุดหนุนเพื่อซื้อเครื่องสีข้าว และจ่ายสมทบจากทุนพัฒนากิจการ  จำนวน 100,000 บาท และเครื่องจักรพร้อมใช้งานวันที่ 1 ธันวาคม 60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สหกรณ์คิดค่าเสื่อมราคาวิธีเส้นตรงในอัตราร้อยละ 5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55219" y="4230049"/>
            <a:ext cx="7836651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1. สหกรณ์บันทึกรับเงินอุดหนุน  ( 1 มิ.ย. 60 )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เดบิต  เงินสด	  		550,000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เครดิต  เงินอุดหนุนเพื่อซื้อเครื่องสีข้าว	     	     550,000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92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1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251005" y="716319"/>
            <a:ext cx="7396809" cy="543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ตัวอย่าง </a:t>
            </a:r>
            <a:r>
              <a:rPr lang="en-US" sz="29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:</a:t>
            </a:r>
            <a:r>
              <a:rPr lang="th-TH" sz="29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ได้รับเงินอุดหนุนเพื่อซื้อเครื่องสีข้าว และต้องจ่ายเงินสมทบ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80241" y="1889956"/>
            <a:ext cx="8095163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2. สหกรณ์ซื้อเครื่องสีข้าว  ( 15 มิถุนายน 60 )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(2.1) ซื้อเครื่องสีข้าว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      </a:t>
            </a:r>
            <a:r>
              <a:rPr lang="th-TH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เดบิต  เครื่องสีข้าว	  	650,000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	    เครดิต  เงินสด		     650,000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2000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(2.2) ตัดทุนเพื่อพัฒนากิจการฯ เป็นทุนสำรอง ตามจำนวนที่จ่ายเพิ่มเติม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</a:t>
            </a:r>
            <a:r>
              <a:rPr lang="th-TH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เดบิต  ทุนเพื่อพัฒนากิจการฯ	100,000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	    เครดิต   ทุนสำรอง		     100,000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93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327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233041" y="805165"/>
            <a:ext cx="7542364" cy="543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ตัวอย่าง </a:t>
            </a:r>
            <a:r>
              <a:rPr lang="en-US" sz="29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:</a:t>
            </a:r>
            <a:r>
              <a:rPr lang="th-TH" sz="29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ได้รับเงินอุดหนุนเพื่อซื้อเครื่องสีข้าว และต้องจ่ายเงินสมทบ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39341" y="1760799"/>
            <a:ext cx="8350240" cy="4154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3. ณ วันสิ้นปี 31 มีนาคม 2560 สหกรณ์คิดค่าเสื่อมราคาวิธีเส้นตรง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3.1 วิธีคิดค่าเสื่อมราคา  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		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=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650,000 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X 5 % X 121 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วัน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		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=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10,773.97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</a:t>
            </a:r>
            <a:r>
              <a:rPr lang="th-TH" sz="24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**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การคิดค่าเสื่อมราคา แยกเป็น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- ค่าเสื่อมราคาที่จัดหาจากเงินอุดหนุนที่ได้รับ </a:t>
            </a:r>
            <a:r>
              <a:rPr lang="th-TH" sz="24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(ลดภาระค่าใช้จ่าย)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		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=  550,000 X  5 % X 121 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วัน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		=  9,116.44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- ค่าเสื่อมราคาที่จัดหาด้วยเงินทุนพัฒนากิจการสหกรณ์ ฯ  </a:t>
            </a:r>
            <a:r>
              <a:rPr lang="th-TH" sz="2400" b="1" kern="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(ค่าใช้จ่าย)</a:t>
            </a:r>
            <a:endParaRPr lang="th-TH" sz="2400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		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=  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10</a:t>
            </a: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0,000 X  5 % X 121 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วัน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		=  </a:t>
            </a:r>
            <a:r>
              <a:rPr lang="th-TH" sz="2400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1,657.53</a:t>
            </a:r>
            <a:endParaRPr lang="en-US" sz="2400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94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191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089417" y="957325"/>
            <a:ext cx="7501689" cy="543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ตัวอย่าง </a:t>
            </a:r>
            <a:r>
              <a:rPr lang="en-US" sz="29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:</a:t>
            </a:r>
            <a:r>
              <a:rPr lang="th-TH" sz="2933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ได้รับเงินอุดหนุนเพื่อซื้อเครื่องสีข้าว และต้องจ่ายเงินสมทบ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66729" y="2007785"/>
            <a:ext cx="8237793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3.2 การบันทึกค่าเสื่อมราคา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เดบิต  ค่าเสื่อมราคา – เครื่องจักร    	10,773.97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เครดิต  ค่าเสื่อมราคาสะสม – เครื่องจักร	10,773.97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3.3 บันทึกลดเงินอุดหนุนเพื่อซื้อเครื่องสีข้าว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      </a:t>
            </a:r>
            <a:r>
              <a:rPr lang="th-TH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เดบิต  เงินอุดหนุนเพื่อซื้อเครื่องสีข้าว	  9,116.44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	เครดิต  รายได้จากการอุดหนุน	  9,116.44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95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318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9005" y="434108"/>
            <a:ext cx="5854996" cy="584775"/>
          </a:xfrm>
          <a:prstGeom prst="rect">
            <a:avLst/>
          </a:prstGeom>
          <a:solidFill>
            <a:srgbClr val="97E4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 </a:t>
            </a: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นโยบายการบัญชีที่สำคัญของสหกรณ์</a:t>
            </a:r>
          </a:p>
        </p:txBody>
      </p:sp>
      <p:sp>
        <p:nvSpPr>
          <p:cNvPr id="7" name="Pentagon 2"/>
          <p:cNvSpPr/>
          <p:nvPr/>
        </p:nvSpPr>
        <p:spPr>
          <a:xfrm>
            <a:off x="923273" y="1215708"/>
            <a:ext cx="5413731" cy="584736"/>
          </a:xfrm>
          <a:prstGeom prst="homePlate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22 </a:t>
            </a: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สินทรัพย์ไม่มีตัวตนที่ต้องตัดจำหน่าย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452239" y="2214496"/>
            <a:ext cx="8209752" cy="16557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หมายถึง</a:t>
            </a:r>
            <a:r>
              <a:rPr lang="th-TH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สินทรัพย์ที่ไม่เป็นตัวเงินที่สามารถระบุได้ และไม่มีลักษณะทางกายภาพ </a:t>
            </a:r>
            <a:br>
              <a:rPr lang="th-TH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</a:br>
            <a:r>
              <a:rPr lang="th-TH" sz="2933" kern="0" spc="-4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เช่น โปรแกรมคอมพิวเตอร์ สิทธิบัตร ลิขสิทธิ์ ใบอนุญาตประกอบการ สิทธิการเช่า </a:t>
            </a:r>
            <a:r>
              <a:rPr lang="th-TH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สิทธิการใช้ประโยชน์ในที่ดิน อาคาร และอุปกรณ์และอื่นๆ เป็นต้น</a:t>
            </a:r>
          </a:p>
        </p:txBody>
      </p:sp>
      <p:sp>
        <p:nvSpPr>
          <p:cNvPr id="5" name="Rectangle: Rounded Corners 1"/>
          <p:cNvSpPr/>
          <p:nvPr/>
        </p:nvSpPr>
        <p:spPr>
          <a:xfrm>
            <a:off x="835011" y="4015220"/>
            <a:ext cx="8208237" cy="21091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933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การตัดจำหน่าย</a:t>
            </a:r>
          </a:p>
          <a:p>
            <a:pPr marL="342882" indent="-3428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</a:pPr>
            <a:r>
              <a:rPr lang="th-TH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ให้ตัดตามอายุการใช้สิทธิที่ได้รับ</a:t>
            </a:r>
          </a:p>
          <a:p>
            <a:pPr marL="342882" indent="-3428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</a:pPr>
            <a:r>
              <a:rPr lang="th-TH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สำหรับสินทรัพย์ที่ไม่ทราบอายุแน่นอนให้ตัดจำหน่ายเป็นเวลา</a:t>
            </a:r>
            <a:r>
              <a:rPr lang="th-TH" sz="2933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ไม่เกิน </a:t>
            </a:r>
            <a:r>
              <a:rPr lang="en-US" sz="2933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10 </a:t>
            </a:r>
            <a:r>
              <a:rPr lang="th-TH" sz="2933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ปี</a:t>
            </a:r>
          </a:p>
          <a:p>
            <a:pPr marL="342882" indent="-3428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</a:pPr>
            <a:r>
              <a:rPr lang="th-TH" sz="2933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บันทึกค่าตัดจำหน่ายหักจากบัญชีสินทรัพย์ที่มีการตัดจำหน่าย</a:t>
            </a:r>
            <a:r>
              <a:rPr lang="th-TH" sz="2933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ด้วยวิธีเส้นตรง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96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0858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5833" y="278164"/>
            <a:ext cx="5523999" cy="584775"/>
          </a:xfrm>
          <a:prstGeom prst="rect">
            <a:avLst/>
          </a:prstGeom>
          <a:solidFill>
            <a:srgbClr val="97E4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 </a:t>
            </a: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นโยบายการบัญชีที่สำคัญของสหกรณ์</a:t>
            </a:r>
          </a:p>
        </p:txBody>
      </p:sp>
      <p:sp>
        <p:nvSpPr>
          <p:cNvPr id="6" name="Pentagon 2"/>
          <p:cNvSpPr/>
          <p:nvPr/>
        </p:nvSpPr>
        <p:spPr>
          <a:xfrm>
            <a:off x="1049081" y="1006551"/>
            <a:ext cx="2774921" cy="602547"/>
          </a:xfrm>
          <a:prstGeom prst="homePlat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32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23 </a:t>
            </a:r>
            <a:r>
              <a:rPr lang="th-TH" sz="32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เงินลงทุน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628267" y="1755987"/>
            <a:ext cx="7923344" cy="16180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เงินลงทุน หมายถึง </a:t>
            </a:r>
            <a:r>
              <a:rPr lang="th-TH" sz="2667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สินทรัพย์ที่สหกรณ์มีไว้เพื่อเพิ่มความมั่งคั่งให้กับสหกรณ์ ไม่ว่าจะอยู่ในรูปของส่วนแบ่งที่จะได้รับในรูปของราคาที่เพิ่มขึ้น หรือในรูปของประโยชน์อย่างอื่นที่สหกรณ์ได้รับ ซึ่งต้องอยู่ภายใต้กฎหมายสหกรณ์</a:t>
            </a:r>
          </a:p>
        </p:txBody>
      </p:sp>
      <p:sp>
        <p:nvSpPr>
          <p:cNvPr id="7" name="Rectangle: Rounded Corners 1"/>
          <p:cNvSpPr/>
          <p:nvPr/>
        </p:nvSpPr>
        <p:spPr>
          <a:xfrm>
            <a:off x="684968" y="3586718"/>
            <a:ext cx="7835253" cy="12759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การวัดมูลค่าเริ่มแรก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ให้ใช้ราคาทุนซึ่งประกอบด้วยราคาซื้อรวมค่านายหน้า ค่าธรรมเนียม ค่าภาษีอากร เป็นต้น</a:t>
            </a:r>
          </a:p>
        </p:txBody>
      </p:sp>
      <p:sp>
        <p:nvSpPr>
          <p:cNvPr id="8" name="Rectangle: Rounded Corners 1"/>
          <p:cNvSpPr/>
          <p:nvPr/>
        </p:nvSpPr>
        <p:spPr>
          <a:xfrm>
            <a:off x="699146" y="5122375"/>
            <a:ext cx="7835253" cy="13808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u="sng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การตีราคาเงินลงทุน ณ วันสิ้นปี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ให้ตีราคาตามมูลค่ายุติธรรม หรือราคาทุนตัดจำหน่าย หรือราคาทุน โดยขึ้นอยู่กับวัตถุประสงค์ในการลงทุนและประเภทเงินลงทุน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97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9131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4179" y="221457"/>
            <a:ext cx="5509821" cy="584775"/>
          </a:xfrm>
          <a:prstGeom prst="rect">
            <a:avLst/>
          </a:prstGeom>
          <a:solidFill>
            <a:srgbClr val="97E4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หมวด </a:t>
            </a:r>
            <a:r>
              <a:rPr lang="en-US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3 </a:t>
            </a:r>
            <a:r>
              <a:rPr lang="th-TH" sz="32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นโยบายการบัญชีที่สำคัญของสหกรณ์</a:t>
            </a:r>
          </a:p>
        </p:txBody>
      </p:sp>
      <p:sp>
        <p:nvSpPr>
          <p:cNvPr id="6" name="Pentagon 2"/>
          <p:cNvSpPr/>
          <p:nvPr/>
        </p:nvSpPr>
        <p:spPr>
          <a:xfrm>
            <a:off x="1079218" y="1059767"/>
            <a:ext cx="2776857" cy="598912"/>
          </a:xfrm>
          <a:prstGeom prst="homePlat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ข้อ </a:t>
            </a:r>
            <a:r>
              <a:rPr lang="en-US" sz="32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23 </a:t>
            </a:r>
            <a:r>
              <a:rPr lang="th-TH" sz="32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เงินลงทุน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637953" y="1872556"/>
            <a:ext cx="3785872" cy="948616"/>
          </a:xfrm>
          <a:prstGeom prst="round2DiagRect">
            <a:avLst/>
          </a:prstGeom>
          <a:solidFill>
            <a:srgbClr val="97E4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เงินลงทุนที่อยู่ในความต้องการ</a:t>
            </a:r>
            <a:b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</a:b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ของตลาด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4683306" y="1871332"/>
            <a:ext cx="3695151" cy="949841"/>
          </a:xfrm>
          <a:prstGeom prst="round2DiagRect">
            <a:avLst/>
          </a:prstGeom>
          <a:solidFill>
            <a:srgbClr val="97E4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เงินลงทุนที่ไม่อยู่ในความต้องการของตลาด</a:t>
            </a:r>
          </a:p>
        </p:txBody>
      </p:sp>
      <p:sp>
        <p:nvSpPr>
          <p:cNvPr id="3" name="Rectangle 2"/>
          <p:cNvSpPr/>
          <p:nvPr/>
        </p:nvSpPr>
        <p:spPr>
          <a:xfrm>
            <a:off x="652131" y="2948766"/>
            <a:ext cx="3756837" cy="15169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    หลักทรัพย์หรือเงินลงทุนที่มีการซื้อ-ขายในตลาดหลักทรัพย์แห่งประเทศไทยหรือตลาด</a:t>
            </a:r>
            <a:r>
              <a:rPr lang="th-TH" sz="2400" b="1" kern="0" spc="-67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หลักทรัพย์อื่นที่มีการเผยแพร่ราคาต่อสาธารณชน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3305" y="2913076"/>
            <a:ext cx="3732393" cy="15809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เงินลงทุนทั่วไปที่ไม่มีการซื้อ-ขายกันในตลาดหลักทรัพย์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404156" y="4567349"/>
            <a:ext cx="349321" cy="339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244400" y="4571253"/>
            <a:ext cx="349321" cy="339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51399" y="4931881"/>
            <a:ext cx="2044559" cy="431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มูลค่ายุติธรรม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96779" y="4931880"/>
            <a:ext cx="2044559" cy="431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400" b="1" kern="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ราคาทุน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703782" y="5620249"/>
            <a:ext cx="4735529" cy="858523"/>
          </a:xfrm>
          <a:prstGeom prst="round2DiagRect">
            <a:avLst/>
          </a:prstGeom>
          <a:solidFill>
            <a:srgbClr val="97E4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เงินลงทุนในตราสารหนี้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(กรณีมีส่วนเกิน/ส่วนต่ำกว่ามูลค่า)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547581" y="5841743"/>
            <a:ext cx="339047" cy="359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5679" y="5628168"/>
            <a:ext cx="2044559" cy="822251"/>
          </a:xfrm>
          <a:prstGeom prst="roundRect">
            <a:avLst/>
          </a:prstGeom>
          <a:solidFill>
            <a:srgbClr val="97E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ราคาทุน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ตัดจำหน่าย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161145" y="6225104"/>
            <a:ext cx="548700" cy="524800"/>
          </a:xfrm>
        </p:spPr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98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299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240224" y="1008197"/>
            <a:ext cx="6037117" cy="51954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3200" b="1" kern="0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ตัวอย่าง </a:t>
            </a:r>
            <a:r>
              <a:rPr lang="en-US" sz="3200" b="1" kern="0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: </a:t>
            </a:r>
            <a:r>
              <a:rPr lang="th-TH" sz="3200" b="1" kern="0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เงินลงทุนที่อยู่ในความต้องการของตลาด</a:t>
            </a:r>
          </a:p>
        </p:txBody>
      </p:sp>
      <p:sp>
        <p:nvSpPr>
          <p:cNvPr id="6" name="Rectangle 5"/>
          <p:cNvSpPr/>
          <p:nvPr/>
        </p:nvSpPr>
        <p:spPr>
          <a:xfrm>
            <a:off x="898291" y="1950145"/>
            <a:ext cx="7335983" cy="97674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882" indent="-3428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th-TH" sz="26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สหกรณ์ลงทุนถือหุ้น </a:t>
            </a:r>
            <a:r>
              <a:rPr lang="th-TH" sz="2667" b="1" kern="0" dirty="0" err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บมจ</a:t>
            </a:r>
            <a:r>
              <a:rPr lang="th-TH" sz="26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.ปตท. 500 หุ้น หุ้นละ 100 บาท</a:t>
            </a:r>
          </a:p>
          <a:p>
            <a:pPr marL="342882" indent="-3428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th-TH" sz="26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สิ้นปีบัญชีวันที่ 31 มี.ค. 61 หุ้นมีราคาตลาด 150 บาทต่อหุ้น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972" y="3153638"/>
            <a:ext cx="7689275" cy="26780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1467" kern="0" dirty="0">
                <a:solidFill>
                  <a:srgbClr val="000000"/>
                </a:solidFill>
                <a:latin typeface="Arial"/>
                <a:sym typeface="Arial"/>
              </a:rPr>
              <a:t>	</a:t>
            </a:r>
            <a:r>
              <a:rPr lang="th-TH" sz="2667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ราคาทุน			50,000	บาท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มูลค่ายุติธรรม		</a:t>
            </a:r>
            <a:r>
              <a:rPr lang="th-TH" sz="2667" u="sng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75,000</a:t>
            </a:r>
            <a:r>
              <a:rPr lang="th-TH" sz="2667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บาท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ผลต่าง ราคาทุน น้อยกว่า มูลค่ายุติธรรม	25,000	บาท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2400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th-TH" sz="1067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</a:t>
            </a:r>
            <a:r>
              <a:rPr lang="th-TH" sz="26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เดบิต ค่าเผื่อการปรับมูลค่าเงินลงทุน	       25,000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2667" b="1" kern="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  <a:sym typeface="Arial"/>
              </a:rPr>
              <a:t>	     เครดิต กำไรจากเงินลงทุนที่ยังไม่เกิดขึ้น                    25,000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rgbClr val="000000"/>
                </a:solidFill>
              </a:rPr>
              <a:pPr algn="ctr"/>
              <a:t>99</a:t>
            </a:fld>
            <a:endParaRPr lang="e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9647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9_092TGp_new globe_v2">
  <a:themeElements>
    <a:clrScheme name="15_092TGp_new globe_v2 2">
      <a:dk1>
        <a:srgbClr val="000000"/>
      </a:dk1>
      <a:lt1>
        <a:srgbClr val="FFFFFF"/>
      </a:lt1>
      <a:dk2>
        <a:srgbClr val="1C4590"/>
      </a:dk2>
      <a:lt2>
        <a:srgbClr val="DDDDDD"/>
      </a:lt2>
      <a:accent1>
        <a:srgbClr val="B13621"/>
      </a:accent1>
      <a:accent2>
        <a:srgbClr val="5940D6"/>
      </a:accent2>
      <a:accent3>
        <a:srgbClr val="FFFFFF"/>
      </a:accent3>
      <a:accent4>
        <a:srgbClr val="000000"/>
      </a:accent4>
      <a:accent5>
        <a:srgbClr val="D5AEAB"/>
      </a:accent5>
      <a:accent6>
        <a:srgbClr val="5039C2"/>
      </a:accent6>
      <a:hlink>
        <a:srgbClr val="7DBE4C"/>
      </a:hlink>
      <a:folHlink>
        <a:srgbClr val="308DEA"/>
      </a:folHlink>
    </a:clrScheme>
    <a:fontScheme name="15_092TGp_new globe_v2">
      <a:majorFont>
        <a:latin typeface="Verdana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092TGp_new globe_v2 1">
        <a:dk1>
          <a:srgbClr val="264040"/>
        </a:dk1>
        <a:lt1>
          <a:srgbClr val="FFFFFF"/>
        </a:lt1>
        <a:dk2>
          <a:srgbClr val="075957"/>
        </a:dk2>
        <a:lt2>
          <a:srgbClr val="DDDDDD"/>
        </a:lt2>
        <a:accent1>
          <a:srgbClr val="6DB52B"/>
        </a:accent1>
        <a:accent2>
          <a:srgbClr val="9C502E"/>
        </a:accent2>
        <a:accent3>
          <a:srgbClr val="FFFFFF"/>
        </a:accent3>
        <a:accent4>
          <a:srgbClr val="1F3535"/>
        </a:accent4>
        <a:accent5>
          <a:srgbClr val="BAD7AC"/>
        </a:accent5>
        <a:accent6>
          <a:srgbClr val="8D4829"/>
        </a:accent6>
        <a:hlink>
          <a:srgbClr val="BDAC2F"/>
        </a:hlink>
        <a:folHlink>
          <a:srgbClr val="3888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092TGp_new globe_v2 2">
        <a:dk1>
          <a:srgbClr val="000000"/>
        </a:dk1>
        <a:lt1>
          <a:srgbClr val="FFFFFF"/>
        </a:lt1>
        <a:dk2>
          <a:srgbClr val="1C4590"/>
        </a:dk2>
        <a:lt2>
          <a:srgbClr val="DDDDDD"/>
        </a:lt2>
        <a:accent1>
          <a:srgbClr val="B13621"/>
        </a:accent1>
        <a:accent2>
          <a:srgbClr val="5940D6"/>
        </a:accent2>
        <a:accent3>
          <a:srgbClr val="FFFFFF"/>
        </a:accent3>
        <a:accent4>
          <a:srgbClr val="000000"/>
        </a:accent4>
        <a:accent5>
          <a:srgbClr val="D5AEAB"/>
        </a:accent5>
        <a:accent6>
          <a:srgbClr val="5039C2"/>
        </a:accent6>
        <a:hlink>
          <a:srgbClr val="7DBE4C"/>
        </a:hlink>
        <a:folHlink>
          <a:srgbClr val="308D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092TGp_new globe_v2 3">
        <a:dk1>
          <a:srgbClr val="000000"/>
        </a:dk1>
        <a:lt1>
          <a:srgbClr val="FFFFFF"/>
        </a:lt1>
        <a:dk2>
          <a:srgbClr val="3354A5"/>
        </a:dk2>
        <a:lt2>
          <a:srgbClr val="DDDDDD"/>
        </a:lt2>
        <a:accent1>
          <a:srgbClr val="CBB61D"/>
        </a:accent1>
        <a:accent2>
          <a:srgbClr val="684296"/>
        </a:accent2>
        <a:accent3>
          <a:srgbClr val="FFFFFF"/>
        </a:accent3>
        <a:accent4>
          <a:srgbClr val="000000"/>
        </a:accent4>
        <a:accent5>
          <a:srgbClr val="E2D7AB"/>
        </a:accent5>
        <a:accent6>
          <a:srgbClr val="5E3B87"/>
        </a:accent6>
        <a:hlink>
          <a:srgbClr val="1CA4B2"/>
        </a:hlink>
        <a:folHlink>
          <a:srgbClr val="1C5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092TGp_new globe_v2">
  <a:themeElements>
    <a:clrScheme name="15_092TGp_new globe_v2 2">
      <a:dk1>
        <a:srgbClr val="000000"/>
      </a:dk1>
      <a:lt1>
        <a:srgbClr val="FFFFFF"/>
      </a:lt1>
      <a:dk2>
        <a:srgbClr val="1C4590"/>
      </a:dk2>
      <a:lt2>
        <a:srgbClr val="DDDDDD"/>
      </a:lt2>
      <a:accent1>
        <a:srgbClr val="B13621"/>
      </a:accent1>
      <a:accent2>
        <a:srgbClr val="5940D6"/>
      </a:accent2>
      <a:accent3>
        <a:srgbClr val="FFFFFF"/>
      </a:accent3>
      <a:accent4>
        <a:srgbClr val="000000"/>
      </a:accent4>
      <a:accent5>
        <a:srgbClr val="D5AEAB"/>
      </a:accent5>
      <a:accent6>
        <a:srgbClr val="5039C2"/>
      </a:accent6>
      <a:hlink>
        <a:srgbClr val="7DBE4C"/>
      </a:hlink>
      <a:folHlink>
        <a:srgbClr val="308DEA"/>
      </a:folHlink>
    </a:clrScheme>
    <a:fontScheme name="15_092TGp_new globe_v2">
      <a:majorFont>
        <a:latin typeface="Verdana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092TGp_new globe_v2 1">
        <a:dk1>
          <a:srgbClr val="264040"/>
        </a:dk1>
        <a:lt1>
          <a:srgbClr val="FFFFFF"/>
        </a:lt1>
        <a:dk2>
          <a:srgbClr val="075957"/>
        </a:dk2>
        <a:lt2>
          <a:srgbClr val="DDDDDD"/>
        </a:lt2>
        <a:accent1>
          <a:srgbClr val="6DB52B"/>
        </a:accent1>
        <a:accent2>
          <a:srgbClr val="9C502E"/>
        </a:accent2>
        <a:accent3>
          <a:srgbClr val="FFFFFF"/>
        </a:accent3>
        <a:accent4>
          <a:srgbClr val="1F3535"/>
        </a:accent4>
        <a:accent5>
          <a:srgbClr val="BAD7AC"/>
        </a:accent5>
        <a:accent6>
          <a:srgbClr val="8D4829"/>
        </a:accent6>
        <a:hlink>
          <a:srgbClr val="BDAC2F"/>
        </a:hlink>
        <a:folHlink>
          <a:srgbClr val="3888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092TGp_new globe_v2 2">
        <a:dk1>
          <a:srgbClr val="000000"/>
        </a:dk1>
        <a:lt1>
          <a:srgbClr val="FFFFFF"/>
        </a:lt1>
        <a:dk2>
          <a:srgbClr val="1C4590"/>
        </a:dk2>
        <a:lt2>
          <a:srgbClr val="DDDDDD"/>
        </a:lt2>
        <a:accent1>
          <a:srgbClr val="B13621"/>
        </a:accent1>
        <a:accent2>
          <a:srgbClr val="5940D6"/>
        </a:accent2>
        <a:accent3>
          <a:srgbClr val="FFFFFF"/>
        </a:accent3>
        <a:accent4>
          <a:srgbClr val="000000"/>
        </a:accent4>
        <a:accent5>
          <a:srgbClr val="D5AEAB"/>
        </a:accent5>
        <a:accent6>
          <a:srgbClr val="5039C2"/>
        </a:accent6>
        <a:hlink>
          <a:srgbClr val="7DBE4C"/>
        </a:hlink>
        <a:folHlink>
          <a:srgbClr val="308D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092TGp_new globe_v2 3">
        <a:dk1>
          <a:srgbClr val="000000"/>
        </a:dk1>
        <a:lt1>
          <a:srgbClr val="FFFFFF"/>
        </a:lt1>
        <a:dk2>
          <a:srgbClr val="3354A5"/>
        </a:dk2>
        <a:lt2>
          <a:srgbClr val="DDDDDD"/>
        </a:lt2>
        <a:accent1>
          <a:srgbClr val="CBB61D"/>
        </a:accent1>
        <a:accent2>
          <a:srgbClr val="684296"/>
        </a:accent2>
        <a:accent3>
          <a:srgbClr val="FFFFFF"/>
        </a:accent3>
        <a:accent4>
          <a:srgbClr val="000000"/>
        </a:accent4>
        <a:accent5>
          <a:srgbClr val="E2D7AB"/>
        </a:accent5>
        <a:accent6>
          <a:srgbClr val="5E3B87"/>
        </a:accent6>
        <a:hlink>
          <a:srgbClr val="1CA4B2"/>
        </a:hlink>
        <a:folHlink>
          <a:srgbClr val="1C5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28TGp_report_light_v2">
  <a:themeElements>
    <a:clrScheme name="Custom 3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99CC00"/>
      </a:accent3>
      <a:accent4>
        <a:srgbClr val="8C7B70"/>
      </a:accent4>
      <a:accent5>
        <a:srgbClr val="54E858"/>
      </a:accent5>
      <a:accent6>
        <a:srgbClr val="007AA0"/>
      </a:accent6>
      <a:hlink>
        <a:srgbClr val="00A3D6"/>
      </a:hlink>
      <a:folHlink>
        <a:srgbClr val="694F0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 1">
        <a:dk1>
          <a:srgbClr val="4D4D4D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B0C4E2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4D4D4D"/>
        </a:dk1>
        <a:lt1>
          <a:srgbClr val="FFFFFF"/>
        </a:lt1>
        <a:dk2>
          <a:srgbClr val="0D8797"/>
        </a:dk2>
        <a:lt2>
          <a:srgbClr val="C0C0C0"/>
        </a:lt2>
        <a:accent1>
          <a:srgbClr val="8BB44E"/>
        </a:accent1>
        <a:accent2>
          <a:srgbClr val="4CB06D"/>
        </a:accent2>
        <a:accent3>
          <a:srgbClr val="FFFFFF"/>
        </a:accent3>
        <a:accent4>
          <a:srgbClr val="404040"/>
        </a:accent4>
        <a:accent5>
          <a:srgbClr val="C4D6B2"/>
        </a:accent5>
        <a:accent6>
          <a:srgbClr val="449F62"/>
        </a:accent6>
        <a:hlink>
          <a:srgbClr val="7B9CB5"/>
        </a:hlink>
        <a:folHlink>
          <a:srgbClr val="B3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3491C4"/>
        </a:dk2>
        <a:lt2>
          <a:srgbClr val="DDDDDD"/>
        </a:lt2>
        <a:accent1>
          <a:srgbClr val="32B66E"/>
        </a:accent1>
        <a:accent2>
          <a:srgbClr val="36623F"/>
        </a:accent2>
        <a:accent3>
          <a:srgbClr val="FFFFFF"/>
        </a:accent3>
        <a:accent4>
          <a:srgbClr val="000056"/>
        </a:accent4>
        <a:accent5>
          <a:srgbClr val="ADD7BA"/>
        </a:accent5>
        <a:accent6>
          <a:srgbClr val="305838"/>
        </a:accent6>
        <a:hlink>
          <a:srgbClr val="4C9BBA"/>
        </a:hlink>
        <a:folHlink>
          <a:srgbClr val="A4D0A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228TGp_report_light_v2">
  <a:themeElements>
    <a:clrScheme name="Custom 3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99CC00"/>
      </a:accent3>
      <a:accent4>
        <a:srgbClr val="8C7B70"/>
      </a:accent4>
      <a:accent5>
        <a:srgbClr val="54E858"/>
      </a:accent5>
      <a:accent6>
        <a:srgbClr val="007AA0"/>
      </a:accent6>
      <a:hlink>
        <a:srgbClr val="00A3D6"/>
      </a:hlink>
      <a:folHlink>
        <a:srgbClr val="694F0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 1">
        <a:dk1>
          <a:srgbClr val="4D4D4D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B0C4E2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4D4D4D"/>
        </a:dk1>
        <a:lt1>
          <a:srgbClr val="FFFFFF"/>
        </a:lt1>
        <a:dk2>
          <a:srgbClr val="0D8797"/>
        </a:dk2>
        <a:lt2>
          <a:srgbClr val="C0C0C0"/>
        </a:lt2>
        <a:accent1>
          <a:srgbClr val="8BB44E"/>
        </a:accent1>
        <a:accent2>
          <a:srgbClr val="4CB06D"/>
        </a:accent2>
        <a:accent3>
          <a:srgbClr val="FFFFFF"/>
        </a:accent3>
        <a:accent4>
          <a:srgbClr val="404040"/>
        </a:accent4>
        <a:accent5>
          <a:srgbClr val="C4D6B2"/>
        </a:accent5>
        <a:accent6>
          <a:srgbClr val="449F62"/>
        </a:accent6>
        <a:hlink>
          <a:srgbClr val="7B9CB5"/>
        </a:hlink>
        <a:folHlink>
          <a:srgbClr val="B3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3491C4"/>
        </a:dk2>
        <a:lt2>
          <a:srgbClr val="DDDDDD"/>
        </a:lt2>
        <a:accent1>
          <a:srgbClr val="32B66E"/>
        </a:accent1>
        <a:accent2>
          <a:srgbClr val="36623F"/>
        </a:accent2>
        <a:accent3>
          <a:srgbClr val="FFFFFF"/>
        </a:accent3>
        <a:accent4>
          <a:srgbClr val="000056"/>
        </a:accent4>
        <a:accent5>
          <a:srgbClr val="ADD7BA"/>
        </a:accent5>
        <a:accent6>
          <a:srgbClr val="305838"/>
        </a:accent6>
        <a:hlink>
          <a:srgbClr val="4C9BBA"/>
        </a:hlink>
        <a:folHlink>
          <a:srgbClr val="A4D0A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092TGp_new globe_v2">
  <a:themeElements>
    <a:clrScheme name="15_092TGp_new globe_v2 2">
      <a:dk1>
        <a:srgbClr val="000000"/>
      </a:dk1>
      <a:lt1>
        <a:srgbClr val="FFFFFF"/>
      </a:lt1>
      <a:dk2>
        <a:srgbClr val="1C4590"/>
      </a:dk2>
      <a:lt2>
        <a:srgbClr val="DDDDDD"/>
      </a:lt2>
      <a:accent1>
        <a:srgbClr val="B13621"/>
      </a:accent1>
      <a:accent2>
        <a:srgbClr val="5940D6"/>
      </a:accent2>
      <a:accent3>
        <a:srgbClr val="FFFFFF"/>
      </a:accent3>
      <a:accent4>
        <a:srgbClr val="000000"/>
      </a:accent4>
      <a:accent5>
        <a:srgbClr val="D5AEAB"/>
      </a:accent5>
      <a:accent6>
        <a:srgbClr val="5039C2"/>
      </a:accent6>
      <a:hlink>
        <a:srgbClr val="7DBE4C"/>
      </a:hlink>
      <a:folHlink>
        <a:srgbClr val="308DEA"/>
      </a:folHlink>
    </a:clrScheme>
    <a:fontScheme name="15_092TGp_new globe_v2">
      <a:majorFont>
        <a:latin typeface="Verdana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092TGp_new globe_v2 1">
        <a:dk1>
          <a:srgbClr val="264040"/>
        </a:dk1>
        <a:lt1>
          <a:srgbClr val="FFFFFF"/>
        </a:lt1>
        <a:dk2>
          <a:srgbClr val="075957"/>
        </a:dk2>
        <a:lt2>
          <a:srgbClr val="DDDDDD"/>
        </a:lt2>
        <a:accent1>
          <a:srgbClr val="6DB52B"/>
        </a:accent1>
        <a:accent2>
          <a:srgbClr val="9C502E"/>
        </a:accent2>
        <a:accent3>
          <a:srgbClr val="FFFFFF"/>
        </a:accent3>
        <a:accent4>
          <a:srgbClr val="1F3535"/>
        </a:accent4>
        <a:accent5>
          <a:srgbClr val="BAD7AC"/>
        </a:accent5>
        <a:accent6>
          <a:srgbClr val="8D4829"/>
        </a:accent6>
        <a:hlink>
          <a:srgbClr val="BDAC2F"/>
        </a:hlink>
        <a:folHlink>
          <a:srgbClr val="3888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092TGp_new globe_v2 2">
        <a:dk1>
          <a:srgbClr val="000000"/>
        </a:dk1>
        <a:lt1>
          <a:srgbClr val="FFFFFF"/>
        </a:lt1>
        <a:dk2>
          <a:srgbClr val="1C4590"/>
        </a:dk2>
        <a:lt2>
          <a:srgbClr val="DDDDDD"/>
        </a:lt2>
        <a:accent1>
          <a:srgbClr val="B13621"/>
        </a:accent1>
        <a:accent2>
          <a:srgbClr val="5940D6"/>
        </a:accent2>
        <a:accent3>
          <a:srgbClr val="FFFFFF"/>
        </a:accent3>
        <a:accent4>
          <a:srgbClr val="000000"/>
        </a:accent4>
        <a:accent5>
          <a:srgbClr val="D5AEAB"/>
        </a:accent5>
        <a:accent6>
          <a:srgbClr val="5039C2"/>
        </a:accent6>
        <a:hlink>
          <a:srgbClr val="7DBE4C"/>
        </a:hlink>
        <a:folHlink>
          <a:srgbClr val="308D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092TGp_new globe_v2 3">
        <a:dk1>
          <a:srgbClr val="000000"/>
        </a:dk1>
        <a:lt1>
          <a:srgbClr val="FFFFFF"/>
        </a:lt1>
        <a:dk2>
          <a:srgbClr val="3354A5"/>
        </a:dk2>
        <a:lt2>
          <a:srgbClr val="DDDDDD"/>
        </a:lt2>
        <a:accent1>
          <a:srgbClr val="CBB61D"/>
        </a:accent1>
        <a:accent2>
          <a:srgbClr val="684296"/>
        </a:accent2>
        <a:accent3>
          <a:srgbClr val="FFFFFF"/>
        </a:accent3>
        <a:accent4>
          <a:srgbClr val="000000"/>
        </a:accent4>
        <a:accent5>
          <a:srgbClr val="E2D7AB"/>
        </a:accent5>
        <a:accent6>
          <a:srgbClr val="5E3B87"/>
        </a:accent6>
        <a:hlink>
          <a:srgbClr val="1CA4B2"/>
        </a:hlink>
        <a:folHlink>
          <a:srgbClr val="1C5C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3B39245AD4757A49B0FC793450685D91" ma:contentTypeVersion="0" ma:contentTypeDescription="สร้างเอกสารใหม่" ma:contentTypeScope="" ma:versionID="70b0968c11731af5fbceed1efd914049">
  <xsd:schema xmlns:xsd="http://www.w3.org/2001/XMLSchema" xmlns:p="http://schemas.microsoft.com/office/2006/metadata/properties" targetNamespace="http://schemas.microsoft.com/office/2006/metadata/properties" ma:root="true" ma:fieldsID="45f95ef81754cc9ce7641e0c514dc35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 ma:readOnly="true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29B926F-A831-45E8-A81E-5E811FC90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1A37C4D-34F2-4D6F-B114-D32BAC56EF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0CA6BE-14A7-4762-97FF-5CB23E96192A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dpu_template_426.pot</Template>
  <TotalTime>5158</TotalTime>
  <Words>17947</Words>
  <Application>Microsoft Office PowerPoint</Application>
  <PresentationFormat>On-screen Show (4:3)</PresentationFormat>
  <Paragraphs>1968</Paragraphs>
  <Slides>128</Slides>
  <Notes>103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59" baseType="lpstr">
      <vt:lpstr>Angsana New</vt:lpstr>
      <vt:lpstr>Arial</vt:lpstr>
      <vt:lpstr>Calibri</vt:lpstr>
      <vt:lpstr>DilleniaUPC</vt:lpstr>
      <vt:lpstr>Eucrosia News</vt:lpstr>
      <vt:lpstr>EucrosiaUPC</vt:lpstr>
      <vt:lpstr>Franklin Gothic Book</vt:lpstr>
      <vt:lpstr>FreesiaUPC</vt:lpstr>
      <vt:lpstr>IrisUPC</vt:lpstr>
      <vt:lpstr>Lato Light</vt:lpstr>
      <vt:lpstr>LilyUPC</vt:lpstr>
      <vt:lpstr>Roboto Slab Light</vt:lpstr>
      <vt:lpstr>Tahoma</vt:lpstr>
      <vt:lpstr>TH SarabunIT๙</vt:lpstr>
      <vt:lpstr>TH SarabunPSK</vt:lpstr>
      <vt:lpstr>Times New Roman</vt:lpstr>
      <vt:lpstr>Verdana</vt:lpstr>
      <vt:lpstr>Wingdings</vt:lpstr>
      <vt:lpstr>ชุดรูปแบบของ Office</vt:lpstr>
      <vt:lpstr>1_ชุดรูปแบบของ Office</vt:lpstr>
      <vt:lpstr>2_ชุดรูปแบบของ Office</vt:lpstr>
      <vt:lpstr>16_092TGp_new globe_v2</vt:lpstr>
      <vt:lpstr>228TGp_report_light_v2</vt:lpstr>
      <vt:lpstr>1_228TGp_report_light_v2</vt:lpstr>
      <vt:lpstr>18_092TGp_new globe_v2</vt:lpstr>
      <vt:lpstr>7_ชุดรูปแบบของ Office</vt:lpstr>
      <vt:lpstr>9_ชุดรูปแบบของ Office</vt:lpstr>
      <vt:lpstr>19_092TGp_new globe_v2</vt:lpstr>
      <vt:lpstr>3_ชุดรูปแบบของ Office</vt:lpstr>
      <vt:lpstr>Kent template</vt:lpstr>
      <vt:lpstr>Image</vt:lpstr>
      <vt:lpstr>PowerPoint Presentation</vt:lpstr>
      <vt:lpstr>PowerPoint Presentation</vt:lpstr>
      <vt:lpstr> ลำดับของกฎหมาย ระเบียบที่เกี่ยวข้องกับสหกรณ์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 ให้สหกรณ์จัดทำงบการเงินตามเกณฑ์การดำเนินงานต่อเนื่อง   ให้สหกรณ์จัดทำงบการเงินอันประกอบด้วย งบแสดงฐานะการเงิน       พร้อมหมายเหตุประกอบงบการเงิน งบกำไรขาดทุน       และงบประกอบอื่น ๆ ตามที่กรมตรวจบัญชีสหกรณ์กำหนด           รูปแบบงบการเงินให้เป็นไปตามที่กรมตรวจบัญชีสหกรณ์กำหนด   งบการเงินของสหกรณ์ต้องแสดงข้อมูลที่เป็นประโยชน์ต่อการตัดสินใจ      เชิงเศรษฐกิจของผู้ใช้งบการเงิน   </vt:lpstr>
      <vt:lpstr>PowerPoint Presentation</vt:lpstr>
      <vt:lpstr>องค์ประกอบของรายการในงบการเงิน </vt:lpstr>
      <vt:lpstr>องค์ประกอบของรายการในงบการเงิน  (ต่อ) </vt:lpstr>
      <vt:lpstr>เกณฑ์การรับรู้รายการสินทรัพย์ หนี้สิน รายได้  และ  ค่าใช้จ่าย</vt:lpstr>
      <vt:lpstr>  เกณฑ์การวัดมูลค่ารายการสินทรัพย์ หนี้สิน รายได้ และค่าใช้จ่าย </vt:lpstr>
      <vt:lpstr>PowerPoint Presentation</vt:lpstr>
      <vt:lpstr> หมวด 3 นโยบายการบัญชีที่สำคัญของสหกรณ์ </vt:lpstr>
      <vt:lpstr> หมวด 3 นโยบายการบัญชีที่สำคัญของสหกรณ์ </vt:lpstr>
      <vt:lpstr> หมวด 3 นโยบายการบัญชีที่สำคัญของสหกรณ์ </vt:lpstr>
      <vt:lpstr>PowerPoint Presentation</vt:lpstr>
      <vt:lpstr>PowerPoint Presentation</vt:lpstr>
      <vt:lpstr>PowerPoint Presentation</vt:lpstr>
      <vt:lpstr>PowerPoint Presentation</vt:lpstr>
      <vt:lpstr>ตัวอย่าง</vt:lpstr>
      <vt:lpstr> ได้รับเงินจากหน่วย A โดยโอนเงินเข้าธนาคาร 94,000 บาท  มีสมาชิก 1 ราย เรียกเก็บเงินไม่ได้  ดังนี้  ทุนเรือนหุ้น 900 บาท  ลูกหนี้เงินกู้สามัญ 5,000 บาท  ดอกเบี้ยรับ 100 บาท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หมวด 3 นโยบายการบัญชีที่สำคัญของสหกรณ์ </vt:lpstr>
      <vt:lpstr> หมวด 3 นโยบายการบัญชีที่สำคัญของสหกรณ์ </vt:lpstr>
      <vt:lpstr> หมวด 3 นโยบายการบัญชีที่สำคัญของสหกรณ์ </vt:lpstr>
      <vt:lpstr> หมวด 3 นโยบายการบัญชีที่สำคัญของสหกรณ์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pensuda2514</dc:creator>
  <cp:lastModifiedBy>User</cp:lastModifiedBy>
  <cp:revision>676</cp:revision>
  <cp:lastPrinted>2019-08-01T02:34:12Z</cp:lastPrinted>
  <dcterms:created xsi:type="dcterms:W3CDTF">2013-05-05T04:42:07Z</dcterms:created>
  <dcterms:modified xsi:type="dcterms:W3CDTF">2019-12-17T14:58:26Z</dcterms:modified>
</cp:coreProperties>
</file>