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54" r:id="rId2"/>
    <p:sldMasterId id="2147484071" r:id="rId3"/>
    <p:sldMasterId id="2147484088" r:id="rId4"/>
  </p:sldMasterIdLst>
  <p:notesMasterIdLst>
    <p:notesMasterId r:id="rId50"/>
  </p:notesMasterIdLst>
  <p:handoutMasterIdLst>
    <p:handoutMasterId r:id="rId51"/>
  </p:handoutMasterIdLst>
  <p:sldIdLst>
    <p:sldId id="871" r:id="rId5"/>
    <p:sldId id="876" r:id="rId6"/>
    <p:sldId id="850" r:id="rId7"/>
    <p:sldId id="653" r:id="rId8"/>
    <p:sldId id="673" r:id="rId9"/>
    <p:sldId id="644" r:id="rId10"/>
    <p:sldId id="878" r:id="rId11"/>
    <p:sldId id="835" r:id="rId12"/>
    <p:sldId id="879" r:id="rId13"/>
    <p:sldId id="880" r:id="rId14"/>
    <p:sldId id="853" r:id="rId15"/>
    <p:sldId id="678" r:id="rId16"/>
    <p:sldId id="676" r:id="rId17"/>
    <p:sldId id="872" r:id="rId18"/>
    <p:sldId id="841" r:id="rId19"/>
    <p:sldId id="842" r:id="rId20"/>
    <p:sldId id="826" r:id="rId21"/>
    <p:sldId id="581" r:id="rId22"/>
    <p:sldId id="677" r:id="rId23"/>
    <p:sldId id="650" r:id="rId24"/>
    <p:sldId id="651" r:id="rId25"/>
    <p:sldId id="646" r:id="rId26"/>
    <p:sldId id="859" r:id="rId27"/>
    <p:sldId id="855" r:id="rId28"/>
    <p:sldId id="836" r:id="rId29"/>
    <p:sldId id="837" r:id="rId30"/>
    <p:sldId id="839" r:id="rId31"/>
    <p:sldId id="856" r:id="rId32"/>
    <p:sldId id="664" r:id="rId33"/>
    <p:sldId id="849" r:id="rId34"/>
    <p:sldId id="847" r:id="rId35"/>
    <p:sldId id="848" r:id="rId36"/>
    <p:sldId id="867" r:id="rId37"/>
    <p:sldId id="868" r:id="rId38"/>
    <p:sldId id="862" r:id="rId39"/>
    <p:sldId id="863" r:id="rId40"/>
    <p:sldId id="864" r:id="rId41"/>
    <p:sldId id="865" r:id="rId42"/>
    <p:sldId id="866" r:id="rId43"/>
    <p:sldId id="860" r:id="rId44"/>
    <p:sldId id="861" r:id="rId45"/>
    <p:sldId id="869" r:id="rId46"/>
    <p:sldId id="870" r:id="rId47"/>
    <p:sldId id="874" r:id="rId48"/>
    <p:sldId id="873" r:id="rId49"/>
  </p:sldIdLst>
  <p:sldSz cx="9144000" cy="5143500" type="screen16x9"/>
  <p:notesSz cx="6858000" cy="9947275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342857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685715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028573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37143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1714289" algn="l" defTabSz="685715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057144" algn="l" defTabSz="685715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2400000" algn="l" defTabSz="685715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2742857" algn="l" defTabSz="685715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1EA1"/>
    <a:srgbClr val="0000FF"/>
    <a:srgbClr val="8F68F2"/>
    <a:srgbClr val="FFCCFF"/>
    <a:srgbClr val="B24E98"/>
    <a:srgbClr val="FFFF66"/>
    <a:srgbClr val="0A8430"/>
    <a:srgbClr val="99FFCC"/>
    <a:srgbClr val="CC3399"/>
    <a:srgbClr val="508D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4" autoAdjust="0"/>
    <p:restoredTop sz="93202" autoAdjust="0"/>
  </p:normalViewPr>
  <p:slideViewPr>
    <p:cSldViewPr snapToGrid="0">
      <p:cViewPr varScale="1">
        <p:scale>
          <a:sx n="91" d="100"/>
          <a:sy n="91" d="100"/>
        </p:scale>
        <p:origin x="-666" y="-120"/>
      </p:cViewPr>
      <p:guideLst>
        <p:guide orient="horz" pos="2160"/>
        <p:guide orient="horz" pos="162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DCA89-9431-48A8-BCBE-19DE7E6BE58F}" type="doc">
      <dgm:prSet loTypeId="urn:microsoft.com/office/officeart/2005/8/layout/process2" loCatId="process" qsTypeId="urn:microsoft.com/office/officeart/2005/8/quickstyle/simple1" qsCatId="simple" csTypeId="urn:microsoft.com/office/officeart/2005/8/colors/colorful1#1" csCatId="colorful" phldr="1"/>
      <dgm:spPr/>
    </dgm:pt>
    <dgm:pt modelId="{5E8187D0-DFD5-4BAE-B575-6A4252D98648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การควบคุมภายในสหกรณ์มี/</a:t>
          </a:r>
          <a:r>
            <a:rPr lang="th-TH" sz="3600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ไม่มี</a:t>
          </a:r>
          <a:endParaRPr lang="th-TH" sz="3600" b="1" dirty="0">
            <a:solidFill>
              <a:srgbClr val="FF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C18CEE8-A772-4449-9A1C-20E328800B25}" type="parTrans" cxnId="{385906AC-701C-4DD2-B2AB-08D429D13BD0}">
      <dgm:prSet/>
      <dgm:spPr/>
      <dgm:t>
        <a:bodyPr/>
        <a:lstStyle/>
        <a:p>
          <a:endParaRPr lang="th-TH"/>
        </a:p>
      </dgm:t>
    </dgm:pt>
    <dgm:pt modelId="{9340B11D-B4ED-423F-849E-35F1F0B7ABC7}" type="sibTrans" cxnId="{385906AC-701C-4DD2-B2AB-08D429D13BD0}">
      <dgm:prSet/>
      <dgm:spPr>
        <a:solidFill>
          <a:srgbClr val="FF0000"/>
        </a:solidFill>
      </dgm:spPr>
      <dgm:t>
        <a:bodyPr/>
        <a:lstStyle/>
        <a:p>
          <a:endParaRPr lang="th-TH"/>
        </a:p>
      </dgm:t>
    </dgm:pt>
    <dgm:pt modelId="{00C10EA3-94FD-4232-AC77-967D7B85E78F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ประสิทธิภาพ</a:t>
          </a:r>
          <a:r>
            <a:rPr lang="th-TH" sz="36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ของการควบคุมภายในที่มี</a:t>
          </a:r>
          <a:endParaRPr lang="th-TH" sz="32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73F1FB0-1102-4C00-BE89-3C3952971B02}" type="parTrans" cxnId="{5C99905A-71B2-4DB1-ADE1-D51AB2CAD915}">
      <dgm:prSet/>
      <dgm:spPr/>
      <dgm:t>
        <a:bodyPr/>
        <a:lstStyle/>
        <a:p>
          <a:endParaRPr lang="th-TH"/>
        </a:p>
      </dgm:t>
    </dgm:pt>
    <dgm:pt modelId="{59E10F61-E3AB-4866-9392-339872E585ED}" type="sibTrans" cxnId="{5C99905A-71B2-4DB1-ADE1-D51AB2CAD915}">
      <dgm:prSet/>
      <dgm:spPr>
        <a:solidFill>
          <a:srgbClr val="FF0000"/>
        </a:solidFill>
      </dgm:spPr>
      <dgm:t>
        <a:bodyPr/>
        <a:lstStyle/>
        <a:p>
          <a:endParaRPr lang="th-TH"/>
        </a:p>
      </dgm:t>
    </dgm:pt>
    <dgm:pt modelId="{950C8E52-4D26-4313-AA34-AE59EC3ED9CB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การปฏิบัติตามระบบการควบคุมภายในที่ดี</a:t>
          </a:r>
          <a:endParaRPr lang="th-TH" sz="3600" b="1" dirty="0">
            <a:solidFill>
              <a:srgbClr val="0000CC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1071BD6-DA43-45D8-A90E-2DF16075B2CB}" type="parTrans" cxnId="{85C5D34A-8F18-4535-AEAB-5D84518108C7}">
      <dgm:prSet/>
      <dgm:spPr/>
      <dgm:t>
        <a:bodyPr/>
        <a:lstStyle/>
        <a:p>
          <a:endParaRPr lang="th-TH"/>
        </a:p>
      </dgm:t>
    </dgm:pt>
    <dgm:pt modelId="{C1317BFE-3463-4817-B2BE-AB99096D21E0}" type="sibTrans" cxnId="{85C5D34A-8F18-4535-AEAB-5D84518108C7}">
      <dgm:prSet/>
      <dgm:spPr/>
      <dgm:t>
        <a:bodyPr/>
        <a:lstStyle/>
        <a:p>
          <a:endParaRPr lang="th-TH"/>
        </a:p>
      </dgm:t>
    </dgm:pt>
    <dgm:pt modelId="{643D0A01-A228-4B66-81E9-E4B5471DE378}" type="pres">
      <dgm:prSet presAssocID="{FCCDCA89-9431-48A8-BCBE-19DE7E6BE58F}" presName="linearFlow" presStyleCnt="0">
        <dgm:presLayoutVars>
          <dgm:resizeHandles val="exact"/>
        </dgm:presLayoutVars>
      </dgm:prSet>
      <dgm:spPr/>
    </dgm:pt>
    <dgm:pt modelId="{6FBC7780-EAA0-4884-91A7-8FAA0D779048}" type="pres">
      <dgm:prSet presAssocID="{5E8187D0-DFD5-4BAE-B575-6A4252D98648}" presName="node" presStyleLbl="node1" presStyleIdx="0" presStyleCnt="3" custScaleX="288483" custLinFactNeighborX="420" custLinFactNeighborY="-678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681851E-654A-4FEA-9D6C-C23EB16E3D9B}" type="pres">
      <dgm:prSet presAssocID="{9340B11D-B4ED-423F-849E-35F1F0B7ABC7}" presName="sibTrans" presStyleLbl="sibTrans2D1" presStyleIdx="0" presStyleCnt="2" custScaleX="116014" custScaleY="201687"/>
      <dgm:spPr/>
      <dgm:t>
        <a:bodyPr/>
        <a:lstStyle/>
        <a:p>
          <a:endParaRPr lang="th-TH"/>
        </a:p>
      </dgm:t>
    </dgm:pt>
    <dgm:pt modelId="{56A4BE62-2F27-45ED-A854-A64094C1A177}" type="pres">
      <dgm:prSet presAssocID="{9340B11D-B4ED-423F-849E-35F1F0B7ABC7}" presName="connectorText" presStyleLbl="sibTrans2D1" presStyleIdx="0" presStyleCnt="2"/>
      <dgm:spPr/>
      <dgm:t>
        <a:bodyPr/>
        <a:lstStyle/>
        <a:p>
          <a:endParaRPr lang="th-TH"/>
        </a:p>
      </dgm:t>
    </dgm:pt>
    <dgm:pt modelId="{9F9650D5-6ADD-4E4F-894B-3644A98EA212}" type="pres">
      <dgm:prSet presAssocID="{00C10EA3-94FD-4232-AC77-967D7B85E78F}" presName="node" presStyleLbl="node1" presStyleIdx="1" presStyleCnt="3" custScaleX="288483" custScaleY="104738" custLinFactNeighborY="1838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561C589-039E-4E7F-93C4-D2F71D726D27}" type="pres">
      <dgm:prSet presAssocID="{59E10F61-E3AB-4866-9392-339872E585ED}" presName="sibTrans" presStyleLbl="sibTrans2D1" presStyleIdx="1" presStyleCnt="2" custScaleX="93554" custScaleY="201687"/>
      <dgm:spPr/>
      <dgm:t>
        <a:bodyPr/>
        <a:lstStyle/>
        <a:p>
          <a:endParaRPr lang="th-TH"/>
        </a:p>
      </dgm:t>
    </dgm:pt>
    <dgm:pt modelId="{A81DF906-8E9B-4E73-A65F-DCFD4C74411E}" type="pres">
      <dgm:prSet presAssocID="{59E10F61-E3AB-4866-9392-339872E585ED}" presName="connectorText" presStyleLbl="sibTrans2D1" presStyleIdx="1" presStyleCnt="2"/>
      <dgm:spPr/>
      <dgm:t>
        <a:bodyPr/>
        <a:lstStyle/>
        <a:p>
          <a:endParaRPr lang="th-TH"/>
        </a:p>
      </dgm:t>
    </dgm:pt>
    <dgm:pt modelId="{95B80FE8-54BE-4BCE-951C-E03849A36E18}" type="pres">
      <dgm:prSet presAssocID="{950C8E52-4D26-4313-AA34-AE59EC3ED9CB}" presName="node" presStyleLbl="node1" presStyleIdx="2" presStyleCnt="3" custScaleX="28848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CFD205C-951C-47A6-8A05-62B0D2933BEF}" type="presOf" srcId="{FCCDCA89-9431-48A8-BCBE-19DE7E6BE58F}" destId="{643D0A01-A228-4B66-81E9-E4B5471DE378}" srcOrd="0" destOrd="0" presId="urn:microsoft.com/office/officeart/2005/8/layout/process2"/>
    <dgm:cxn modelId="{7E4854CF-11DE-4E40-845F-96FAC3F5C41E}" type="presOf" srcId="{950C8E52-4D26-4313-AA34-AE59EC3ED9CB}" destId="{95B80FE8-54BE-4BCE-951C-E03849A36E18}" srcOrd="0" destOrd="0" presId="urn:microsoft.com/office/officeart/2005/8/layout/process2"/>
    <dgm:cxn modelId="{5D0B65DA-65A7-4091-8279-E4C0B3E7852E}" type="presOf" srcId="{59E10F61-E3AB-4866-9392-339872E585ED}" destId="{A81DF906-8E9B-4E73-A65F-DCFD4C74411E}" srcOrd="1" destOrd="0" presId="urn:microsoft.com/office/officeart/2005/8/layout/process2"/>
    <dgm:cxn modelId="{B00E5F28-0D26-4242-9ADE-8EE39A166FAC}" type="presOf" srcId="{9340B11D-B4ED-423F-849E-35F1F0B7ABC7}" destId="{E681851E-654A-4FEA-9D6C-C23EB16E3D9B}" srcOrd="0" destOrd="0" presId="urn:microsoft.com/office/officeart/2005/8/layout/process2"/>
    <dgm:cxn modelId="{8A7A8182-F74D-4622-9C1E-2A246C909321}" type="presOf" srcId="{00C10EA3-94FD-4232-AC77-967D7B85E78F}" destId="{9F9650D5-6ADD-4E4F-894B-3644A98EA212}" srcOrd="0" destOrd="0" presId="urn:microsoft.com/office/officeart/2005/8/layout/process2"/>
    <dgm:cxn modelId="{42B50D90-5455-4E37-AB94-490CE8669390}" type="presOf" srcId="{9340B11D-B4ED-423F-849E-35F1F0B7ABC7}" destId="{56A4BE62-2F27-45ED-A854-A64094C1A177}" srcOrd="1" destOrd="0" presId="urn:microsoft.com/office/officeart/2005/8/layout/process2"/>
    <dgm:cxn modelId="{5C99905A-71B2-4DB1-ADE1-D51AB2CAD915}" srcId="{FCCDCA89-9431-48A8-BCBE-19DE7E6BE58F}" destId="{00C10EA3-94FD-4232-AC77-967D7B85E78F}" srcOrd="1" destOrd="0" parTransId="{973F1FB0-1102-4C00-BE89-3C3952971B02}" sibTransId="{59E10F61-E3AB-4866-9392-339872E585ED}"/>
    <dgm:cxn modelId="{B45D7065-6BB6-433A-93BC-E7D0B4745D0D}" type="presOf" srcId="{5E8187D0-DFD5-4BAE-B575-6A4252D98648}" destId="{6FBC7780-EAA0-4884-91A7-8FAA0D779048}" srcOrd="0" destOrd="0" presId="urn:microsoft.com/office/officeart/2005/8/layout/process2"/>
    <dgm:cxn modelId="{FE401051-A3A4-48DF-8FA5-150165E4C77B}" type="presOf" srcId="{59E10F61-E3AB-4866-9392-339872E585ED}" destId="{4561C589-039E-4E7F-93C4-D2F71D726D27}" srcOrd="0" destOrd="0" presId="urn:microsoft.com/office/officeart/2005/8/layout/process2"/>
    <dgm:cxn modelId="{385906AC-701C-4DD2-B2AB-08D429D13BD0}" srcId="{FCCDCA89-9431-48A8-BCBE-19DE7E6BE58F}" destId="{5E8187D0-DFD5-4BAE-B575-6A4252D98648}" srcOrd="0" destOrd="0" parTransId="{DC18CEE8-A772-4449-9A1C-20E328800B25}" sibTransId="{9340B11D-B4ED-423F-849E-35F1F0B7ABC7}"/>
    <dgm:cxn modelId="{85C5D34A-8F18-4535-AEAB-5D84518108C7}" srcId="{FCCDCA89-9431-48A8-BCBE-19DE7E6BE58F}" destId="{950C8E52-4D26-4313-AA34-AE59EC3ED9CB}" srcOrd="2" destOrd="0" parTransId="{91071BD6-DA43-45D8-A90E-2DF16075B2CB}" sibTransId="{C1317BFE-3463-4817-B2BE-AB99096D21E0}"/>
    <dgm:cxn modelId="{63CEAA25-B24D-45A1-B182-BA8C26681007}" type="presParOf" srcId="{643D0A01-A228-4B66-81E9-E4B5471DE378}" destId="{6FBC7780-EAA0-4884-91A7-8FAA0D779048}" srcOrd="0" destOrd="0" presId="urn:microsoft.com/office/officeart/2005/8/layout/process2"/>
    <dgm:cxn modelId="{861DB669-6BEE-4016-8EE6-04EC42DA6536}" type="presParOf" srcId="{643D0A01-A228-4B66-81E9-E4B5471DE378}" destId="{E681851E-654A-4FEA-9D6C-C23EB16E3D9B}" srcOrd="1" destOrd="0" presId="urn:microsoft.com/office/officeart/2005/8/layout/process2"/>
    <dgm:cxn modelId="{04FD3891-277A-4BD9-8E51-66C46442D39B}" type="presParOf" srcId="{E681851E-654A-4FEA-9D6C-C23EB16E3D9B}" destId="{56A4BE62-2F27-45ED-A854-A64094C1A177}" srcOrd="0" destOrd="0" presId="urn:microsoft.com/office/officeart/2005/8/layout/process2"/>
    <dgm:cxn modelId="{C2866F17-7887-4B11-81C3-3BF8C44CA09D}" type="presParOf" srcId="{643D0A01-A228-4B66-81E9-E4B5471DE378}" destId="{9F9650D5-6ADD-4E4F-894B-3644A98EA212}" srcOrd="2" destOrd="0" presId="urn:microsoft.com/office/officeart/2005/8/layout/process2"/>
    <dgm:cxn modelId="{3CAEBD2D-F4C5-42F4-BE7D-6F14EAB6FC14}" type="presParOf" srcId="{643D0A01-A228-4B66-81E9-E4B5471DE378}" destId="{4561C589-039E-4E7F-93C4-D2F71D726D27}" srcOrd="3" destOrd="0" presId="urn:microsoft.com/office/officeart/2005/8/layout/process2"/>
    <dgm:cxn modelId="{5FB86D46-E4E9-4224-A018-DEBE0FC971AB}" type="presParOf" srcId="{4561C589-039E-4E7F-93C4-D2F71D726D27}" destId="{A81DF906-8E9B-4E73-A65F-DCFD4C74411E}" srcOrd="0" destOrd="0" presId="urn:microsoft.com/office/officeart/2005/8/layout/process2"/>
    <dgm:cxn modelId="{3CFE47E5-D020-4A5D-B422-C3CAA39DDCD2}" type="presParOf" srcId="{643D0A01-A228-4B66-81E9-E4B5471DE378}" destId="{95B80FE8-54BE-4BCE-951C-E03849A36E1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BC7780-EAA0-4884-91A7-8FAA0D779048}">
      <dsp:nvSpPr>
        <dsp:cNvPr id="0" name=""/>
        <dsp:cNvSpPr/>
      </dsp:nvSpPr>
      <dsp:spPr>
        <a:xfrm>
          <a:off x="337950" y="0"/>
          <a:ext cx="7131606" cy="6180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การควบคุมภายในสหกรณ์มี/</a:t>
          </a:r>
          <a:r>
            <a:rPr lang="th-TH" sz="3600" b="1" kern="1200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ไม่มี</a:t>
          </a:r>
          <a:endParaRPr lang="th-TH" sz="3600" b="1" kern="1200" dirty="0">
            <a:solidFill>
              <a:srgbClr val="FF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37950" y="0"/>
        <a:ext cx="7131606" cy="618026"/>
      </dsp:txXfrm>
    </dsp:sp>
    <dsp:sp modelId="{E681851E-654A-4FEA-9D6C-C23EB16E3D9B}">
      <dsp:nvSpPr>
        <dsp:cNvPr id="0" name=""/>
        <dsp:cNvSpPr/>
      </dsp:nvSpPr>
      <dsp:spPr>
        <a:xfrm rot="5436755">
          <a:off x="3751405" y="506774"/>
          <a:ext cx="294471" cy="56091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700" kern="1200"/>
        </a:p>
      </dsp:txBody>
      <dsp:txXfrm rot="5436755">
        <a:off x="3751405" y="506774"/>
        <a:ext cx="294471" cy="560915"/>
      </dsp:txXfrm>
    </dsp:sp>
    <dsp:sp modelId="{9F9650D5-6ADD-4E4F-894B-3644A98EA212}">
      <dsp:nvSpPr>
        <dsp:cNvPr id="0" name=""/>
        <dsp:cNvSpPr/>
      </dsp:nvSpPr>
      <dsp:spPr>
        <a:xfrm>
          <a:off x="327567" y="956438"/>
          <a:ext cx="7131606" cy="6473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ประสิทธิภาพ</a:t>
          </a:r>
          <a:r>
            <a:rPr lang="th-TH" sz="36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ของการควบคุมภายในที่มี</a:t>
          </a:r>
          <a:endParaRPr lang="th-TH" sz="32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27567" y="956438"/>
        <a:ext cx="7131606" cy="647308"/>
      </dsp:txXfrm>
    </dsp:sp>
    <dsp:sp modelId="{4561C589-039E-4E7F-93C4-D2F71D726D27}">
      <dsp:nvSpPr>
        <dsp:cNvPr id="0" name=""/>
        <dsp:cNvSpPr/>
      </dsp:nvSpPr>
      <dsp:spPr>
        <a:xfrm rot="5400000">
          <a:off x="3794840" y="1463716"/>
          <a:ext cx="197061" cy="56091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100" kern="1200"/>
        </a:p>
      </dsp:txBody>
      <dsp:txXfrm rot="5400000">
        <a:off x="3794840" y="1463716"/>
        <a:ext cx="197061" cy="560915"/>
      </dsp:txXfrm>
    </dsp:sp>
    <dsp:sp modelId="{95B80FE8-54BE-4BCE-951C-E03849A36E18}">
      <dsp:nvSpPr>
        <dsp:cNvPr id="0" name=""/>
        <dsp:cNvSpPr/>
      </dsp:nvSpPr>
      <dsp:spPr>
        <a:xfrm>
          <a:off x="327567" y="1884600"/>
          <a:ext cx="7131606" cy="6180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การปฏิบัติตามระบบการควบคุมภายในที่ดี</a:t>
          </a:r>
          <a:endParaRPr lang="th-TH" sz="3600" b="1" kern="1200" dirty="0">
            <a:solidFill>
              <a:srgbClr val="0000CC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27567" y="1884600"/>
        <a:ext cx="7131606" cy="618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4" y="9"/>
            <a:ext cx="2972824" cy="497132"/>
          </a:xfrm>
          <a:prstGeom prst="rect">
            <a:avLst/>
          </a:prstGeom>
        </p:spPr>
        <p:txBody>
          <a:bodyPr vert="horz" wrap="square" lIns="92717" tIns="46362" rIns="92717" bIns="463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en-US" alt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084" y="9"/>
            <a:ext cx="2972824" cy="497132"/>
          </a:xfrm>
          <a:prstGeom prst="rect">
            <a:avLst/>
          </a:prstGeom>
        </p:spPr>
        <p:txBody>
          <a:bodyPr vert="horz" wrap="square" lIns="92717" tIns="46362" rIns="92717" bIns="463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429CB2D8-4DCE-4ADF-89E8-BF896F2AFA4E}" type="datetimeFigureOut">
              <a:rPr lang="th-TH" altLang="th-TH"/>
              <a:pPr>
                <a:defRPr/>
              </a:pPr>
              <a:t>21/02/63</a:t>
            </a:fld>
            <a:endParaRPr lang="th-TH" alt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4" y="9450152"/>
            <a:ext cx="2972824" cy="497132"/>
          </a:xfrm>
          <a:prstGeom prst="rect">
            <a:avLst/>
          </a:prstGeom>
        </p:spPr>
        <p:txBody>
          <a:bodyPr vert="horz" wrap="square" lIns="92717" tIns="46362" rIns="92717" bIns="4636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en-US" altLang="th-TH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084" y="9450152"/>
            <a:ext cx="2972824" cy="497132"/>
          </a:xfrm>
          <a:prstGeom prst="rect">
            <a:avLst/>
          </a:prstGeom>
        </p:spPr>
        <p:txBody>
          <a:bodyPr vert="horz" wrap="square" lIns="92717" tIns="46362" rIns="92717" bIns="463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BC2F6608-E339-4D56-B444-C3D2CA136701}" type="slidenum">
              <a:rPr lang="th-TH" altLang="th-TH"/>
              <a:pPr>
                <a:defRPr/>
              </a:pPr>
              <a:t>‹#›</a:t>
            </a:fld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xmlns="" val="3792264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4" y="9"/>
            <a:ext cx="2972824" cy="497132"/>
          </a:xfrm>
          <a:prstGeom prst="rect">
            <a:avLst/>
          </a:prstGeom>
        </p:spPr>
        <p:txBody>
          <a:bodyPr vert="horz" wrap="square" lIns="92725" tIns="46366" rIns="92725" bIns="463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en-US" altLang="th-TH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084" y="9"/>
            <a:ext cx="2972824" cy="497132"/>
          </a:xfrm>
          <a:prstGeom prst="rect">
            <a:avLst/>
          </a:prstGeom>
        </p:spPr>
        <p:txBody>
          <a:bodyPr vert="horz" wrap="square" lIns="92725" tIns="46366" rIns="92725" bIns="463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AB389309-17EF-42DF-BA99-BE18D26C0DDE}" type="datetimeFigureOut">
              <a:rPr lang="th-TH" altLang="th-TH"/>
              <a:pPr>
                <a:defRPr/>
              </a:pPr>
              <a:t>21/02/63</a:t>
            </a:fld>
            <a:endParaRPr lang="th-TH" altLang="th-TH" dirty="0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2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5" tIns="46366" rIns="92725" bIns="46366" rtlCol="0" anchor="ctr"/>
          <a:lstStyle/>
          <a:p>
            <a:pPr lvl="0"/>
            <a:endParaRPr lang="th-TH" noProof="0" dirty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363" y="4727406"/>
            <a:ext cx="5487278" cy="4474184"/>
          </a:xfrm>
          <a:prstGeom prst="rect">
            <a:avLst/>
          </a:prstGeom>
        </p:spPr>
        <p:txBody>
          <a:bodyPr vert="horz" wrap="square" lIns="92725" tIns="46366" rIns="92725" bIns="4636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th-TH" alt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noProof="0" smtClean="0"/>
              <a:t>ระดับที่สอง</a:t>
            </a:r>
          </a:p>
          <a:p>
            <a:pPr lvl="2"/>
            <a:r>
              <a:rPr lang="th-TH" altLang="th-TH" noProof="0" smtClean="0"/>
              <a:t>ระดับที่สาม</a:t>
            </a:r>
          </a:p>
          <a:p>
            <a:pPr lvl="3"/>
            <a:r>
              <a:rPr lang="th-TH" altLang="th-TH" noProof="0" smtClean="0"/>
              <a:t>ระดับที่สี่</a:t>
            </a:r>
          </a:p>
          <a:p>
            <a:pPr lvl="4"/>
            <a:r>
              <a:rPr lang="th-TH" altLang="th-TH" noProof="0" smtClean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4" y="9447831"/>
            <a:ext cx="2972824" cy="497132"/>
          </a:xfrm>
          <a:prstGeom prst="rect">
            <a:avLst/>
          </a:prstGeom>
        </p:spPr>
        <p:txBody>
          <a:bodyPr vert="horz" wrap="square" lIns="92725" tIns="46366" rIns="92725" bIns="463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en-US" alt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084" y="9447831"/>
            <a:ext cx="2972824" cy="497132"/>
          </a:xfrm>
          <a:prstGeom prst="rect">
            <a:avLst/>
          </a:prstGeom>
        </p:spPr>
        <p:txBody>
          <a:bodyPr vert="horz" wrap="square" lIns="92725" tIns="46366" rIns="92725" bIns="463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5FADE4BB-0858-47FB-AA7E-CECA8D058F7D}" type="slidenum">
              <a:rPr lang="th-TH" altLang="th-TH"/>
              <a:pPr>
                <a:defRPr/>
              </a:pPr>
              <a:t>‹#›</a:t>
            </a:fld>
            <a:endParaRPr lang="th-TH" altLang="th-TH" dirty="0"/>
          </a:p>
        </p:txBody>
      </p:sp>
    </p:spTree>
    <p:extLst>
      <p:ext uri="{BB962C8B-B14F-4D97-AF65-F5344CB8AC3E}">
        <p14:creationId xmlns:p14="http://schemas.microsoft.com/office/powerpoint/2010/main" xmlns="" val="40730883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342857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685715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02857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37143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1714289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144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000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857" algn="l" defTabSz="68571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6B4EB-9593-470C-8421-F3E08DA193A7}" type="slidenum">
              <a:rPr lang="en-US" altLang="th-TH"/>
              <a:pPr/>
              <a:t>7</a:t>
            </a:fld>
            <a:endParaRPr lang="th-TH" altLang="th-TH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xmlns="" val="69116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72BF7F-B189-4CB8-B06C-96AA014947E7}" type="slidenum">
              <a:rPr lang="en-US" altLang="th-TH"/>
              <a:pPr/>
              <a:t>9</a:t>
            </a:fld>
            <a:endParaRPr lang="th-TH" altLang="th-TH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xmlns="" val="3711634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32E00-85A0-4C60-861F-85512483784F}" type="slidenum">
              <a:rPr lang="en-US" altLang="th-TH"/>
              <a:pPr/>
              <a:t>10</a:t>
            </a:fld>
            <a:endParaRPr lang="th-TH" altLang="th-TH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xmlns="" val="2353996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94484-1555-4466-A28A-C9B2434EE367}" type="slidenum">
              <a:rPr lang="en-US" altLang="en-US" smtClean="0"/>
              <a:pPr/>
              <a:t>15</a:t>
            </a:fld>
            <a:endParaRPr lang="th-TH" alt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xmlns="" val="2514004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83CA6-09B0-4E46-A23F-23EF01A96537}" type="slidenum">
              <a:rPr lang="en-US" altLang="en-US" smtClean="0"/>
              <a:pPr/>
              <a:t>16</a:t>
            </a:fld>
            <a:endParaRPr lang="th-TH" altLang="en-US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xmlns="" val="1910652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713" y="746125"/>
            <a:ext cx="6632575" cy="37322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310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713" y="746125"/>
            <a:ext cx="6632575" cy="37322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54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66EE-A545-4F1B-83D2-5444FA97CD0A}" type="datetimeFigureOut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21/02/63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586F-F518-43CA-8CEE-EF1F9D8D0AB4}" type="slidenum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66EE-A545-4F1B-83D2-5444FA97CD0A}" type="datetimeFigureOut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21/02/63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586F-F518-43CA-8CEE-EF1F9D8D0AB4}" type="slidenum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66EE-A545-4F1B-83D2-5444FA97CD0A}" type="datetimeFigureOut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21/02/63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586F-F518-43CA-8CEE-EF1F9D8D0AB4}" type="slidenum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08360"/>
            <a:ext cx="8229600" cy="438983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D2D06-A4E9-4080-99C1-520A6EE3EC6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71885-39F1-43CD-81A8-17225FB3D675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</p:spTree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838201" y="1428750"/>
            <a:ext cx="3927475" cy="314325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918076" y="1428750"/>
            <a:ext cx="3927475" cy="314325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BCB11-B8FE-4449-820B-8E8539DCEE8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91187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228611" y="171450"/>
            <a:ext cx="8696325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4014793"/>
            <a:ext cx="8723312" cy="998697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89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553"/>
              <a:ext cx="8280254" cy="121009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96"/>
              <a:ext cx="8164231" cy="110181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4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5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32F3-870D-4D9A-ACC7-08E5B566FE23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6B194-B658-4EA4-8CC3-CFA6E561185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6CCE-14AF-43CF-8FAE-06C8977CE67B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6C895-81F5-4EB4-B79B-224D7BEEB10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228611" y="171450"/>
            <a:ext cx="8696325" cy="3551873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3153256"/>
            <a:ext cx="2876550" cy="534353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3056098"/>
            <a:ext cx="5545138" cy="638651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3066100"/>
            <a:ext cx="5467350" cy="580073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3056101"/>
            <a:ext cx="3306763" cy="48863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3043243"/>
            <a:ext cx="8723312" cy="99869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9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7D586-230D-42A4-93D9-93EA137FE0E0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0586-9BE5-4E6D-9D92-40A3495661F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19715-A5E0-44E1-B8D8-6B7240E7F90B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CEDC7-DC75-4B56-8AEE-95A3D42A4DC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6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7" y="2571750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0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850B5-79D6-49D2-AA8E-88F69C140904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A4FF-EBB4-4136-8896-7212D006054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A9445-BA58-4DF0-8375-82AB13147B7E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997DF-6FC0-445F-A35B-1AFB8ABB693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66EE-A545-4F1B-83D2-5444FA97CD0A}" type="datetimeFigureOut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21/02/63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586F-F518-43CA-8CEE-EF1F9D8D0AB4}" type="slidenum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/>
        </p:nvSpPr>
        <p:spPr>
          <a:xfrm>
            <a:off x="228611" y="171450"/>
            <a:ext cx="8696325" cy="107013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535782"/>
            <a:ext cx="8723312" cy="997268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500226"/>
              <a:ext cx="4295986" cy="1016636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8586"/>
              <a:ext cx="8279020" cy="1209120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53"/>
              <a:ext cx="8165219" cy="1103391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5876"/>
              <a:ext cx="4940859" cy="92717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587F-CF28-400B-B1F5-076A0B35FE05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07BD5-C591-4E8F-B6ED-E8650306CDE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11" y="171450"/>
            <a:ext cx="8696325" cy="107013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auto">
          <a:xfrm>
            <a:off x="211138" y="535782"/>
            <a:ext cx="8723312" cy="998696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9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552"/>
              <a:ext cx="8280254" cy="1210099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94"/>
              <a:ext cx="8164231" cy="1101813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5"/>
            <a:ext cx="3352800" cy="1428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6A52-1CDF-4DE3-94DC-D7B79AC79BEF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1195-02D8-4E86-9236-55512D4F2D2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11" y="171450"/>
            <a:ext cx="8696325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4014793"/>
            <a:ext cx="8723312" cy="998697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89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553"/>
              <a:ext cx="8280254" cy="121009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96"/>
              <a:ext cx="8164231" cy="110181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4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67" y="254005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45" y="2089153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F093-3401-4079-9950-DD26BCEC82FC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A0FDB-02DA-495F-9F71-9FE5C681806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5FBC-BDD3-4647-8B56-E8DF56F002F7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B8E6E-FB47-4A92-9280-B0D567201BC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 bwMode="hidden">
          <a:xfrm>
            <a:off x="228611" y="171450"/>
            <a:ext cx="8696325" cy="107013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535782"/>
            <a:ext cx="8723312" cy="998696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9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552"/>
              <a:ext cx="8280254" cy="1210099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94"/>
              <a:ext cx="8164231" cy="1101813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1"/>
            <a:ext cx="2057400" cy="336550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A8FE-384B-49F5-8AC5-064F5992A3BB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79B7-A3C7-4A22-8BA7-C1AF136BC25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th-TH"/>
              <a:t>กรมตรวจบัญชีสหกรณ์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fld id="{1C9A41DC-8986-48E0-9583-6699E7D23D01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th-TH"/>
              <a:t>กรมตรวจบัญชีสหกรณ์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fld id="{FF3A02F6-D43B-4E6A-9394-D7C3A9B353D1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ea_scape\Desktop\1345827248_1aapsdgrlndtmt50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ea_scape\Deskt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40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85486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กรมตรวจบัญชีสหกรณ์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E76DD-44CA-4791-8CD2-D6FA4C3D9C2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66EE-A545-4F1B-83D2-5444FA97CD0A}" type="datetimeFigureOut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21/02/63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586F-F518-43CA-8CEE-EF1F9D8D0AB4}" type="slidenum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228605" y="171450"/>
            <a:ext cx="8696325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4014790"/>
            <a:ext cx="8723312" cy="998697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89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553"/>
              <a:ext cx="8280254" cy="121009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96"/>
              <a:ext cx="8164231" cy="110181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4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2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32F3-870D-4D9A-ACC7-08E5B566FE23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6B194-B658-4EA4-8CC3-CFA6E561185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6CCE-14AF-43CF-8FAE-06C8977CE67B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6C895-81F5-4EB4-B79B-224D7BEEB10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228605" y="171450"/>
            <a:ext cx="8696325" cy="3551873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3153254"/>
            <a:ext cx="2876550" cy="534353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3056098"/>
            <a:ext cx="5545138" cy="638651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3066100"/>
            <a:ext cx="5467350" cy="580073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3056099"/>
            <a:ext cx="3306763" cy="48863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3043240"/>
            <a:ext cx="8723312" cy="99869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9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7D586-230D-42A4-93D9-93EA137FE0E0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0586-9BE5-4E6D-9D92-40A3495661F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19715-A5E0-44E1-B8D8-6B7240E7F90B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CEDC7-DC75-4B56-8AEE-95A3D42A4DC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6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7" y="2571750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0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850B5-79D6-49D2-AA8E-88F69C140904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A4FF-EBB4-4136-8896-7212D006054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A9445-BA58-4DF0-8375-82AB13147B7E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997DF-6FC0-445F-A35B-1AFB8ABB693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/>
        </p:nvSpPr>
        <p:spPr>
          <a:xfrm>
            <a:off x="228605" y="171450"/>
            <a:ext cx="8696325" cy="107013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535782"/>
            <a:ext cx="8723312" cy="997268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500226"/>
              <a:ext cx="4295986" cy="1016636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8586"/>
              <a:ext cx="8279020" cy="1209120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53"/>
              <a:ext cx="8165219" cy="1103391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5876"/>
              <a:ext cx="4940859" cy="92717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587F-CF28-400B-B1F5-076A0B35FE05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07BD5-C591-4E8F-B6ED-E8650306CDE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5" y="171450"/>
            <a:ext cx="8696325" cy="107013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auto">
          <a:xfrm>
            <a:off x="211138" y="535782"/>
            <a:ext cx="8723312" cy="998696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9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552"/>
              <a:ext cx="8280254" cy="1210099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94"/>
              <a:ext cx="8164231" cy="1101813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2"/>
            <a:ext cx="3352800" cy="1428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6A52-1CDF-4DE3-94DC-D7B79AC79BEF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1195-02D8-4E86-9236-55512D4F2D2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5" y="171450"/>
            <a:ext cx="8696325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4014790"/>
            <a:ext cx="8723312" cy="998697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89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553"/>
              <a:ext cx="8280254" cy="121009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96"/>
              <a:ext cx="8164231" cy="110181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4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61" y="254003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9" y="2089153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F093-3401-4079-9950-DD26BCEC82FC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A0FDB-02DA-495F-9F71-9FE5C681806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5FBC-BDD3-4647-8B56-E8DF56F002F7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B8E6E-FB47-4A92-9280-B0D567201BC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66EE-A545-4F1B-83D2-5444FA97CD0A}" type="datetimeFigureOut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21/02/63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586F-F518-43CA-8CEE-EF1F9D8D0AB4}" type="slidenum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 bwMode="hidden">
          <a:xfrm>
            <a:off x="228605" y="171450"/>
            <a:ext cx="8696325" cy="107013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535782"/>
            <a:ext cx="8723312" cy="998696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9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552"/>
              <a:ext cx="8280254" cy="1210099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94"/>
              <a:ext cx="8164231" cy="1101813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1"/>
            <a:ext cx="2057400" cy="336550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A8FE-384B-49F5-8AC5-064F5992A3BB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79B7-A3C7-4A22-8BA7-C1AF136BC25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th-TH"/>
              <a:t>กรมตรวจบัญชีสหกรณ์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fld id="{1C9A41DC-8986-48E0-9583-6699E7D23D01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th-TH"/>
              <a:t>กรมตรวจบัญชีสหกรณ์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fld id="{FF3A02F6-D43B-4E6A-9394-D7C3A9B353D1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ea_scape\Desktop\1345827248_1aapsdgrlndtmt50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ea_scape\Deskt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40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85486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กรมตรวจบัญชีสหกรณ์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E76DD-44CA-4791-8CD2-D6FA4C3D9C2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  <p:transition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228601" y="171450"/>
            <a:ext cx="8696325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4014788"/>
            <a:ext cx="8723312" cy="998697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89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553"/>
              <a:ext cx="8280254" cy="121009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96"/>
              <a:ext cx="8164231" cy="110181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4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32F3-870D-4D9A-ACC7-08E5B566FE23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6B194-B658-4EA4-8CC3-CFA6E561185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6CCE-14AF-43CF-8FAE-06C8977CE67B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6C895-81F5-4EB4-B79B-224D7BEEB10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228601" y="171450"/>
            <a:ext cx="8696325" cy="3551873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3153252"/>
            <a:ext cx="2876550" cy="534353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3056097"/>
            <a:ext cx="5545138" cy="638651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3066098"/>
            <a:ext cx="5467350" cy="580073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3056097"/>
            <a:ext cx="3306763" cy="48863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3043238"/>
            <a:ext cx="8723312" cy="99869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7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7D586-230D-42A4-93D9-93EA137FE0E0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0586-9BE5-4E6D-9D92-40A3495661F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19715-A5E0-44E1-B8D8-6B7240E7F90B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CEDC7-DC75-4B56-8AEE-95A3D42A4DC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66EE-A545-4F1B-83D2-5444FA97CD0A}" type="datetimeFigureOut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21/02/63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586F-F518-43CA-8CEE-EF1F9D8D0AB4}" type="slidenum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6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2571750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0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850B5-79D6-49D2-AA8E-88F69C140904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A4FF-EBB4-4136-8896-7212D006054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A9445-BA58-4DF0-8375-82AB13147B7E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997DF-6FC0-445F-A35B-1AFB8ABB693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/>
        </p:nvSpPr>
        <p:spPr>
          <a:xfrm>
            <a:off x="228601" y="171450"/>
            <a:ext cx="8696325" cy="107013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535782"/>
            <a:ext cx="8723312" cy="997268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500226"/>
              <a:ext cx="4295986" cy="1016636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8586"/>
              <a:ext cx="8279020" cy="1209120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53"/>
              <a:ext cx="8165219" cy="1103391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5876"/>
              <a:ext cx="4940859" cy="92717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587F-CF28-400B-B1F5-076A0B35FE05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07BD5-C591-4E8F-B6ED-E8650306CDE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1" y="171450"/>
            <a:ext cx="8696325" cy="107013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auto">
          <a:xfrm>
            <a:off x="211138" y="535782"/>
            <a:ext cx="8723312" cy="998696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9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552"/>
              <a:ext cx="8280254" cy="1210099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94"/>
              <a:ext cx="8164231" cy="1101813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6A52-1CDF-4DE3-94DC-D7B79AC79BEF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1195-02D8-4E86-9236-55512D4F2D2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1" y="171450"/>
            <a:ext cx="8696325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4014788"/>
            <a:ext cx="8723312" cy="998697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89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553"/>
              <a:ext cx="8280254" cy="121009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96"/>
              <a:ext cx="8164231" cy="110181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4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254001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089151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F093-3401-4079-9950-DD26BCEC82FC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A0FDB-02DA-495F-9F71-9FE5C681806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5FBC-BDD3-4647-8B56-E8DF56F002F7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B8E6E-FB47-4A92-9280-B0D567201BC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 bwMode="hidden">
          <a:xfrm>
            <a:off x="228601" y="171450"/>
            <a:ext cx="8696325" cy="107013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535782"/>
            <a:ext cx="8723312" cy="998696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932"/>
              <a:ext cx="4295219" cy="101789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552"/>
              <a:ext cx="8280254" cy="1210099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94"/>
              <a:ext cx="8164231" cy="1101813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5845"/>
              <a:ext cx="4939265" cy="92855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1"/>
            <a:ext cx="2057400" cy="336550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A8FE-384B-49F5-8AC5-064F5992A3BB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79B7-A3C7-4A22-8BA7-C1AF136BC25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th-TH"/>
              <a:t>กรมตรวจบัญชีสหกรณ์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fld id="{1C9A41DC-8986-48E0-9583-6699E7D23D01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r>
              <a:rPr lang="th-TH"/>
              <a:t>กรมตรวจบัญชีสหกรณ์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fld id="{FF3A02F6-D43B-4E6A-9394-D7C3A9B353D1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ea_scape\Desktop\1345827248_1aapsdgrlndtmt50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66EE-A545-4F1B-83D2-5444FA97CD0A}" type="datetimeFigureOut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21/02/63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586F-F518-43CA-8CEE-EF1F9D8D0AB4}" type="slidenum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ea_scape\Deskt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40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กรมตรวจบัญชีสหกรณ์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E76DD-44CA-4791-8CD2-D6FA4C3D9C2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66EE-A545-4F1B-83D2-5444FA97CD0A}" type="datetimeFigureOut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21/02/63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586F-F518-43CA-8CEE-EF1F9D8D0AB4}" type="slidenum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66EE-A545-4F1B-83D2-5444FA97CD0A}" type="datetimeFigureOut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21/02/63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586F-F518-43CA-8CEE-EF1F9D8D0AB4}" type="slidenum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66EE-A545-4F1B-83D2-5444FA97CD0A}" type="datetimeFigureOut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21/02/63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586F-F518-43CA-8CEE-EF1F9D8D0AB4}" type="slidenum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666EE-A545-4F1B-83D2-5444FA97CD0A}" type="datetimeFigureOut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21/02/63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2586F-F518-43CA-8CEE-EF1F9D8D0AB4}" type="slidenum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/>
              <a:t>‹#›</a:t>
            </a:fld>
            <a:endParaRPr lang="th-TH" dirty="0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105" r:id="rId12"/>
    <p:sldLayoutId id="214748410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11" y="171450"/>
            <a:ext cx="8696325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11138" y="1260158"/>
            <a:ext cx="8723312" cy="997268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500226"/>
              <a:ext cx="4295986" cy="1016638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8588"/>
              <a:ext cx="8279020" cy="1209120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54"/>
              <a:ext cx="8165219" cy="1103389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5876"/>
              <a:ext cx="4940859" cy="92717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4301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4319"/>
            <a:ext cx="8229600" cy="93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49" y="4687729"/>
            <a:ext cx="378618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812CA982-6B2D-4200-8B9B-45D83B4F8631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4687729"/>
            <a:ext cx="378618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4687729"/>
            <a:ext cx="11620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3AC5F234-A753-4025-A3A2-7CD5E294261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430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005970"/>
            <a:ext cx="7408862" cy="258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69" r:id="rId15"/>
    <p:sldLayoutId id="2147484070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5" y="171450"/>
            <a:ext cx="8696325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11138" y="1260158"/>
            <a:ext cx="8723312" cy="997268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500226"/>
              <a:ext cx="4295986" cy="1016638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8588"/>
              <a:ext cx="8279020" cy="1209120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54"/>
              <a:ext cx="8165219" cy="1103389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5876"/>
              <a:ext cx="4940859" cy="92717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4301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4319"/>
            <a:ext cx="8229600" cy="93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43" y="4687729"/>
            <a:ext cx="378618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812CA982-6B2D-4200-8B9B-45D83B4F8631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4687729"/>
            <a:ext cx="378618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4687729"/>
            <a:ext cx="11620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3AC5F234-A753-4025-A3A2-7CD5E294261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430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005967"/>
            <a:ext cx="7408862" cy="258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5" r:id="rId14"/>
    <p:sldLayoutId id="2147484086" r:id="rId15"/>
    <p:sldLayoutId id="2147484087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1" y="171450"/>
            <a:ext cx="8696325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11138" y="1260158"/>
            <a:ext cx="8723312" cy="997268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500226"/>
              <a:ext cx="4295986" cy="1016638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8588"/>
              <a:ext cx="8279020" cy="1209120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54"/>
              <a:ext cx="8165219" cy="1103389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5876"/>
              <a:ext cx="4940859" cy="92717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4301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4318"/>
            <a:ext cx="8229600" cy="93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9" y="4687729"/>
            <a:ext cx="378618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812CA982-6B2D-4200-8B9B-45D83B4F8631}" type="datetime1">
              <a:rPr lang="th-TH"/>
              <a:pPr>
                <a:defRPr/>
              </a:pPr>
              <a:t>21/02/63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4687729"/>
            <a:ext cx="378618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4687729"/>
            <a:ext cx="11620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3AC5F234-A753-4025-A3A2-7CD5E294261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430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005965"/>
            <a:ext cx="7408862" cy="258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  <p:sldLayoutId id="2147484103" r:id="rId15"/>
    <p:sldLayoutId id="2147484104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cs typeface="KodchiangUPC" pitchFamily="18" charset="-34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10" Type="http://schemas.openxmlformats.org/officeDocument/2006/relationships/image" Target="../media/image8.gif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3.xml"/><Relationship Id="rId5" Type="http://schemas.openxmlformats.org/officeDocument/2006/relationships/slide" Target="slide21.xml"/><Relationship Id="rId4" Type="http://schemas.openxmlformats.org/officeDocument/2006/relationships/slide" Target="slide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gif"/><Relationship Id="rId5" Type="http://schemas.openxmlformats.org/officeDocument/2006/relationships/image" Target="../media/image8.gif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wmf"/><Relationship Id="rId4" Type="http://schemas.openxmlformats.org/officeDocument/2006/relationships/image" Target="../media/image3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ตรากรม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412" y="147654"/>
            <a:ext cx="1188132" cy="120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สี่เหลี่ยมผืนผ้า 31"/>
          <p:cNvSpPr/>
          <p:nvPr/>
        </p:nvSpPr>
        <p:spPr>
          <a:xfrm>
            <a:off x="81280" y="90511"/>
            <a:ext cx="8991599" cy="4986442"/>
          </a:xfrm>
          <a:prstGeom prst="rect">
            <a:avLst/>
          </a:prstGeom>
          <a:noFill/>
          <a:ln w="1651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575">
              <a:solidFill>
                <a:schemeClr val="tx1"/>
              </a:solidFill>
            </a:endParaRPr>
          </a:p>
        </p:txBody>
      </p:sp>
      <p:pic>
        <p:nvPicPr>
          <p:cNvPr id="33" name="Picture 13" descr="Purple_and_blue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97" y="-74545"/>
            <a:ext cx="9151998" cy="17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3" descr="Purple_and_blue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029679"/>
            <a:ext cx="9144000" cy="17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gobj09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5442" y="3390731"/>
            <a:ext cx="899371" cy="90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76134505"/>
              </p:ext>
            </p:extLst>
          </p:nvPr>
        </p:nvGraphicFramePr>
        <p:xfrm>
          <a:off x="956539" y="3822872"/>
          <a:ext cx="1594132" cy="1108563"/>
        </p:xfrm>
        <a:graphic>
          <a:graphicData uri="http://schemas.openxmlformats.org/presentationml/2006/ole">
            <p:oleObj spid="_x0000_s1077" name="Clip" r:id="rId6" imgW="1112825" imgH="906170" progId="">
              <p:embed/>
            </p:oleObj>
          </a:graphicData>
        </a:graphic>
      </p:graphicFrame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462544" y="212763"/>
            <a:ext cx="7398464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FF00FF"/>
                    </a:gs>
                    <a:gs pos="100000">
                      <a:srgbClr val="9900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/>
            <a:r>
              <a:rPr lang="th-TH" sz="5400" b="1" i="1" dirty="0" smtClean="0">
                <a:solidFill>
                  <a:srgbClr val="CCFFCC"/>
                </a:solidFill>
                <a:latin typeface="Times New Roman" pitchFamily="18" charset="0"/>
                <a:cs typeface="KodchiangUPC" pitchFamily="18" charset="-34"/>
              </a:rPr>
              <a:t> </a:t>
            </a:r>
            <a:r>
              <a:rPr lang="th-TH" sz="57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>กระบวนงานและเทคนิคการสอบบัญชี</a:t>
            </a:r>
          </a:p>
          <a:p>
            <a:pPr algn="ctr"/>
            <a:r>
              <a:rPr lang="th-TH" sz="57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>“ รายได้และค่าใช้จ่าย ”</a:t>
            </a:r>
            <a:endParaRPr lang="th-TH" sz="5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/>
                </a:outerShd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123057" y="3427830"/>
            <a:ext cx="38565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FF00FF"/>
                    </a:gs>
                    <a:gs pos="100000">
                      <a:srgbClr val="9900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/>
            <a:r>
              <a:rPr lang="th-TH" sz="2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อรอนงค์ อินจู</a:t>
            </a:r>
            <a:endParaRPr lang="th-TH" sz="24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53882" dir="2700000" algn="ctr" rotWithShape="0">
                  <a:srgbClr val="9999FF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หัวหน้าสำนักงาน</a:t>
            </a:r>
            <a:r>
              <a:rPr lang="th-TH" sz="2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ตรวจบัญชีสหกรณ์ลพบุรี</a:t>
            </a:r>
          </a:p>
          <a:p>
            <a:pPr algn="ctr"/>
            <a:r>
              <a:rPr lang="th-TH" sz="2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สำนักงานตรวจบัญชีสหกรณ์ที่ 1</a:t>
            </a:r>
            <a:endParaRPr lang="th-TH" sz="24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53882" dir="2700000" algn="ctr" rotWithShape="0">
                  <a:srgbClr val="9999FF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6" name="Picture 5" descr="gman22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28" y="1777403"/>
            <a:ext cx="2142780" cy="244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6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7D94-69E2-44CD-A5D6-944424520FE3}" type="slidenum">
              <a:rPr lang="en-US" altLang="th-TH"/>
              <a:pPr/>
              <a:t>10</a:t>
            </a:fld>
            <a:endParaRPr lang="th-TH" altLang="th-TH"/>
          </a:p>
        </p:txBody>
      </p:sp>
      <p:sp>
        <p:nvSpPr>
          <p:cNvPr id="187394" name="Text Box 8"/>
          <p:cNvSpPr txBox="1">
            <a:spLocks noChangeArrowheads="1"/>
          </p:cNvSpPr>
          <p:nvPr/>
        </p:nvSpPr>
        <p:spPr bwMode="auto">
          <a:xfrm>
            <a:off x="2746772" y="337535"/>
            <a:ext cx="426601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th-TH" altLang="th-TH" sz="4050" b="1" dirty="0">
                <a:solidFill>
                  <a:srgbClr val="FF5050"/>
                </a:solidFill>
                <a:latin typeface="Angsana New" panose="02020603050405020304" pitchFamily="18" charset="-34"/>
              </a:rPr>
              <a:t>    ความเกี่ยวพัน</a:t>
            </a:r>
            <a:r>
              <a:rPr lang="en-US" altLang="th-TH" sz="4050" b="1" dirty="0">
                <a:solidFill>
                  <a:srgbClr val="FF5050"/>
                </a:solidFill>
                <a:latin typeface="Angsana New" panose="02020603050405020304" pitchFamily="18" charset="-34"/>
              </a:rPr>
              <a:t>&amp;</a:t>
            </a:r>
            <a:r>
              <a:rPr lang="th-TH" altLang="th-TH" sz="4050" b="1" dirty="0">
                <a:solidFill>
                  <a:srgbClr val="FF5050"/>
                </a:solidFill>
                <a:latin typeface="Angsana New" panose="02020603050405020304" pitchFamily="18" charset="-34"/>
              </a:rPr>
              <a:t>เชื่อถือได้</a:t>
            </a:r>
          </a:p>
        </p:txBody>
      </p:sp>
      <p:sp>
        <p:nvSpPr>
          <p:cNvPr id="591891" name="AutoShape 19"/>
          <p:cNvSpPr>
            <a:spLocks noChangeArrowheads="1"/>
          </p:cNvSpPr>
          <p:nvPr/>
        </p:nvSpPr>
        <p:spPr bwMode="gray">
          <a:xfrm>
            <a:off x="1143000" y="2502694"/>
            <a:ext cx="2263379" cy="2283619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rgbClr val="6699FF">
                  <a:gamma/>
                  <a:tint val="60784"/>
                  <a:invGamma/>
                  <a:alpha val="12000"/>
                </a:srgbClr>
              </a:gs>
              <a:gs pos="50000">
                <a:srgbClr val="6699FF"/>
              </a:gs>
              <a:gs pos="100000">
                <a:srgbClr val="6699FF">
                  <a:gamma/>
                  <a:tint val="60784"/>
                  <a:invGamma/>
                  <a:alpha val="12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th-TH" sz="2700" b="1">
              <a:latin typeface="Angsana New" pitchFamily="18" charset="-34"/>
            </a:endParaRPr>
          </a:p>
        </p:txBody>
      </p:sp>
      <p:sp>
        <p:nvSpPr>
          <p:cNvPr id="187398" name="Oval 20"/>
          <p:cNvSpPr>
            <a:spLocks noChangeArrowheads="1"/>
          </p:cNvSpPr>
          <p:nvPr/>
        </p:nvSpPr>
        <p:spPr bwMode="gray">
          <a:xfrm>
            <a:off x="1322785" y="2683669"/>
            <a:ext cx="1889522" cy="1907381"/>
          </a:xfrm>
          <a:prstGeom prst="ellipse">
            <a:avLst/>
          </a:prstGeom>
          <a:gradFill rotWithShape="1">
            <a:gsLst>
              <a:gs pos="0">
                <a:srgbClr val="8CE2E2"/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/>
            <a:endParaRPr lang="th-TH" altLang="th-TH" sz="2700" b="1">
              <a:latin typeface="Angsana New" panose="02020603050405020304" pitchFamily="18" charset="-34"/>
            </a:endParaRPr>
          </a:p>
        </p:txBody>
      </p:sp>
      <p:sp>
        <p:nvSpPr>
          <p:cNvPr id="187399" name="AutoShape 21"/>
          <p:cNvSpPr>
            <a:spLocks noChangeArrowheads="1"/>
          </p:cNvSpPr>
          <p:nvPr/>
        </p:nvSpPr>
        <p:spPr bwMode="gray">
          <a:xfrm>
            <a:off x="2736057" y="2518172"/>
            <a:ext cx="4504135" cy="4857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699FF"/>
              </a:gs>
              <a:gs pos="100000">
                <a:srgbClr val="F6F9FF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/>
            <a:r>
              <a:rPr lang="en-US" altLang="th-TH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  <a:t>:</a:t>
            </a:r>
            <a:r>
              <a:rPr lang="th-TH" altLang="th-TH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  <a:t> ความเป็นอิสระของแหล่งได้มาซึ่งหลักฐาน</a:t>
            </a:r>
            <a:endParaRPr lang="en-AU" altLang="th-TH" sz="2400" b="1" dirty="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187400" name="AutoShape 22"/>
          <p:cNvSpPr>
            <a:spLocks noChangeArrowheads="1"/>
          </p:cNvSpPr>
          <p:nvPr/>
        </p:nvSpPr>
        <p:spPr bwMode="gray">
          <a:xfrm>
            <a:off x="2937272" y="3057525"/>
            <a:ext cx="4929188" cy="37861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CCCC"/>
              </a:gs>
              <a:gs pos="100000">
                <a:srgbClr val="F3FCF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/>
            <a:r>
              <a:rPr lang="en-US" altLang="th-TH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  <a:t>:</a:t>
            </a:r>
            <a:r>
              <a:rPr lang="th-TH" altLang="th-TH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  <a:t> ประสิทธิภาพของระบบบัญชี</a:t>
            </a:r>
            <a:r>
              <a:rPr lang="en-US" altLang="th-TH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  <a:t> &amp;</a:t>
            </a:r>
            <a:r>
              <a:rPr lang="th-TH" altLang="th-TH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  <a:t>ระบบควบคุมภายใน</a:t>
            </a:r>
            <a:endParaRPr lang="en-AU" altLang="th-TH" sz="2400" b="1" dirty="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187401" name="AutoShape 23"/>
          <p:cNvSpPr>
            <a:spLocks noChangeArrowheads="1"/>
          </p:cNvSpPr>
          <p:nvPr/>
        </p:nvSpPr>
        <p:spPr bwMode="gray">
          <a:xfrm>
            <a:off x="3094435" y="3489722"/>
            <a:ext cx="4718447" cy="43219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699FF"/>
              </a:gs>
              <a:gs pos="100000">
                <a:srgbClr val="F6F9FF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/>
            <a:r>
              <a:rPr lang="en-US" altLang="th-TH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  <a:t>: </a:t>
            </a:r>
            <a:r>
              <a:rPr lang="th-TH" altLang="th-TH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  <a:t>หลักฐานที่ผู้สอบบัญชีได้รับโดยตรง</a:t>
            </a:r>
            <a:endParaRPr lang="en-AU" altLang="th-TH" sz="2400" b="1" dirty="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187402" name="AutoShape 24"/>
          <p:cNvSpPr>
            <a:spLocks noChangeArrowheads="1"/>
          </p:cNvSpPr>
          <p:nvPr/>
        </p:nvSpPr>
        <p:spPr bwMode="gray">
          <a:xfrm>
            <a:off x="2942035" y="4002881"/>
            <a:ext cx="4504134" cy="4048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CCCC"/>
              </a:gs>
              <a:gs pos="100000">
                <a:srgbClr val="F3FCFC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/>
            <a:r>
              <a:rPr lang="en-US" altLang="th-TH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  <a:t>: </a:t>
            </a:r>
            <a:r>
              <a:rPr lang="th-TH" altLang="th-TH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  <a:t>คุณสมบัติของแหล่งได้มาซึ่งหลักฐาน</a:t>
            </a:r>
            <a:endParaRPr lang="en-AU" altLang="th-TH" sz="2400" b="1" dirty="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187403" name="AutoShape 25"/>
          <p:cNvSpPr>
            <a:spLocks noChangeArrowheads="1"/>
          </p:cNvSpPr>
          <p:nvPr/>
        </p:nvSpPr>
        <p:spPr bwMode="gray">
          <a:xfrm>
            <a:off x="2627710" y="4487466"/>
            <a:ext cx="4504134" cy="3524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699FF"/>
              </a:gs>
              <a:gs pos="100000">
                <a:srgbClr val="F6F9FF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th-TH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  <a:t>:</a:t>
            </a:r>
            <a:r>
              <a:rPr lang="th-TH" altLang="th-TH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  <a:t> ระดับดุลยพินิจของผู้สอบบัญชี</a:t>
            </a:r>
            <a:endParaRPr lang="en-AU" altLang="th-TH" sz="2400" b="1" dirty="0">
              <a:solidFill>
                <a:srgbClr val="000000"/>
              </a:solidFill>
            </a:endParaRPr>
          </a:p>
        </p:txBody>
      </p:sp>
      <p:sp>
        <p:nvSpPr>
          <p:cNvPr id="591898" name="Text Box 26"/>
          <p:cNvSpPr txBox="1">
            <a:spLocks noChangeArrowheads="1"/>
          </p:cNvSpPr>
          <p:nvPr/>
        </p:nvSpPr>
        <p:spPr bwMode="gray">
          <a:xfrm>
            <a:off x="1411069" y="3084910"/>
            <a:ext cx="1612942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3806097" algn="ctr" rotWithShape="0">
              <a:srgbClr val="FFFF99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th-TH" sz="3300" b="1" dirty="0">
                <a:solidFill>
                  <a:srgbClr val="6600FF"/>
                </a:solidFill>
                <a:latin typeface="Times New Roman"/>
              </a:rPr>
              <a:t>•</a:t>
            </a:r>
            <a:r>
              <a:rPr lang="th-TH" sz="3300" b="1" dirty="0">
                <a:solidFill>
                  <a:srgbClr val="6600FF"/>
                </a:solidFill>
                <a:latin typeface="Angsana New" pitchFamily="18" charset="-34"/>
              </a:rPr>
              <a:t> เชื่อถือได้</a:t>
            </a:r>
            <a:r>
              <a:rPr lang="en-US" sz="3300" b="1" dirty="0">
                <a:solidFill>
                  <a:srgbClr val="6600FF"/>
                </a:solidFill>
                <a:latin typeface="Angsana New" pitchFamily="18" charset="-34"/>
              </a:rPr>
              <a:t> </a:t>
            </a:r>
            <a:endParaRPr lang="th-TH" sz="3300" b="1" dirty="0">
              <a:solidFill>
                <a:srgbClr val="6600FF"/>
              </a:solidFill>
              <a:latin typeface="Angsana New" pitchFamily="18" charset="-34"/>
            </a:endParaRPr>
          </a:p>
          <a:p>
            <a:pPr algn="ctr" eaLnBrk="0" hangingPunct="0">
              <a:defRPr/>
            </a:pPr>
            <a:r>
              <a:rPr lang="th-TH" sz="3300" b="1" dirty="0">
                <a:solidFill>
                  <a:srgbClr val="6600FF"/>
                </a:solidFill>
                <a:latin typeface="Angsana New" pitchFamily="18" charset="-34"/>
              </a:rPr>
              <a:t>พิจารณาจาก</a:t>
            </a:r>
            <a:endParaRPr lang="en-AU" sz="3300" b="1" dirty="0">
              <a:solidFill>
                <a:srgbClr val="6600FF"/>
              </a:solidFill>
              <a:latin typeface="Angsana New" pitchFamily="18" charset="-34"/>
            </a:endParaRPr>
          </a:p>
        </p:txBody>
      </p:sp>
      <p:sp>
        <p:nvSpPr>
          <p:cNvPr id="591900" name="AutoShape 28"/>
          <p:cNvSpPr>
            <a:spLocks noChangeArrowheads="1"/>
          </p:cNvSpPr>
          <p:nvPr/>
        </p:nvSpPr>
        <p:spPr bwMode="gray">
          <a:xfrm>
            <a:off x="2174626" y="1006079"/>
            <a:ext cx="1620440" cy="129540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rgbClr val="6699FF">
                  <a:gamma/>
                  <a:tint val="60784"/>
                  <a:invGamma/>
                  <a:alpha val="12000"/>
                </a:srgbClr>
              </a:gs>
              <a:gs pos="50000">
                <a:srgbClr val="6699FF"/>
              </a:gs>
              <a:gs pos="100000">
                <a:srgbClr val="6699FF">
                  <a:gamma/>
                  <a:tint val="60784"/>
                  <a:invGamma/>
                  <a:alpha val="12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th-TH" sz="2700" b="1">
              <a:latin typeface="Angsana New" pitchFamily="18" charset="-34"/>
            </a:endParaRPr>
          </a:p>
        </p:txBody>
      </p:sp>
      <p:sp>
        <p:nvSpPr>
          <p:cNvPr id="187408" name="Oval 29"/>
          <p:cNvSpPr>
            <a:spLocks noChangeArrowheads="1"/>
          </p:cNvSpPr>
          <p:nvPr/>
        </p:nvSpPr>
        <p:spPr bwMode="gray">
          <a:xfrm>
            <a:off x="2361120" y="1127523"/>
            <a:ext cx="1352550" cy="1082278"/>
          </a:xfrm>
          <a:prstGeom prst="ellipse">
            <a:avLst/>
          </a:prstGeom>
          <a:gradFill rotWithShape="1">
            <a:gsLst>
              <a:gs pos="0">
                <a:srgbClr val="8CE2E2"/>
              </a:gs>
              <a:gs pos="100000">
                <a:srgbClr val="33CCCC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/>
            <a:endParaRPr lang="th-TH" altLang="th-TH" sz="2700" b="1">
              <a:latin typeface="Angsana New" panose="02020603050405020304" pitchFamily="18" charset="-34"/>
            </a:endParaRPr>
          </a:p>
        </p:txBody>
      </p:sp>
      <p:sp>
        <p:nvSpPr>
          <p:cNvPr id="591907" name="Text Box 35"/>
          <p:cNvSpPr txBox="1">
            <a:spLocks noChangeArrowheads="1"/>
          </p:cNvSpPr>
          <p:nvPr/>
        </p:nvSpPr>
        <p:spPr bwMode="gray">
          <a:xfrm>
            <a:off x="2282939" y="1297782"/>
            <a:ext cx="140294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3806097" algn="ctr" rotWithShape="0">
              <a:srgbClr val="FFFF99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th-TH" sz="3600" b="1" dirty="0">
                <a:solidFill>
                  <a:srgbClr val="808000"/>
                </a:solidFill>
                <a:latin typeface="Angsana New" pitchFamily="18" charset="-34"/>
              </a:rPr>
              <a:t>• เกี่ยวพัน</a:t>
            </a:r>
            <a:endParaRPr lang="en-AU" sz="3600" b="1" dirty="0">
              <a:solidFill>
                <a:srgbClr val="808000"/>
              </a:solidFill>
              <a:latin typeface="Angsana New" pitchFamily="18" charset="-34"/>
            </a:endParaRPr>
          </a:p>
        </p:txBody>
      </p:sp>
      <p:sp>
        <p:nvSpPr>
          <p:cNvPr id="187410" name="AutoShape 30"/>
          <p:cNvSpPr>
            <a:spLocks noChangeArrowheads="1"/>
          </p:cNvSpPr>
          <p:nvPr/>
        </p:nvSpPr>
        <p:spPr bwMode="gray">
          <a:xfrm>
            <a:off x="3811087" y="1409701"/>
            <a:ext cx="3906441" cy="45958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699FF"/>
              </a:gs>
              <a:gs pos="100000">
                <a:srgbClr val="F6F9FF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th-TH" altLang="th-TH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  <a:t>     เกี่ยวกับสิ่งที่ผู้บริหารให้การรับรอง</a:t>
            </a:r>
            <a:endParaRPr lang="en-AU" altLang="th-TH" sz="2400" b="1" dirty="0">
              <a:solidFill>
                <a:srgbClr val="000000"/>
              </a:solidFill>
            </a:endParaRPr>
          </a:p>
        </p:txBody>
      </p:sp>
      <p:pic>
        <p:nvPicPr>
          <p:cNvPr id="17" name="Picture 97" descr="ag00316_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882" y="3306547"/>
            <a:ext cx="10810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331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609601"/>
            <a:ext cx="9144000" cy="267765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ความเพียงพอ เป็นการวัดปริมาณของหลักฐานการสอบบัญชีซึ่งปริมาณของหลักฐาน การสอบบัญชีที่จำเป็นต้องได้รับนั้นมาจากการประเมินความเสี่ยงผู้สอบบัญชี ต่อการแสดงข้อมูลที่ขัดต่อข้อเท็จจริง (ความเสี่ยงที่ประเมินได้ยิ่งสูง ปริมาณหลักฐานการสอบบัญชีที่ต้องการก็จะมากขึ้น) และจากคุณภาพของหลักฐานการสอบบัญชีเหล่านั้น (หลักฐานยิ่งมีคุณภาพสูงปริมาณหลักฐานการสอบบัญชีที่ต้องการอาจน้อยลง) อย่างไรก็ตาม การได้รับหลักฐานการสอบบัญชีที่มากขึ้น อาจไม่สามารถทดแทนได้หากหลักฐานที่ได้รับนั่นมีคุณภาพต่ำ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4300" y="-25400"/>
            <a:ext cx="70727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H SarabunPSK" pitchFamily="34" charset="-34"/>
                <a:cs typeface="TH SarabunPSK" pitchFamily="34" charset="-34"/>
              </a:rPr>
              <a:t>ความเพียงพอและความเหมาะสม มีความเกี่ยวข้องกัน</a:t>
            </a:r>
            <a:endParaRPr lang="th-TH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3285629"/>
            <a:ext cx="9144000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ความเหมาะสม เป็นการวัดคุณภาพของหลักฐานการสอบบัญชีกล่าวคือ เป็นความเกี่ยวข้องและความน่าเชื่อถือของหลักฐานการสอบบัญชีที่ใช้ในการสนับสนุนข้อสรุปใน     การแสดงความเห็นของผู้สอบบัญชี </a:t>
            </a:r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ความน่าเชื่อถือของหลักฐาน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การสอบบัญชี</a:t>
            </a:r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ขึ้นอยู่กับแหล่งที่มาและลักษณะของหลักฐาน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การสอบบัญชี รวมถึง</a:t>
            </a:r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สถานการณ์ที่ได้รับ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หลักฐานนั้น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61920" y="1459483"/>
            <a:ext cx="8572560" cy="1802277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457200" algn="l">
              <a:lnSpc>
                <a:spcPct val="115000"/>
              </a:lnSpc>
              <a:spcAft>
                <a:spcPts val="0"/>
              </a:spcAft>
            </a:pPr>
            <a:r>
              <a:rPr lang="th-TH" sz="3000" b="1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ea typeface="Times New Roman"/>
                <a:cs typeface="TH SarabunPSK"/>
              </a:rPr>
              <a:t>รายได้</a:t>
            </a:r>
            <a:r>
              <a:rPr lang="th-TH" sz="3000" b="1" dirty="0" smtClean="0">
                <a:uFill>
                  <a:solidFill>
                    <a:srgbClr val="FF0000"/>
                  </a:solidFill>
                </a:uFill>
                <a:ea typeface="Times New Roman"/>
                <a:cs typeface="TH SarabunPSK"/>
              </a:rPr>
              <a:t>  </a:t>
            </a:r>
            <a:r>
              <a:rPr lang="th-TH" sz="3000" b="1" dirty="0" smtClean="0">
                <a:ea typeface="Times New Roman"/>
                <a:cs typeface="TH SarabunPSK"/>
              </a:rPr>
              <a:t>หมายถึงรายได้ที่เกิดจากการดำเนินธุรกิจตามปกติของสหกรณ์  หรือการเพิ่มค่าของสินทรัพย์</a:t>
            </a:r>
            <a:r>
              <a:rPr lang="th-TH" sz="3000" b="1" dirty="0" smtClean="0">
                <a:ea typeface="Times New Roman"/>
                <a:cs typeface="TH SarabunPSK"/>
                <a:sym typeface="Wingdings 3" panose="05040102010807070707" pitchFamily="18" charset="2"/>
              </a:rPr>
              <a:t></a:t>
            </a:r>
            <a:r>
              <a:rPr lang="th-TH" sz="3000" b="1" dirty="0" smtClean="0">
                <a:ea typeface="Times New Roman"/>
                <a:cs typeface="TH SarabunPSK"/>
              </a:rPr>
              <a:t> หรือการลดลงของหนี้สิน</a:t>
            </a:r>
            <a:r>
              <a:rPr lang="th-TH" sz="3000" b="1" dirty="0" smtClean="0">
                <a:ea typeface="Times New Roman"/>
                <a:cs typeface="TH SarabunPSK"/>
                <a:sym typeface="Wingdings 3" panose="05040102010807070707" pitchFamily="18" charset="2"/>
              </a:rPr>
              <a:t></a:t>
            </a:r>
            <a:r>
              <a:rPr lang="th-TH" sz="3000" b="1" dirty="0" smtClean="0">
                <a:ea typeface="Times New Roman"/>
                <a:cs typeface="TH SarabunPSK"/>
              </a:rPr>
              <a:t> และประโยชน์เชิงเศรษฐกิจในรอบปีบัญชี</a:t>
            </a:r>
            <a:r>
              <a:rPr lang="th-TH" sz="3000" b="1" dirty="0" smtClean="0">
                <a:ea typeface="Times New Roman"/>
                <a:cs typeface="TH SarabunPSK"/>
                <a:sym typeface="Wingdings 3" panose="05040102010807070707" pitchFamily="18" charset="2"/>
              </a:rPr>
              <a:t></a:t>
            </a:r>
            <a:r>
              <a:rPr lang="th-TH" sz="3000" b="1" dirty="0" smtClean="0">
                <a:ea typeface="Times New Roman"/>
                <a:cs typeface="TH SarabunPSK"/>
              </a:rPr>
              <a:t>  โดยส่งผลให้ส่วนทุนของสหกรณ์</a:t>
            </a:r>
            <a:r>
              <a:rPr lang="th-TH" sz="3000" b="1" dirty="0" smtClean="0">
                <a:ea typeface="Times New Roman"/>
                <a:cs typeface="TH SarabunPSK"/>
                <a:sym typeface="Wingdings 3" panose="05040102010807070707" pitchFamily="18" charset="2"/>
              </a:rPr>
              <a:t></a:t>
            </a:r>
            <a:r>
              <a:rPr lang="th-TH" sz="3000" b="1" dirty="0" smtClean="0">
                <a:ea typeface="Times New Roman"/>
                <a:cs typeface="TH SarabunPSK"/>
              </a:rPr>
              <a:t> </a:t>
            </a:r>
            <a:endParaRPr lang="en-US" sz="3000" dirty="0">
              <a:ea typeface="Times New Roman"/>
              <a:cs typeface="Cordia New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1034" y="221343"/>
            <a:ext cx="8572560" cy="1200329"/>
          </a:xfrm>
          <a:prstGeom prst="rect">
            <a:avLst/>
          </a:prstGeom>
          <a:ln>
            <a:solidFill>
              <a:srgbClr val="0A8430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ระเบียบนายทะเบียนสหกรณ์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ว่าด้วยการบัญชีของสหกรณ์ พ.ศ.2560</a:t>
            </a:r>
            <a:endParaRPr kumimoji="0" lang="th-TH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1033" y="3529536"/>
            <a:ext cx="8597023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eaLnBrk="1" hangingPunct="1"/>
            <a:r>
              <a:rPr kumimoji="0" lang="th-TH" sz="3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uFill>
                  <a:solidFill>
                    <a:srgbClr val="FF0000"/>
                  </a:solidFill>
                </a:u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ค่าใช้จ่าย</a:t>
            </a:r>
            <a:r>
              <a:rPr kumimoji="0" lang="th-TH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หมายถึง ค่าใช้จ่ายที่เกิดจากการดำเนินธุรกิจตามปกติของสหกรณ์ และประโยชน์เชิงเศรษฐกิจในรอบปีบัญชี</a:t>
            </a:r>
            <a:r>
              <a:rPr lang="th-TH" sz="3000" b="1" dirty="0" smtClean="0">
                <a:ea typeface="Times New Roman"/>
                <a:cs typeface="TH SarabunPSK"/>
                <a:sym typeface="Wingdings 3" panose="05040102010807070707" pitchFamily="18" charset="2"/>
              </a:rPr>
              <a:t></a:t>
            </a:r>
            <a:r>
              <a:rPr kumimoji="0" lang="th-TH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หรือการลดค่าของสินทรัพย์ </a:t>
            </a:r>
            <a:r>
              <a:rPr lang="th-TH" sz="3000" b="1" dirty="0" smtClean="0">
                <a:ea typeface="Times New Roman"/>
                <a:cs typeface="TH SarabunPSK"/>
                <a:sym typeface="Wingdings 3" panose="05040102010807070707" pitchFamily="18" charset="2"/>
              </a:rPr>
              <a:t></a:t>
            </a:r>
            <a:r>
              <a:rPr kumimoji="0" lang="th-TH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หรือการเพิ่มขึ้นของหนี้สิน</a:t>
            </a:r>
            <a:r>
              <a:rPr lang="th-TH" sz="3000" b="1" dirty="0" smtClean="0">
                <a:ea typeface="Times New Roman"/>
                <a:cs typeface="TH SarabunPSK"/>
                <a:sym typeface="Wingdings 3" panose="05040102010807070707" pitchFamily="18" charset="2"/>
              </a:rPr>
              <a:t></a:t>
            </a:r>
            <a:r>
              <a:rPr lang="th-TH" sz="3000" b="1" dirty="0" smtClean="0">
                <a:ea typeface="Times New Roman"/>
                <a:cs typeface="TH SarabunPSK"/>
              </a:rPr>
              <a:t> </a:t>
            </a:r>
            <a:r>
              <a:rPr kumimoji="0" lang="th-TH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โดยส่งผลให้ส่วนทุนของสหกรณ์</a:t>
            </a:r>
            <a:r>
              <a:rPr lang="th-TH" sz="3000" b="1" dirty="0">
                <a:ea typeface="Times New Roman"/>
                <a:cs typeface="TH SarabunPSK"/>
                <a:sym typeface="Wingdings 3" panose="05040102010807070707" pitchFamily="18" charset="2"/>
              </a:rPr>
              <a:t>  </a:t>
            </a:r>
            <a:endParaRPr kumimoji="0" lang="th-TH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มุมมน 4"/>
          <p:cNvSpPr/>
          <p:nvPr/>
        </p:nvSpPr>
        <p:spPr>
          <a:xfrm>
            <a:off x="529025" y="1989558"/>
            <a:ext cx="8042427" cy="7725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5806" tIns="0" rIns="225806" bIns="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b="1" kern="12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1205346" y="2111053"/>
            <a:ext cx="6026728" cy="856080"/>
            <a:chOff x="406300" y="2680019"/>
            <a:chExt cx="8126007" cy="856080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6" name="สี่เหลี่ยมมุมมน 5"/>
            <p:cNvSpPr/>
            <p:nvPr/>
          </p:nvSpPr>
          <p:spPr>
            <a:xfrm>
              <a:off x="406300" y="2680019"/>
              <a:ext cx="8126007" cy="85608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7" name="สี่เหลี่ยมมุมมน 4"/>
            <p:cNvSpPr/>
            <p:nvPr/>
          </p:nvSpPr>
          <p:spPr>
            <a:xfrm>
              <a:off x="448090" y="2721809"/>
              <a:ext cx="8042427" cy="7725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5806" tIns="0" rIns="225806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600" b="1" kern="1200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การตรวจสอบและเทคนิคการตรวจสอบ</a:t>
              </a:r>
              <a:endParaRPr lang="en-US" sz="3600" b="1" kern="1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126252840[1]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082903" y="4798219"/>
            <a:ext cx="1689497" cy="357188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912C10BA-2E94-4A52-A621-70A9084AFC36}" type="slidenum">
              <a:rPr lang="en-US" sz="900">
                <a:solidFill>
                  <a:schemeClr val="tx1">
                    <a:tint val="75000"/>
                  </a:schemeClr>
                </a:solidFill>
                <a:cs typeface="Arial" charset="0"/>
              </a:rPr>
              <a:pPr algn="r">
                <a:defRPr/>
              </a:pPr>
              <a:t>14</a:t>
            </a:fld>
            <a:endParaRPr lang="en-US" sz="900">
              <a:solidFill>
                <a:schemeClr val="tx1">
                  <a:tint val="75000"/>
                </a:schemeClr>
              </a:solidFill>
              <a:cs typeface="Arial" charset="0"/>
            </a:endParaRPr>
          </a:p>
        </p:txBody>
      </p:sp>
      <p:sp>
        <p:nvSpPr>
          <p:cNvPr id="2" name="Slide Number Placeholder 5"/>
          <p:cNvSpPr txBox="1">
            <a:spLocks noGrp="1"/>
          </p:cNvSpPr>
          <p:nvPr/>
        </p:nvSpPr>
        <p:spPr>
          <a:xfrm>
            <a:off x="5968603" y="4683919"/>
            <a:ext cx="1689497" cy="357188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A65E4A4-E263-4130-AF54-DC90782768EB}" type="slidenum">
              <a:rPr lang="en-US" sz="900">
                <a:solidFill>
                  <a:schemeClr val="tx1">
                    <a:tint val="75000"/>
                  </a:schemeClr>
                </a:solidFill>
                <a:cs typeface="Arial" charset="0"/>
              </a:rPr>
              <a:pPr algn="r">
                <a:defRPr/>
              </a:pPr>
              <a:t>14</a:t>
            </a:fld>
            <a:endParaRPr lang="en-US" sz="900">
              <a:solidFill>
                <a:schemeClr val="tx1">
                  <a:tint val="75000"/>
                </a:schemeClr>
              </a:solidFill>
              <a:cs typeface="Arial" charset="0"/>
            </a:endParaRPr>
          </a:p>
        </p:txBody>
      </p:sp>
      <p:pic>
        <p:nvPicPr>
          <p:cNvPr id="7173" name="Picture 5" descr="216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9969" y="1397794"/>
            <a:ext cx="219908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2156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0485" y="2902744"/>
            <a:ext cx="2220515" cy="224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2157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08698"/>
            <a:ext cx="2405063" cy="223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2158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"/>
            <a:ext cx="2396729" cy="196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2159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0485" y="40482"/>
            <a:ext cx="2220515" cy="201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298" name="Picture 10" descr="1137255770[1]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9294" y="2149079"/>
            <a:ext cx="492919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299" name="Picture 11" descr="1137255770[1]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4194" y="2133600"/>
            <a:ext cx="492919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303" name="WordArt 15"/>
          <p:cNvSpPr>
            <a:spLocks noChangeArrowheads="1" noChangeShapeType="1" noTextEdit="1"/>
          </p:cNvSpPr>
          <p:nvPr/>
        </p:nvSpPr>
        <p:spPr bwMode="auto">
          <a:xfrm>
            <a:off x="2681288" y="4245769"/>
            <a:ext cx="3781425" cy="6286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h-TH" sz="2700" kern="10" spc="-27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ngsana New"/>
                <a:cs typeface="Angsana New"/>
              </a:rPr>
              <a:t>เข้าใจ..!!</a:t>
            </a:r>
            <a:endParaRPr lang="en-US" sz="2700" kern="10" spc="-27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ngsana New"/>
              <a:cs typeface="Angsana New"/>
            </a:endParaRPr>
          </a:p>
        </p:txBody>
      </p:sp>
      <p:pic>
        <p:nvPicPr>
          <p:cNvPr id="16" name="Picture 13" descr="Purple_and_blue[1]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97" y="-74545"/>
            <a:ext cx="9151998" cy="17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Purple_and_blue[1]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029679"/>
            <a:ext cx="9144000" cy="17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9639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8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83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3" descr="ลายเส้นแนวนอนถี่ๆ"/>
          <p:cNvSpPr>
            <a:spLocks noChangeArrowheads="1"/>
          </p:cNvSpPr>
          <p:nvPr/>
        </p:nvSpPr>
        <p:spPr bwMode="auto">
          <a:xfrm>
            <a:off x="636595" y="985841"/>
            <a:ext cx="2447925" cy="394192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1900" b="1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559188" y="964409"/>
            <a:ext cx="1946275" cy="1263015"/>
            <a:chOff x="2081" y="766"/>
            <a:chExt cx="1226" cy="895"/>
          </a:xfrm>
        </p:grpSpPr>
        <p:sp>
          <p:nvSpPr>
            <p:cNvPr id="28677" name="AutoShape 5"/>
            <p:cNvSpPr>
              <a:spLocks noChangeArrowheads="1"/>
            </p:cNvSpPr>
            <p:nvPr/>
          </p:nvSpPr>
          <p:spPr bwMode="gray">
            <a:xfrm>
              <a:off x="2115" y="766"/>
              <a:ext cx="1192" cy="501"/>
            </a:xfrm>
            <a:prstGeom prst="can">
              <a:avLst>
                <a:gd name="adj" fmla="val 1986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th-TH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พ.ร.บ.สหกรณ์</a:t>
              </a:r>
              <a:br>
                <a:rPr lang="th-TH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กฎหมายอื่น</a:t>
              </a:r>
              <a:endPara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678" name="AutoShape 6"/>
            <p:cNvSpPr>
              <a:spLocks noChangeArrowheads="1"/>
            </p:cNvSpPr>
            <p:nvPr/>
          </p:nvSpPr>
          <p:spPr bwMode="gray">
            <a:xfrm>
              <a:off x="2081" y="1267"/>
              <a:ext cx="1223" cy="394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444888" y="3567596"/>
            <a:ext cx="2117725" cy="1173003"/>
            <a:chOff x="2009" y="2786"/>
            <a:chExt cx="1334" cy="986"/>
          </a:xfrm>
        </p:grpSpPr>
        <p:sp>
          <p:nvSpPr>
            <p:cNvPr id="2" name="AutoShape 8"/>
            <p:cNvSpPr>
              <a:spLocks noChangeArrowheads="1"/>
            </p:cNvSpPr>
            <p:nvPr/>
          </p:nvSpPr>
          <p:spPr bwMode="gray">
            <a:xfrm>
              <a:off x="2009" y="3266"/>
              <a:ext cx="1334" cy="506"/>
            </a:xfrm>
            <a:prstGeom prst="can">
              <a:avLst>
                <a:gd name="adj" fmla="val 0"/>
              </a:avLst>
            </a:prstGeom>
            <a:gradFill rotWithShape="1">
              <a:gsLst>
                <a:gs pos="0">
                  <a:srgbClr val="1F571E"/>
                </a:gs>
                <a:gs pos="50000">
                  <a:srgbClr val="44BD41"/>
                </a:gs>
                <a:gs pos="100000">
                  <a:srgbClr val="1F571E"/>
                </a:gs>
              </a:gsLst>
              <a:lin ang="0" scaled="1"/>
            </a:gradFill>
            <a:ln w="28575" cap="rnd">
              <a:solidFill>
                <a:schemeClr val="folHlink"/>
              </a:solidFill>
              <a:prstDash val="sysDot"/>
              <a:round/>
              <a:headEnd/>
              <a:tailEnd/>
            </a:ln>
            <a:effectLst>
              <a:outerShdw dist="107763" dir="13500000" sx="75000" sy="75000" algn="tl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th-TH" altLang="en-US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ระเบียบ ข้อบังคับ คำสั่ง</a:t>
              </a:r>
              <a:endPara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8681" name="AutoShape 9"/>
            <p:cNvSpPr>
              <a:spLocks noChangeArrowheads="1"/>
            </p:cNvSpPr>
            <p:nvPr/>
          </p:nvSpPr>
          <p:spPr bwMode="gray">
            <a:xfrm>
              <a:off x="2071" y="2786"/>
              <a:ext cx="1227" cy="436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" name="Group 126"/>
          <p:cNvGrpSpPr>
            <a:grpSpLocks/>
          </p:cNvGrpSpPr>
          <p:nvPr/>
        </p:nvGrpSpPr>
        <p:grpSpPr bwMode="auto">
          <a:xfrm>
            <a:off x="468317" y="2021688"/>
            <a:ext cx="2782887" cy="727233"/>
            <a:chOff x="134" y="1488"/>
            <a:chExt cx="1753" cy="611"/>
          </a:xfrm>
        </p:grpSpPr>
        <p:sp>
          <p:nvSpPr>
            <p:cNvPr id="28713" name="AutoShape 41">
              <a:hlinkClick r:id="rId3" action="ppaction://hlinksldjump"/>
            </p:cNvPr>
            <p:cNvSpPr>
              <a:spLocks noChangeArrowheads="1"/>
            </p:cNvSpPr>
            <p:nvPr/>
          </p:nvSpPr>
          <p:spPr bwMode="grayWhite">
            <a:xfrm>
              <a:off x="134" y="1488"/>
              <a:ext cx="1588" cy="6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r>
                <a:rPr lang="th-TH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ลักษณะธุรกิจของสหกรณ์</a:t>
              </a:r>
            </a:p>
          </p:txBody>
        </p: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1647" y="1630"/>
              <a:ext cx="240" cy="437"/>
              <a:chOff x="2078" y="1159"/>
              <a:chExt cx="1615" cy="2939"/>
            </a:xfrm>
          </p:grpSpPr>
          <p:sp>
            <p:nvSpPr>
              <p:cNvPr id="32837" name="Oval 43"/>
              <p:cNvSpPr>
                <a:spLocks noChangeArrowheads="1"/>
              </p:cNvSpPr>
              <p:nvPr/>
            </p:nvSpPr>
            <p:spPr bwMode="gray">
              <a:xfrm>
                <a:off x="2078" y="1681"/>
                <a:ext cx="1615" cy="1614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2838" name="Oval 44"/>
              <p:cNvSpPr>
                <a:spLocks noChangeArrowheads="1"/>
              </p:cNvSpPr>
              <p:nvPr/>
            </p:nvSpPr>
            <p:spPr bwMode="gray">
              <a:xfrm>
                <a:off x="2172" y="1770"/>
                <a:ext cx="1427" cy="1436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8717" name="Oval 45"/>
              <p:cNvSpPr>
                <a:spLocks noChangeArrowheads="1"/>
              </p:cNvSpPr>
              <p:nvPr/>
            </p:nvSpPr>
            <p:spPr bwMode="gray">
              <a:xfrm>
                <a:off x="2253" y="1165"/>
                <a:ext cx="1101" cy="293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840" name="Oval 46"/>
              <p:cNvSpPr>
                <a:spLocks noChangeArrowheads="1"/>
              </p:cNvSpPr>
              <p:nvPr/>
            </p:nvSpPr>
            <p:spPr bwMode="gray">
              <a:xfrm>
                <a:off x="2253" y="1163"/>
                <a:ext cx="1101" cy="29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8719" name="Oval 47"/>
              <p:cNvSpPr>
                <a:spLocks noChangeArrowheads="1"/>
              </p:cNvSpPr>
              <p:nvPr/>
            </p:nvSpPr>
            <p:spPr bwMode="gray">
              <a:xfrm>
                <a:off x="2334" y="1161"/>
                <a:ext cx="1097" cy="29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842" name="Oval 48"/>
              <p:cNvSpPr>
                <a:spLocks noChangeArrowheads="1"/>
              </p:cNvSpPr>
              <p:nvPr/>
            </p:nvSpPr>
            <p:spPr bwMode="gray">
              <a:xfrm>
                <a:off x="2334" y="1159"/>
                <a:ext cx="1097" cy="2935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grpSp>
        <p:nvGrpSpPr>
          <p:cNvPr id="7" name="Group 127"/>
          <p:cNvGrpSpPr>
            <a:grpSpLocks/>
          </p:cNvGrpSpPr>
          <p:nvPr/>
        </p:nvGrpSpPr>
        <p:grpSpPr bwMode="auto">
          <a:xfrm>
            <a:off x="468317" y="2938946"/>
            <a:ext cx="2782887" cy="864393"/>
            <a:chOff x="134" y="2296"/>
            <a:chExt cx="1753" cy="726"/>
          </a:xfrm>
        </p:grpSpPr>
        <p:sp>
          <p:nvSpPr>
            <p:cNvPr id="28721" name="AutoShape 49">
              <a:hlinkClick r:id="rId4" action="ppaction://hlinksldjump"/>
            </p:cNvPr>
            <p:cNvSpPr>
              <a:spLocks noChangeArrowheads="1"/>
            </p:cNvSpPr>
            <p:nvPr/>
          </p:nvSpPr>
          <p:spPr bwMode="grayWhite">
            <a:xfrm>
              <a:off x="134" y="2296"/>
              <a:ext cx="1572" cy="726"/>
            </a:xfrm>
            <a:prstGeom prst="roundRect">
              <a:avLst>
                <a:gd name="adj" fmla="val 37741"/>
              </a:avLst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 typeface="Wingdings 2" pitchFamily="18" charset="2"/>
                <a:buNone/>
                <a:defRPr/>
              </a:pPr>
              <a:r>
                <a:rPr lang="th-TH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โครงสร้างเงินทุน / </a:t>
              </a:r>
              <a:br>
                <a:rPr lang="th-TH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งบการเงิน</a:t>
              </a:r>
              <a:r>
                <a:rPr lang="th-TH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</p:txBody>
        </p:sp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1647" y="2491"/>
              <a:ext cx="240" cy="437"/>
              <a:chOff x="2078" y="1164"/>
              <a:chExt cx="1615" cy="2937"/>
            </a:xfrm>
          </p:grpSpPr>
          <p:sp>
            <p:nvSpPr>
              <p:cNvPr id="32829" name="Oval 51"/>
              <p:cNvSpPr>
                <a:spLocks noChangeArrowheads="1"/>
              </p:cNvSpPr>
              <p:nvPr/>
            </p:nvSpPr>
            <p:spPr bwMode="gray">
              <a:xfrm>
                <a:off x="2078" y="1681"/>
                <a:ext cx="1615" cy="1613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2830" name="Oval 52"/>
              <p:cNvSpPr>
                <a:spLocks noChangeArrowheads="1"/>
              </p:cNvSpPr>
              <p:nvPr/>
            </p:nvSpPr>
            <p:spPr bwMode="gray">
              <a:xfrm>
                <a:off x="2172" y="1769"/>
                <a:ext cx="1427" cy="1436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8725" name="Oval 53"/>
              <p:cNvSpPr>
                <a:spLocks noChangeArrowheads="1"/>
              </p:cNvSpPr>
              <p:nvPr/>
            </p:nvSpPr>
            <p:spPr bwMode="gray">
              <a:xfrm>
                <a:off x="2253" y="1164"/>
                <a:ext cx="1101" cy="293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832" name="Oval 54"/>
              <p:cNvSpPr>
                <a:spLocks noChangeArrowheads="1"/>
              </p:cNvSpPr>
              <p:nvPr/>
            </p:nvSpPr>
            <p:spPr bwMode="gray">
              <a:xfrm>
                <a:off x="2253" y="1168"/>
                <a:ext cx="1101" cy="2933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8727" name="Oval 55"/>
              <p:cNvSpPr>
                <a:spLocks noChangeArrowheads="1"/>
              </p:cNvSpPr>
              <p:nvPr/>
            </p:nvSpPr>
            <p:spPr bwMode="gray">
              <a:xfrm>
                <a:off x="2334" y="1168"/>
                <a:ext cx="1097" cy="293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834" name="Oval 56"/>
              <p:cNvSpPr>
                <a:spLocks noChangeArrowheads="1"/>
              </p:cNvSpPr>
              <p:nvPr/>
            </p:nvSpPr>
            <p:spPr bwMode="gray">
              <a:xfrm>
                <a:off x="2334" y="1168"/>
                <a:ext cx="1097" cy="2932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grpSp>
        <p:nvGrpSpPr>
          <p:cNvPr id="9" name="Group 130"/>
          <p:cNvGrpSpPr>
            <a:grpSpLocks/>
          </p:cNvGrpSpPr>
          <p:nvPr/>
        </p:nvGrpSpPr>
        <p:grpSpPr bwMode="auto">
          <a:xfrm>
            <a:off x="5762638" y="4054793"/>
            <a:ext cx="3025775" cy="1015603"/>
            <a:chOff x="3450" y="1475"/>
            <a:chExt cx="2126" cy="853"/>
          </a:xfrm>
        </p:grpSpPr>
        <p:sp>
          <p:nvSpPr>
            <p:cNvPr id="32822" name="AutoShape 28"/>
            <p:cNvSpPr>
              <a:spLocks noChangeArrowheads="1"/>
            </p:cNvSpPr>
            <p:nvPr/>
          </p:nvSpPr>
          <p:spPr bwMode="auto">
            <a:xfrm>
              <a:off x="3653" y="1475"/>
              <a:ext cx="1923" cy="853"/>
            </a:xfrm>
            <a:prstGeom prst="roundRect">
              <a:avLst>
                <a:gd name="adj" fmla="val 32176"/>
              </a:avLst>
            </a:prstGeom>
            <a:gradFill rotWithShape="1">
              <a:gsLst>
                <a:gs pos="0">
                  <a:srgbClr val="F8DA5A"/>
                </a:gs>
                <a:gs pos="100000">
                  <a:schemeClr val="bg1"/>
                </a:gs>
              </a:gsLst>
              <a:lin ang="0" scaled="1"/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 2" pitchFamily="18" charset="2"/>
                <a:buNone/>
                <a:defRPr/>
              </a:pPr>
              <a:r>
                <a:rPr lang="th-TH" altLang="en-US" sz="24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ภาวะการณ์ทางเศรษฐกิจโดยทั่วไป</a:t>
              </a:r>
            </a:p>
          </p:txBody>
        </p:sp>
        <p:grpSp>
          <p:nvGrpSpPr>
            <p:cNvPr id="10" name="Group 94"/>
            <p:cNvGrpSpPr>
              <a:grpSpLocks/>
            </p:cNvGrpSpPr>
            <p:nvPr/>
          </p:nvGrpSpPr>
          <p:grpSpPr bwMode="auto">
            <a:xfrm>
              <a:off x="3450" y="1532"/>
              <a:ext cx="223" cy="436"/>
              <a:chOff x="2078" y="2658"/>
              <a:chExt cx="1616" cy="3233"/>
            </a:xfrm>
          </p:grpSpPr>
          <p:sp>
            <p:nvSpPr>
              <p:cNvPr id="32824" name="Oval 95"/>
              <p:cNvSpPr>
                <a:spLocks noChangeArrowheads="1"/>
              </p:cNvSpPr>
              <p:nvPr/>
            </p:nvSpPr>
            <p:spPr bwMode="gray">
              <a:xfrm>
                <a:off x="2078" y="3238"/>
                <a:ext cx="1616" cy="1634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2825" name="Oval 96"/>
              <p:cNvSpPr>
                <a:spLocks noChangeArrowheads="1"/>
              </p:cNvSpPr>
              <p:nvPr/>
            </p:nvSpPr>
            <p:spPr bwMode="gray">
              <a:xfrm>
                <a:off x="2167" y="3542"/>
                <a:ext cx="1430" cy="1446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2826" name="Oval 100"/>
              <p:cNvSpPr>
                <a:spLocks noChangeArrowheads="1"/>
              </p:cNvSpPr>
              <p:nvPr/>
            </p:nvSpPr>
            <p:spPr bwMode="gray">
              <a:xfrm>
                <a:off x="2353" y="2658"/>
                <a:ext cx="1091" cy="3233"/>
              </a:xfrm>
              <a:prstGeom prst="ellipse">
                <a:avLst/>
              </a:prstGeom>
              <a:gradFill rotWithShape="1">
                <a:gsLst>
                  <a:gs pos="0">
                    <a:srgbClr val="19B92C"/>
                  </a:gs>
                  <a:gs pos="100000">
                    <a:srgbClr val="0C5A15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grpSp>
        <p:nvGrpSpPr>
          <p:cNvPr id="11" name="Group 129"/>
          <p:cNvGrpSpPr>
            <a:grpSpLocks/>
          </p:cNvGrpSpPr>
          <p:nvPr/>
        </p:nvGrpSpPr>
        <p:grpSpPr bwMode="auto">
          <a:xfrm>
            <a:off x="5762636" y="2960372"/>
            <a:ext cx="3097213" cy="1064158"/>
            <a:chOff x="3452" y="550"/>
            <a:chExt cx="2110" cy="894"/>
          </a:xfrm>
        </p:grpSpPr>
        <p:sp>
          <p:nvSpPr>
            <p:cNvPr id="32814" name="AutoShape 27"/>
            <p:cNvSpPr>
              <a:spLocks noChangeArrowheads="1"/>
            </p:cNvSpPr>
            <p:nvPr/>
          </p:nvSpPr>
          <p:spPr bwMode="auto">
            <a:xfrm>
              <a:off x="3630" y="550"/>
              <a:ext cx="1932" cy="8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D1CC"/>
                </a:gs>
                <a:gs pos="100000">
                  <a:schemeClr val="bg1"/>
                </a:gs>
              </a:gsLst>
              <a:lin ang="0" scaled="1"/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th-TH" altLang="en-US" sz="24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ความซื่อสัตย์ ประสบการณ์ ความรู้ของคณะกรรมการฯ</a:t>
              </a:r>
            </a:p>
          </p:txBody>
        </p:sp>
        <p:grpSp>
          <p:nvGrpSpPr>
            <p:cNvPr id="12" name="Group 108"/>
            <p:cNvGrpSpPr>
              <a:grpSpLocks/>
            </p:cNvGrpSpPr>
            <p:nvPr/>
          </p:nvGrpSpPr>
          <p:grpSpPr bwMode="auto">
            <a:xfrm>
              <a:off x="3452" y="666"/>
              <a:ext cx="224" cy="437"/>
              <a:chOff x="2078" y="1053"/>
              <a:chExt cx="1614" cy="3220"/>
            </a:xfrm>
          </p:grpSpPr>
          <p:sp>
            <p:nvSpPr>
              <p:cNvPr id="32816" name="Oval 10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4" cy="1616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2817" name="Oval 110"/>
              <p:cNvSpPr>
                <a:spLocks noChangeArrowheads="1"/>
              </p:cNvSpPr>
              <p:nvPr/>
            </p:nvSpPr>
            <p:spPr bwMode="gray">
              <a:xfrm>
                <a:off x="2172" y="1777"/>
                <a:ext cx="1427" cy="1422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8783" name="Oval 111"/>
              <p:cNvSpPr>
                <a:spLocks noChangeArrowheads="1"/>
              </p:cNvSpPr>
              <p:nvPr/>
            </p:nvSpPr>
            <p:spPr bwMode="gray">
              <a:xfrm>
                <a:off x="2320" y="1053"/>
                <a:ext cx="1275" cy="32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819" name="Oval 112"/>
              <p:cNvSpPr>
                <a:spLocks noChangeArrowheads="1"/>
              </p:cNvSpPr>
              <p:nvPr/>
            </p:nvSpPr>
            <p:spPr bwMode="gray">
              <a:xfrm>
                <a:off x="2320" y="1056"/>
                <a:ext cx="1275" cy="321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AD07A5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8785" name="Oval 113"/>
              <p:cNvSpPr>
                <a:spLocks noChangeArrowheads="1"/>
              </p:cNvSpPr>
              <p:nvPr/>
            </p:nvSpPr>
            <p:spPr bwMode="gray">
              <a:xfrm>
                <a:off x="2343" y="1056"/>
                <a:ext cx="1091" cy="32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821" name="Oval 114"/>
              <p:cNvSpPr>
                <a:spLocks noChangeArrowheads="1"/>
              </p:cNvSpPr>
              <p:nvPr/>
            </p:nvSpPr>
            <p:spPr bwMode="gray">
              <a:xfrm>
                <a:off x="2164" y="1056"/>
                <a:ext cx="1091" cy="3215"/>
              </a:xfrm>
              <a:prstGeom prst="ellipse">
                <a:avLst/>
              </a:prstGeom>
              <a:gradFill rotWithShape="1">
                <a:gsLst>
                  <a:gs pos="0">
                    <a:srgbClr val="AD07A5"/>
                  </a:gs>
                  <a:gs pos="100000">
                    <a:srgbClr val="540350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sp>
        <p:nvSpPr>
          <p:cNvPr id="13321" name="Text Box 123"/>
          <p:cNvSpPr txBox="1">
            <a:spLocks noChangeArrowheads="1"/>
          </p:cNvSpPr>
          <p:nvPr/>
        </p:nvSpPr>
        <p:spPr bwMode="auto">
          <a:xfrm>
            <a:off x="285755" y="108591"/>
            <a:ext cx="8607425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ทำความเข้าใจเกี่ยวกับสหกรณ์</a:t>
            </a:r>
            <a:endParaRPr lang="en-US" altLang="en-US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3557588" y="2174558"/>
            <a:ext cx="1903412" cy="1458754"/>
            <a:chOff x="2080" y="1616"/>
            <a:chExt cx="1199" cy="1225"/>
          </a:xfrm>
        </p:grpSpPr>
        <p:sp>
          <p:nvSpPr>
            <p:cNvPr id="28674" name="AutoShape 2"/>
            <p:cNvSpPr>
              <a:spLocks noChangeArrowheads="1"/>
            </p:cNvSpPr>
            <p:nvPr/>
          </p:nvSpPr>
          <p:spPr bwMode="gray">
            <a:xfrm>
              <a:off x="2080" y="1616"/>
              <a:ext cx="1199" cy="1225"/>
            </a:xfrm>
            <a:prstGeom prst="can">
              <a:avLst>
                <a:gd name="adj" fmla="val 1049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813" name="Text Box 124"/>
            <p:cNvSpPr txBox="1">
              <a:spLocks noChangeArrowheads="1"/>
            </p:cNvSpPr>
            <p:nvPr/>
          </p:nvSpPr>
          <p:spPr bwMode="auto">
            <a:xfrm>
              <a:off x="2109" y="1980"/>
              <a:ext cx="1088" cy="59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th-TH" altLang="en-US" sz="4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สหกรณ์</a:t>
              </a:r>
              <a:endPara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4" name="Group 125"/>
          <p:cNvGrpSpPr>
            <a:grpSpLocks/>
          </p:cNvGrpSpPr>
          <p:nvPr/>
        </p:nvGrpSpPr>
        <p:grpSpPr bwMode="auto">
          <a:xfrm>
            <a:off x="481020" y="1137286"/>
            <a:ext cx="2770187" cy="674834"/>
            <a:chOff x="142" y="745"/>
            <a:chExt cx="1745" cy="567"/>
          </a:xfrm>
        </p:grpSpPr>
        <p:sp>
          <p:nvSpPr>
            <p:cNvPr id="28705" name="AutoShape 33"/>
            <p:cNvSpPr>
              <a:spLocks noChangeArrowheads="1"/>
            </p:cNvSpPr>
            <p:nvPr/>
          </p:nvSpPr>
          <p:spPr bwMode="grayWhite">
            <a:xfrm>
              <a:off x="142" y="745"/>
              <a:ext cx="1580" cy="5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th-TH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ผังการจัดองค์การ</a:t>
              </a:r>
              <a:br>
                <a:rPr lang="th-TH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การแบ่งแยกหน้าที่</a:t>
              </a:r>
              <a:endPara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5" name="Group 34"/>
            <p:cNvGrpSpPr>
              <a:grpSpLocks/>
            </p:cNvGrpSpPr>
            <p:nvPr/>
          </p:nvGrpSpPr>
          <p:grpSpPr bwMode="auto">
            <a:xfrm>
              <a:off x="1647" y="875"/>
              <a:ext cx="240" cy="437"/>
              <a:chOff x="2078" y="1159"/>
              <a:chExt cx="1615" cy="2940"/>
            </a:xfrm>
          </p:grpSpPr>
          <p:sp>
            <p:nvSpPr>
              <p:cNvPr id="32806" name="Oval 35"/>
              <p:cNvSpPr>
                <a:spLocks noChangeArrowheads="1"/>
              </p:cNvSpPr>
              <p:nvPr/>
            </p:nvSpPr>
            <p:spPr bwMode="gray">
              <a:xfrm>
                <a:off x="2078" y="1681"/>
                <a:ext cx="1615" cy="1614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2807" name="Oval 36">
                <a:hlinkClick r:id="rId4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2172" y="1770"/>
                <a:ext cx="1427" cy="1436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8709" name="Oval 37"/>
              <p:cNvSpPr>
                <a:spLocks noChangeArrowheads="1"/>
              </p:cNvSpPr>
              <p:nvPr/>
            </p:nvSpPr>
            <p:spPr bwMode="gray">
              <a:xfrm>
                <a:off x="2253" y="1165"/>
                <a:ext cx="1101" cy="293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809" name="Oval 38"/>
              <p:cNvSpPr>
                <a:spLocks noChangeArrowheads="1"/>
              </p:cNvSpPr>
              <p:nvPr/>
            </p:nvSpPr>
            <p:spPr bwMode="gray">
              <a:xfrm>
                <a:off x="2253" y="1163"/>
                <a:ext cx="1101" cy="293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8711" name="Oval 39"/>
              <p:cNvSpPr>
                <a:spLocks noChangeArrowheads="1"/>
              </p:cNvSpPr>
              <p:nvPr/>
            </p:nvSpPr>
            <p:spPr bwMode="gray">
              <a:xfrm>
                <a:off x="2334" y="1161"/>
                <a:ext cx="1097" cy="293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811" name="Oval 40"/>
              <p:cNvSpPr>
                <a:spLocks noChangeArrowheads="1"/>
              </p:cNvSpPr>
              <p:nvPr/>
            </p:nvSpPr>
            <p:spPr bwMode="gray">
              <a:xfrm>
                <a:off x="2334" y="1159"/>
                <a:ext cx="1097" cy="293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sp>
        <p:nvSpPr>
          <p:cNvPr id="74764" name="AutoShape 3" descr="ลายเส้นแนวนอนถี่ๆ"/>
          <p:cNvSpPr>
            <a:spLocks noChangeArrowheads="1"/>
          </p:cNvSpPr>
          <p:nvPr/>
        </p:nvSpPr>
        <p:spPr bwMode="auto">
          <a:xfrm>
            <a:off x="5907088" y="985841"/>
            <a:ext cx="2952750" cy="394192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1900" b="1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6" name="Group 128"/>
          <p:cNvGrpSpPr>
            <a:grpSpLocks/>
          </p:cNvGrpSpPr>
          <p:nvPr/>
        </p:nvGrpSpPr>
        <p:grpSpPr bwMode="auto">
          <a:xfrm flipH="1">
            <a:off x="5760853" y="2117411"/>
            <a:ext cx="3098995" cy="650082"/>
            <a:chOff x="134" y="3202"/>
            <a:chExt cx="1739" cy="636"/>
          </a:xfrm>
        </p:grpSpPr>
        <p:sp>
          <p:nvSpPr>
            <p:cNvPr id="28745" name="AutoShape 73">
              <a:hlinkClick r:id="rId5" action="ppaction://hlinksldjump"/>
            </p:cNvPr>
            <p:cNvSpPr>
              <a:spLocks noChangeArrowheads="1"/>
            </p:cNvSpPr>
            <p:nvPr/>
          </p:nvSpPr>
          <p:spPr bwMode="grayWhite">
            <a:xfrm>
              <a:off x="134" y="3202"/>
              <a:ext cx="1588" cy="6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 typeface="Wingdings 2" pitchFamily="18" charset="2"/>
                <a:buNone/>
                <a:defRPr/>
              </a:pPr>
              <a:r>
                <a:rPr lang="th-TH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แรงกดดันที่ผิดปกติ</a:t>
              </a:r>
            </a:p>
          </p:txBody>
        </p:sp>
        <p:grpSp>
          <p:nvGrpSpPr>
            <p:cNvPr id="17" name="Group 66"/>
            <p:cNvGrpSpPr>
              <a:grpSpLocks/>
            </p:cNvGrpSpPr>
            <p:nvPr/>
          </p:nvGrpSpPr>
          <p:grpSpPr bwMode="auto">
            <a:xfrm>
              <a:off x="1645" y="3268"/>
              <a:ext cx="228" cy="563"/>
              <a:chOff x="2056" y="600"/>
              <a:chExt cx="1637" cy="3769"/>
            </a:xfrm>
          </p:grpSpPr>
          <p:sp>
            <p:nvSpPr>
              <p:cNvPr id="32798" name="Oval 67"/>
              <p:cNvSpPr>
                <a:spLocks noChangeArrowheads="1"/>
              </p:cNvSpPr>
              <p:nvPr/>
            </p:nvSpPr>
            <p:spPr bwMode="gray">
              <a:xfrm>
                <a:off x="2076" y="1678"/>
                <a:ext cx="1617" cy="1619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2799" name="Oval 68"/>
              <p:cNvSpPr>
                <a:spLocks noChangeArrowheads="1"/>
              </p:cNvSpPr>
              <p:nvPr/>
            </p:nvSpPr>
            <p:spPr bwMode="gray">
              <a:xfrm>
                <a:off x="2173" y="1603"/>
                <a:ext cx="1431" cy="1432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8741" name="Oval 69"/>
              <p:cNvSpPr>
                <a:spLocks noChangeArrowheads="1"/>
              </p:cNvSpPr>
              <p:nvPr/>
            </p:nvSpPr>
            <p:spPr bwMode="gray">
              <a:xfrm>
                <a:off x="2056" y="967"/>
                <a:ext cx="1047" cy="340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801" name="Oval 70"/>
              <p:cNvSpPr>
                <a:spLocks noChangeArrowheads="1"/>
              </p:cNvSpPr>
              <p:nvPr/>
            </p:nvSpPr>
            <p:spPr bwMode="gray">
              <a:xfrm>
                <a:off x="2256" y="609"/>
                <a:ext cx="1047" cy="340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8743" name="Oval 71"/>
              <p:cNvSpPr>
                <a:spLocks noChangeArrowheads="1"/>
              </p:cNvSpPr>
              <p:nvPr/>
            </p:nvSpPr>
            <p:spPr bwMode="gray">
              <a:xfrm>
                <a:off x="2343" y="609"/>
                <a:ext cx="1087" cy="340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803" name="Oval 72"/>
              <p:cNvSpPr>
                <a:spLocks noChangeArrowheads="1"/>
              </p:cNvSpPr>
              <p:nvPr/>
            </p:nvSpPr>
            <p:spPr bwMode="gray">
              <a:xfrm>
                <a:off x="2497" y="600"/>
                <a:ext cx="1093" cy="3401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6E2E1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grpSp>
        <p:nvGrpSpPr>
          <p:cNvPr id="18" name="Group 89"/>
          <p:cNvGrpSpPr>
            <a:grpSpLocks/>
          </p:cNvGrpSpPr>
          <p:nvPr/>
        </p:nvGrpSpPr>
        <p:grpSpPr bwMode="auto">
          <a:xfrm>
            <a:off x="5684849" y="1214438"/>
            <a:ext cx="3235325" cy="757238"/>
            <a:chOff x="5429256" y="1285860"/>
            <a:chExt cx="3235330" cy="1009650"/>
          </a:xfrm>
        </p:grpSpPr>
        <p:sp>
          <p:nvSpPr>
            <p:cNvPr id="32793" name="Oval 68"/>
            <p:cNvSpPr>
              <a:spLocks noChangeArrowheads="1"/>
            </p:cNvSpPr>
            <p:nvPr/>
          </p:nvSpPr>
          <p:spPr bwMode="gray">
            <a:xfrm flipH="1">
              <a:off x="5429256" y="1571610"/>
              <a:ext cx="500063" cy="28575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defRPr/>
              </a:pPr>
              <a:endParaRPr lang="en-US" alt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8" name="AutoShape 73">
              <a:hlinkClick r:id="rId6" action="ppaction://hlinksldjump"/>
            </p:cNvPr>
            <p:cNvSpPr>
              <a:spLocks noChangeArrowheads="1"/>
            </p:cNvSpPr>
            <p:nvPr/>
          </p:nvSpPr>
          <p:spPr bwMode="grayWhite">
            <a:xfrm>
              <a:off x="5786444" y="1285860"/>
              <a:ext cx="2878142" cy="10096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 typeface="Wingdings 2" pitchFamily="18" charset="2"/>
                <a:buNone/>
                <a:defRPr/>
              </a:pPr>
              <a:r>
                <a:rPr lang="th-TH" sz="24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มติที่ประชุมใหญ่/</a:t>
              </a:r>
              <a:br>
                <a:rPr lang="th-TH" sz="24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มติคณะกรรมการ/</a:t>
              </a:r>
            </a:p>
          </p:txBody>
        </p:sp>
        <p:sp>
          <p:nvSpPr>
            <p:cNvPr id="32795" name="Oval 72"/>
            <p:cNvSpPr>
              <a:spLocks noChangeArrowheads="1"/>
            </p:cNvSpPr>
            <p:nvPr/>
          </p:nvSpPr>
          <p:spPr bwMode="gray">
            <a:xfrm flipH="1">
              <a:off x="5516568" y="1428735"/>
              <a:ext cx="269875" cy="6924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/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defRPr/>
              </a:pPr>
              <a:endParaRPr lang="en-US" alt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9" name="Group 127"/>
          <p:cNvGrpSpPr>
            <a:grpSpLocks/>
          </p:cNvGrpSpPr>
          <p:nvPr/>
        </p:nvGrpSpPr>
        <p:grpSpPr bwMode="auto">
          <a:xfrm>
            <a:off x="541351" y="4000500"/>
            <a:ext cx="2782887" cy="864394"/>
            <a:chOff x="134" y="2296"/>
            <a:chExt cx="1753" cy="726"/>
          </a:xfrm>
        </p:grpSpPr>
        <p:sp>
          <p:nvSpPr>
            <p:cNvPr id="82" name="AutoShape 49">
              <a:hlinkClick r:id="rId4" action="ppaction://hlinksldjump"/>
            </p:cNvPr>
            <p:cNvSpPr>
              <a:spLocks noChangeArrowheads="1"/>
            </p:cNvSpPr>
            <p:nvPr/>
          </p:nvSpPr>
          <p:spPr bwMode="grayWhite">
            <a:xfrm>
              <a:off x="134" y="2296"/>
              <a:ext cx="1572" cy="726"/>
            </a:xfrm>
            <a:prstGeom prst="roundRect">
              <a:avLst>
                <a:gd name="adj" fmla="val 37741"/>
              </a:avLst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 typeface="Wingdings 2" pitchFamily="18" charset="2"/>
                <a:buNone/>
                <a:defRPr/>
              </a:pPr>
              <a:r>
                <a:rPr lang="th-TH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รายงานการสอบบัญชี/</a:t>
              </a:r>
              <a:br>
                <a:rPr lang="th-TH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รายงานตรวจสอบกิจการ</a:t>
              </a:r>
            </a:p>
          </p:txBody>
        </p:sp>
        <p:grpSp>
          <p:nvGrpSpPr>
            <p:cNvPr id="20" name="Group 50"/>
            <p:cNvGrpSpPr>
              <a:grpSpLocks/>
            </p:cNvGrpSpPr>
            <p:nvPr/>
          </p:nvGrpSpPr>
          <p:grpSpPr bwMode="auto">
            <a:xfrm>
              <a:off x="1647" y="2491"/>
              <a:ext cx="240" cy="437"/>
              <a:chOff x="2078" y="1164"/>
              <a:chExt cx="1615" cy="2937"/>
            </a:xfrm>
          </p:grpSpPr>
          <p:sp>
            <p:nvSpPr>
              <p:cNvPr id="32787" name="Oval 51"/>
              <p:cNvSpPr>
                <a:spLocks noChangeArrowheads="1"/>
              </p:cNvSpPr>
              <p:nvPr/>
            </p:nvSpPr>
            <p:spPr bwMode="gray">
              <a:xfrm>
                <a:off x="2078" y="1681"/>
                <a:ext cx="1615" cy="1613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2788" name="Oval 52"/>
              <p:cNvSpPr>
                <a:spLocks noChangeArrowheads="1"/>
              </p:cNvSpPr>
              <p:nvPr/>
            </p:nvSpPr>
            <p:spPr bwMode="gray">
              <a:xfrm>
                <a:off x="2172" y="1769"/>
                <a:ext cx="1427" cy="1436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86" name="Oval 53"/>
              <p:cNvSpPr>
                <a:spLocks noChangeArrowheads="1"/>
              </p:cNvSpPr>
              <p:nvPr/>
            </p:nvSpPr>
            <p:spPr bwMode="gray">
              <a:xfrm>
                <a:off x="2253" y="1164"/>
                <a:ext cx="1101" cy="293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790" name="Oval 54"/>
              <p:cNvSpPr>
                <a:spLocks noChangeArrowheads="1"/>
              </p:cNvSpPr>
              <p:nvPr/>
            </p:nvSpPr>
            <p:spPr bwMode="gray">
              <a:xfrm>
                <a:off x="2253" y="1168"/>
                <a:ext cx="1101" cy="2933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88" name="Oval 55"/>
              <p:cNvSpPr>
                <a:spLocks noChangeArrowheads="1"/>
              </p:cNvSpPr>
              <p:nvPr/>
            </p:nvSpPr>
            <p:spPr bwMode="gray">
              <a:xfrm>
                <a:off x="2334" y="1168"/>
                <a:ext cx="1097" cy="293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th-TH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9" name="Oval 56"/>
              <p:cNvSpPr>
                <a:spLocks noChangeArrowheads="1"/>
              </p:cNvSpPr>
              <p:nvPr/>
            </p:nvSpPr>
            <p:spPr bwMode="gray">
              <a:xfrm>
                <a:off x="2334" y="1168"/>
                <a:ext cx="1097" cy="29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1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sp>
        <p:nvSpPr>
          <p:cNvPr id="74768" name="ตัวยึดหมายเลขภาพนิ่ง 83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4869180"/>
            <a:ext cx="1162050" cy="27432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445839-0E51-4B76-BB94-07A7DF4D70A7}" type="slidenum">
              <a:rPr lang="en-US" altLang="th-TH" smtClean="0">
                <a:latin typeface="Arial" pitchFamily="34" charset="0"/>
              </a:rPr>
              <a:pPr/>
              <a:t>15</a:t>
            </a:fld>
            <a:endParaRPr lang="th-TH" altLang="th-TH" smtClean="0">
              <a:latin typeface="Arial" pitchFamily="34" charset="0"/>
            </a:endParaRPr>
          </a:p>
        </p:txBody>
      </p:sp>
      <p:pic>
        <p:nvPicPr>
          <p:cNvPr id="81" name="Picture 91" descr="post-7740-1133926207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3325" y="11346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413" y="174309"/>
            <a:ext cx="8891587" cy="83581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h-TH" altLang="en-US" b="1" spc="-7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altLang="en-US" b="1" spc="-7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b="1" spc="-7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altLang="en-US" b="1" spc="-7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b="1" spc="-7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altLang="en-US" b="1" spc="-7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b="1" spc="-7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ทำความเข้าใจการควบคุมภายใน</a:t>
            </a:r>
          </a:p>
        </p:txBody>
      </p:sp>
      <p:sp>
        <p:nvSpPr>
          <p:cNvPr id="76803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4869180"/>
            <a:ext cx="1162050" cy="27432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D6B47-D2A0-42E8-A126-318E1D7D8D01}" type="slidenum">
              <a:rPr lang="en-US" altLang="th-TH" smtClean="0">
                <a:latin typeface="Arial" pitchFamily="34" charset="0"/>
              </a:rPr>
              <a:pPr/>
              <a:t>16</a:t>
            </a:fld>
            <a:endParaRPr lang="th-TH" altLang="th-TH" smtClean="0">
              <a:latin typeface="Arial" pitchFamily="34" charset="0"/>
            </a:endParaRPr>
          </a:p>
        </p:txBody>
      </p:sp>
      <p:sp>
        <p:nvSpPr>
          <p:cNvPr id="6" name="แผนผังลำดับงาน: ผสาน 5"/>
          <p:cNvSpPr/>
          <p:nvPr/>
        </p:nvSpPr>
        <p:spPr>
          <a:xfrm>
            <a:off x="1571625" y="1717359"/>
            <a:ext cx="1428750" cy="161449"/>
          </a:xfrm>
          <a:prstGeom prst="flowChartMerg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2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ไดอะแกรม 10"/>
          <p:cNvGraphicFramePr/>
          <p:nvPr>
            <p:extLst>
              <p:ext uri="{D42A27DB-BD31-4B8C-83A1-F6EECF244321}">
                <p14:modId xmlns:p14="http://schemas.microsoft.com/office/powerpoint/2010/main" xmlns="" val="123114284"/>
              </p:ext>
            </p:extLst>
          </p:nvPr>
        </p:nvGraphicFramePr>
        <p:xfrm>
          <a:off x="642910" y="2042012"/>
          <a:ext cx="7786742" cy="2503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42945" y="1074420"/>
            <a:ext cx="2643187" cy="53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เพื่อให้ได้ข้อสรุป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15686" y="1199488"/>
            <a:ext cx="8360228" cy="3231654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Tx/>
              <a:buChar char="-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บันทึกรายได้และค่าใช้จ่ายอื่น</a:t>
            </a:r>
            <a:r>
              <a:rPr lang="th-TH" sz="3200" b="1" u="sng" dirty="0" smtClean="0">
                <a:latin typeface="TH SarabunPSK" pitchFamily="34" charset="-34"/>
                <a:cs typeface="TH SarabunPSK" pitchFamily="34" charset="-34"/>
              </a:rPr>
              <a:t>ผิดประเภท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บันทึกรายได้และค่าใช้จ่ายอื่น</a:t>
            </a:r>
            <a:r>
              <a:rPr lang="th-TH" sz="3200" b="1" u="sng" dirty="0" smtClean="0">
                <a:latin typeface="TH SarabunPSK" pitchFamily="34" charset="-34"/>
                <a:cs typeface="TH SarabunPSK" pitchFamily="34" charset="-34"/>
              </a:rPr>
              <a:t>ไม่ถูกต้อง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บันทึกรายได้และค่าใช้จ่ายอื่น</a:t>
            </a:r>
            <a:r>
              <a:rPr lang="th-TH" sz="3200" b="1" u="sng" dirty="0" smtClean="0">
                <a:latin typeface="TH SarabunPSK" pitchFamily="34" charset="-34"/>
                <a:cs typeface="TH SarabunPSK" pitchFamily="34" charset="-34"/>
              </a:rPr>
              <a:t>ไม่ครบถ้วน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บันทึกรายได้และค่าใช้จ่ายอื่น</a:t>
            </a:r>
            <a:r>
              <a:rPr lang="th-TH" sz="3200" b="1" u="sng" dirty="0" smtClean="0">
                <a:latin typeface="TH SarabunPSK" pitchFamily="34" charset="-34"/>
                <a:cs typeface="TH SarabunPSK" pitchFamily="34" charset="-34"/>
              </a:rPr>
              <a:t>ไม่สอดคล้องกับเอกสาร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หลักฐานที่เกี่ยวข้อง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ปรับปรุงรายได้และค่าใช้จ่ายอื่น</a:t>
            </a:r>
            <a:r>
              <a:rPr lang="th-TH" sz="3200" b="1" u="sng" dirty="0" smtClean="0">
                <a:latin typeface="TH SarabunPSK" pitchFamily="34" charset="-34"/>
                <a:cs typeface="TH SarabunPSK" pitchFamily="34" charset="-34"/>
              </a:rPr>
              <a:t>ไม่ถูกต้องตามงวดบัญชี</a:t>
            </a:r>
          </a:p>
          <a:p>
            <a:pPr>
              <a:buFontTx/>
              <a:buChar char="-"/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854539" y="175161"/>
            <a:ext cx="5050971" cy="729342"/>
          </a:xfrm>
          <a:prstGeom prst="round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ปัจจัยเสี่ยงด้านรายได้และค่าใช้จ่าย</a:t>
            </a:r>
            <a:endParaRPr lang="th-TH" sz="3200" dirty="0"/>
          </a:p>
        </p:txBody>
      </p:sp>
      <p:pic>
        <p:nvPicPr>
          <p:cNvPr id="6" name="Picture 40" descr="kapook_2857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0467" y="1559503"/>
            <a:ext cx="13684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1" descr="kapook_2857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8529" y="1510291"/>
            <a:ext cx="13684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946558" y="238933"/>
            <a:ext cx="7086600" cy="758594"/>
            <a:chOff x="408392" y="620892"/>
            <a:chExt cx="8126007" cy="1918800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3" name="สี่เหลี่ยมมุมมน 2"/>
            <p:cNvSpPr/>
            <p:nvPr/>
          </p:nvSpPr>
          <p:spPr>
            <a:xfrm>
              <a:off x="408392" y="620892"/>
              <a:ext cx="8126007" cy="1918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4" name="สี่เหลี่ยมมุมมน 4"/>
            <p:cNvSpPr/>
            <p:nvPr/>
          </p:nvSpPr>
          <p:spPr>
            <a:xfrm>
              <a:off x="502060" y="1225993"/>
              <a:ext cx="7938671" cy="6479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5806" tIns="0" rIns="225806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600" b="1" kern="1200" dirty="0" smtClean="0">
                  <a:solidFill>
                    <a:srgbClr val="002060"/>
                  </a:solidFill>
                  <a:latin typeface="TH SarabunPSK" pitchFamily="34" charset="-34"/>
                  <a:cs typeface="TH SarabunPSK" pitchFamily="34" charset="-34"/>
                </a:rPr>
                <a:t>วัตถุประสงค์ของการตรวจสอบรายได้และค่าใช้จ่าย</a:t>
              </a:r>
              <a:endParaRPr lang="en-US" sz="3600" b="1" kern="12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39488" y="1360711"/>
            <a:ext cx="8730343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เพื่อทราบ</a:t>
            </a:r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ประสิทธิภาพของระบบการควบคุมภายใน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ด้านรายได้อื่นและค่าใช้จ่ายในการดำเนินงาน</a:t>
            </a:r>
          </a:p>
          <a:p>
            <a:pPr marL="457200" indent="-457200">
              <a:buAutoNum type="arabicPeriod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รายการ</a:t>
            </a:r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เกิดขึ้นจริง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และ</a:t>
            </a:r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บันทึกรายการ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บัญชีหรือ</a:t>
            </a:r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เปิดเผยไว้ครบถ้วน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เป็นไปตามงบประมาณรายได้ – ค่าใช้จ่ายประจำปีที่ได้รับอนุมัติจากที่ประชุมใหญ่ของสหกรณ์</a:t>
            </a:r>
          </a:p>
          <a:p>
            <a:pPr marL="457200" indent="-457200">
              <a:buAutoNum type="arabicPeriod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แสดงมูลค่า/จำนวนเงินถูกต้องตรงตามรอบ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ระยะเวลาบัญชีที่เกิดขึ้น เป็นไปตามระเบียบนายทะเบียนสหกรณ์กำหนด</a:t>
            </a:r>
          </a:p>
          <a:p>
            <a:pPr marL="457200" indent="-457200">
              <a:buAutoNum type="arabicPeriod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แสดงรายการ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การจัดประเภทรายการในงบการเงินและรายละเอียดประกอบงบการเงินเป็นไปตามระเบียบและคำแนะนำที่นายทะเบียนสหกรณ์กำหนด 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6700" y="76200"/>
            <a:ext cx="8699500" cy="594121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วิธีการตรวจสอบเพื่อให้ได้หลักฐานการสอบบัญชี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endParaRPr lang="th-TH" sz="3600" dirty="0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77800" y="706835"/>
            <a:ext cx="4357688" cy="479822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การทดสอบการควบคุม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165100" y="1242902"/>
            <a:ext cx="4332288" cy="3684698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เป็นการตรวจสอบเพื่อให้ได้หลักฐานการสอบบัญชีเกี่ยวกับ</a:t>
            </a:r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ประสิทธิภาพประสิทธิผลของการปฏิบัติ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ตามการควบคุมภายในของสหกรณ์ มีการปฏิบัติตามระเบียบที่กำหนดอย่างสม่ำเสมอ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19633" y="706835"/>
            <a:ext cx="4308467" cy="47982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การตรวจสอบเนื้อหาสาระ 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57732" y="1231900"/>
            <a:ext cx="4321168" cy="36957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72000">
              <a:spcBef>
                <a:spcPts val="0"/>
              </a:spcBef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วิธีการตรวจสอบ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ที่ใช้ในการรวบรวมหลักฐานการสอบบัญชี</a:t>
            </a:r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เพื่อพิสูจน์สิ่งที่คณะกรรมการดำเนินการได้ให้คำรับรองไว้เกี่ยวกับงบการเงินของสหกรณ์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ประกอบด้วย</a:t>
            </a:r>
          </a:p>
          <a:p>
            <a:pPr marL="72000">
              <a:spcBef>
                <a:spcPts val="0"/>
              </a:spcBef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(ก) การทดสอบรายละเอียด (ยอดคงเหลือทางบัญชีและการเปิดเผยข้อมูล)</a:t>
            </a:r>
          </a:p>
          <a:p>
            <a:pPr marL="72000">
              <a:spcBef>
                <a:spcPts val="0"/>
              </a:spcBef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	(ข) การวิเคราะห์เปรียบเทียบ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69" descr="รูปภาพ87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756" y="3446643"/>
            <a:ext cx="1624466" cy="153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สี่เหลี่ยมมุมมน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148762" y="269047"/>
            <a:ext cx="2903384" cy="803672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sz="5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lang="th-TH" altLang="th-TH" sz="5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938213" y="1335086"/>
            <a:ext cx="3201988" cy="3583223"/>
            <a:chOff x="591" y="1998"/>
            <a:chExt cx="1569" cy="1842"/>
          </a:xfrm>
        </p:grpSpPr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591" y="1998"/>
              <a:ext cx="1569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1734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rgbClr val="99CCFF"/>
                      </a:gs>
                      <a:gs pos="100000">
                        <a:srgbClr val="99CCFF">
                          <a:gamma/>
                          <a:tint val="27451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h-TH" altLang="th-TH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591" y="2211"/>
              <a:ext cx="1473" cy="1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77B7E7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17347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th-TH" sz="36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เข้าใจ</a:t>
              </a:r>
              <a:r>
                <a:rPr lang="th-TH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เกี่ยวกับกระบวนงานและเทคนิคการตรวจสอบบัญชีเฉพาะด้านรายได้และค่าใช้จ่าย</a:t>
              </a:r>
              <a:endParaRPr lang="en-US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4" name="Freeform 7"/>
          <p:cNvSpPr>
            <a:spLocks/>
          </p:cNvSpPr>
          <p:nvPr/>
        </p:nvSpPr>
        <p:spPr bwMode="gray">
          <a:xfrm>
            <a:off x="3851275" y="977899"/>
            <a:ext cx="865188" cy="14573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tint val="63529"/>
                  <a:invGamma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5724525" y="1335087"/>
            <a:ext cx="3024188" cy="3268086"/>
            <a:chOff x="3504" y="1998"/>
            <a:chExt cx="1440" cy="1680"/>
          </a:xfrm>
        </p:grpSpPr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3504" y="1998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1734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rgbClr val="99CCFF"/>
                      </a:gs>
                      <a:gs pos="100000">
                        <a:srgbClr val="99CCFF">
                          <a:gamma/>
                          <a:tint val="27451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h-TH" altLang="th-TH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3660" y="2189"/>
              <a:ext cx="1284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77B7E7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17347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Aft>
                  <a:spcPts val="1125"/>
                </a:spcAft>
                <a:buClr>
                  <a:srgbClr val="FFFF00"/>
                </a:buClr>
                <a:defRPr/>
              </a:pPr>
              <a:r>
                <a:rPr lang="th-TH" sz="3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แลกเปลี่ยนเรียนรู้ประสบการณ์ระหว่างวิทยากรและผู้เข้าอบรม</a:t>
              </a:r>
              <a:endPara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8" name="Freeform 12"/>
          <p:cNvSpPr>
            <a:spLocks/>
          </p:cNvSpPr>
          <p:nvPr/>
        </p:nvSpPr>
        <p:spPr bwMode="gray">
          <a:xfrm flipH="1">
            <a:off x="4859338" y="977899"/>
            <a:ext cx="976312" cy="150177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CC00"/>
              </a:gs>
              <a:gs pos="100000">
                <a:srgbClr val="00CC00">
                  <a:gamma/>
                  <a:tint val="31765"/>
                  <a:invGamma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81280" y="90511"/>
            <a:ext cx="8991599" cy="4986442"/>
          </a:xfrm>
          <a:prstGeom prst="rect">
            <a:avLst/>
          </a:prstGeom>
          <a:noFill/>
          <a:ln w="1651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575">
              <a:solidFill>
                <a:schemeClr val="tx1"/>
              </a:solidFill>
            </a:endParaRPr>
          </a:p>
        </p:txBody>
      </p:sp>
      <p:pic>
        <p:nvPicPr>
          <p:cNvPr id="19" name="Picture 4" descr="blink button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5122" y="3144076"/>
            <a:ext cx="1233488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00344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284017" y="37582"/>
            <a:ext cx="2362201" cy="576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ทดสอบการควบคุม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0" y="731152"/>
            <a:ext cx="9002486" cy="41692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" y="653400"/>
            <a:ext cx="89534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>
              <a:buFontTx/>
              <a:buChar char="-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สอบทานมติที่ประชุมคณะกรรมการดำเนินการและระเบียบที่สหกรณ์กำหนด</a:t>
            </a:r>
          </a:p>
          <a:p>
            <a:pPr marL="72000">
              <a:buFontTx/>
              <a:buChar char="-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สอบถามการปฏิบัติของคณะกรรมการ/เจ้าหน้าที่ ว่าเป็นไปตามระบบ ระเบียบที่กำหนด และมีการแบ่งแยกหน้าที่</a:t>
            </a:r>
          </a:p>
          <a:p>
            <a:pPr marL="72000">
              <a:buFontTx/>
              <a:buChar char="-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สอบทานการพิจารณาอนุมัติเกี่ยวกับรายได้ หรือค่าใช้จ่ายโดยผู้มีอำนาจเป็นไปตามระเบียบที่สหกรณ์กำหนด</a:t>
            </a:r>
          </a:p>
          <a:p>
            <a:pPr marL="72000">
              <a:buFontTx/>
              <a:buChar char="-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สอบทานเอกสารการรับเงิน (ใบเสร็จรับเงิน) มีการเรียงลำดับไว้ล่วงหน้า</a:t>
            </a:r>
          </a:p>
          <a:p>
            <a:pPr marL="72000">
              <a:buFontTx/>
              <a:buChar char="-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สอบทานการลงลายมือชื่อผู้รับเงินในใบเสร็จรับเงิน</a:t>
            </a:r>
          </a:p>
          <a:p>
            <a:pPr marL="72000">
              <a:buFontTx/>
              <a:buChar char="-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สอบทานการลงลายมือชื่อผู้รับเงินค่าใช้จ่ายในการดำเนินงานและประทับตรา “จ่ายแล้ว” ในเอกสารการจ่ายเงิน (ใบเบิกเงิน)</a:t>
            </a:r>
          </a:p>
          <a:p>
            <a:pPr marL="72000">
              <a:buFontTx/>
              <a:buChar char="-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สอบทานการควบคุมค่าใช้จ่ายอยู่ภายในวงเงินงบประมาณที่กำหนด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451274" y="125473"/>
            <a:ext cx="2362201" cy="576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ตรวจสอบเนื้อหาสาระ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6199" y="794652"/>
            <a:ext cx="9002486" cy="4169234"/>
          </a:xfrm>
          <a:prstGeom prst="rect">
            <a:avLst/>
          </a:prstGeom>
          <a:gradFill flip="none" rotWithShape="1">
            <a:gsLst>
              <a:gs pos="0">
                <a:srgbClr val="0A8430">
                  <a:tint val="66000"/>
                  <a:satMod val="160000"/>
                </a:srgbClr>
              </a:gs>
              <a:gs pos="50000">
                <a:srgbClr val="0A8430">
                  <a:tint val="44500"/>
                  <a:satMod val="160000"/>
                </a:srgbClr>
              </a:gs>
              <a:gs pos="100000">
                <a:srgbClr val="0A843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85067" y="901331"/>
            <a:ext cx="87194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วิเคราะห์การเปลี่ยนแปลงของรายได้และค่าใช้จ่าย เปรียบเทียบกับปีก่อนเพื่อหารายการผิดปกติ</a:t>
            </a:r>
          </a:p>
          <a:p>
            <a:pPr>
              <a:buFontTx/>
              <a:buChar char="-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เปรียบเทียบยอดรวมรายได้และค่าใช้จ่าย ณ วันสิ้นปีกับบัญชีแยกประเภท 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กรณีพบข้อแตกต่างให้ค้นหาสาเหตุ</a:t>
            </a:r>
          </a:p>
          <a:p>
            <a:pPr>
              <a:buFontTx/>
              <a:buChar char="-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วิเคราะห์รายละเอียดรายได้และค่าใช้จ่าย ปีปัจจุบันเพื่อหารายการผิดปกติ</a:t>
            </a:r>
          </a:p>
          <a:p>
            <a:pPr>
              <a:buFontTx/>
              <a:buChar char="-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ตรวจสอบเอกสารการรับเงินรายได้ เอกสารการจ่ายเงิน การบันทึกบัญชีในสมุดเงินสด ผ่านไปบัญชีแยกประเภท</a:t>
            </a:r>
          </a:p>
          <a:p>
            <a:pPr>
              <a:buFontTx/>
              <a:buChar char="-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วิเคราะห์ความสัมพันธ์ของรายการบัญชี</a:t>
            </a:r>
          </a:p>
          <a:p>
            <a:pPr>
              <a:buFontTx/>
              <a:buChar char="-"/>
            </a:pP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282" y="229019"/>
            <a:ext cx="3309257" cy="584775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เทคนิคการสอบบัญชี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278674" y="1071146"/>
            <a:ext cx="8717280" cy="359882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เทคนิคการสอบบัญชี หมายถึง เครื่องมือที่ผู้สอบบัญชีใช้ในการรวบรวมหลักฐาน ผู้สอบบัญชีต้องเลือกใช้เทคนิคหรือเครื่องมือ วิธีการ ให้เหมาะสมกับงานตรวจสอบแต่ละด้าน แล้วนำมาประกอบเข้าเป็นวิธีการตรวจสอบในแต่ละรายการ หรือแต่ละบัญชี </a:t>
            </a:r>
            <a:r>
              <a:rPr lang="th-TH" sz="3000" b="1" u="sng" dirty="0" smtClean="0">
                <a:latin typeface="TH SarabunPSK" pitchFamily="34" charset="-34"/>
                <a:cs typeface="TH SarabunPSK" pitchFamily="34" charset="-34"/>
              </a:rPr>
              <a:t>การใช้เทคนิคเพียงอย่างเดียวอาจไม่เพียงพอ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ที่จะพิสูจน์ความถูกต้องของรายการ ผู้สอบบัญชีอาจต้องใช้เทคนิคหลายประการในการตรวจสอบแต่ละด้าน เพื่อให้ครอบคลุมการตรวจสอบและมีความถูกต้อง ครบถ้วน เชื่อถือได้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มุมมน 11"/>
          <p:cNvSpPr/>
          <p:nvPr/>
        </p:nvSpPr>
        <p:spPr>
          <a:xfrm>
            <a:off x="180702" y="352691"/>
            <a:ext cx="8717280" cy="347908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	                                  </a:t>
            </a:r>
          </a:p>
          <a:p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เป็นการตรวจรายการในสมุดบัญชีต่าง ๆ ในบัญชีแยกประเภท สมุดขั้นต้น หรือแหล่งข้อมูลอื่น ๆ</a:t>
            </a:r>
          </a:p>
          <a:p>
            <a:r>
              <a:rPr lang="th-TH" sz="3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- ตรวจดูรายการที่ผิดปกติ ซึ่งอาจทำให้พบข้อผิดพลาดที่สำคัญได้ ทั้งนี้ต้องอาศัยความรู้ ทักษะ และประสบการณ์ของผู้สอบบัญชีเป็นสำคัญ </a:t>
            </a:r>
          </a:p>
          <a:p>
            <a:r>
              <a:rPr lang="th-TH" sz="3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- ควรสังเกตจากรายการที่ไม่เป็นไปตามที่ควรจะเป็น เช่น รายการจ่ายเกิน ยกเลิกใบเสร็จที่ใช้แล้ว มียอดอยู่ผิดด้าน</a:t>
            </a:r>
          </a:p>
          <a:p>
            <a:r>
              <a:rPr lang="th-TH" sz="3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9" y="343318"/>
            <a:ext cx="3309257" cy="52322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การตรวจหารายการผิดปกติ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15685" y="3963675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- ข้อจำกัด รายการผิดปกติมิใช่หลักฐาน แต่เป็นเครื่องชี้ให้ทราบถึง      ความจำเป็นที่ต้องหาหลักฐาน หรือใช้เทคนิคอื่น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มุมมน 11"/>
          <p:cNvSpPr/>
          <p:nvPr/>
        </p:nvSpPr>
        <p:spPr>
          <a:xfrm>
            <a:off x="85634" y="271036"/>
            <a:ext cx="8956766" cy="3778456"/>
          </a:xfrm>
          <a:prstGeom prst="round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                       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                        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th-TH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th-TH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th-TH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th-TH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th-TH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th-TH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   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	เป็นการวิเคราะห์ความสัมพันธ์และความสมเหตุสมผลระหว่างข้อมูลทางการเงินและข้อมูลที่ไม่ใช่ข้อมูลทางการเงิน การวิเคราะห์ความจำเป็นของการเปลี่ยนแปลง ความไม่สอดคล้องกับข้อมูลอื่นที่เกี่ยวข้องหรือแตกต่างจากจำนวนที่คาดการณ์ไว้อย่างมีสาระสำคัญ ซึ่งจะช่วยชี้ว่าจำเป็นต้องใช้วิธีการตรวจสอบอื่นเพิ่มเติม หรือลดขอบเขตการตรวจสอบด้วยวิธีการตรวจสอบอื่นลงได้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altLang="en-US" sz="2800" b="1" dirty="0" smtClean="0">
                <a:solidFill>
                  <a:srgbClr val="E21EA1"/>
                </a:solidFill>
                <a:latin typeface="TH SarabunPSK" pitchFamily="34" charset="-34"/>
                <a:cs typeface="TH SarabunPSK" pitchFamily="34" charset="-34"/>
              </a:rPr>
              <a:t>จุดเด่น ใช้เวลาวิเคราะห์และค่าใช้จ่ายเพียงเล็กน้อย และวิธีการนี้จะมีประสิทธิภาพเมื่อใช้ข้อมูลที่มีลักษณะรายการที่มีความสัมพันธ์ที่ชัดเจน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th-TH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th-TH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th-TH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th-TH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th-TH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th-TH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th-TH" sz="3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755" y="463053"/>
            <a:ext cx="2623463" cy="52322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การวิเคราะห์เปรียบเทียบ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1172" y="3923745"/>
            <a:ext cx="8621486" cy="101655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defRPr/>
            </a:pPr>
            <a:r>
              <a:rPr lang="th-TH" altLang="en-US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ข้อจำกัด หลักฐานที่ได้เป็นเพียงหลักฐานประกอบเท่านั้น ต้องใช้การตรวจสอบอื่น เพื่อให้ได้หลักฐานการสอบบัญชีที่น่าเชื่อถือเพิ่มขึ้นและเป็นที่น่าพอใจ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7000" y="989020"/>
            <a:ext cx="8828314" cy="1569660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วิเคราะห์เปรียบเทียบ โดยเปรียบเทียบจำนวน รายได้ และค่าใช้จ่าย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ในปีปัจจุบันกับปีก่อน และพิจารณาความสัมพันธ์กับบัญชีที่เกี่ยวข้อง รวมทั้งตรวจสอบในรายละเอียดสำหรับรายการที่เปลี่ยนแปลงมากหรือมีสาระสำคัญ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97287" y="134795"/>
            <a:ext cx="2890150" cy="729342"/>
          </a:xfrm>
          <a:prstGeom prst="round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วิธีการตรวจสอบ</a:t>
            </a:r>
            <a:endParaRPr lang="th-TH" sz="32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68718" y="2683563"/>
            <a:ext cx="8828314" cy="1077218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en-US" sz="3200" b="1" kern="13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การเปรียบเทียบข้อมูลทางการเงินของปีปัจจุบันกับงบประมาณทีได้กำหนดไว้</a:t>
            </a:r>
            <a:endParaRPr lang="th-TH" sz="3200" b="1" kern="13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77800" y="3939282"/>
            <a:ext cx="8775700" cy="1077218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h-TH" altLang="en-US" sz="32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วิเคราะห์อัตราส่วนทางการเงินหรืออัตราส่วนแนวโน้มในงบการเงิน เช่น อัตราหมุนของสินค้า อัตรากำไรขั้นต้น อัตรากำไรสุทธิ</a:t>
            </a:r>
            <a:endParaRPr lang="th-TH" sz="3200" b="1" kern="13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85054" y="1014425"/>
            <a:ext cx="8828314" cy="4031873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วิเคราะห์ความสัมพันธ์ของค่าใช้จ่ายที่เกี่ยวข้อง  เช่น 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- ค่าธรรมเนียมแรกเข้า กับจำนวนสมาชิกเข้าใหม่</a:t>
            </a:r>
          </a:p>
          <a:p>
            <a:pPr marL="857207" lvl="1" indent="-514350">
              <a:buClr>
                <a:srgbClr val="CC3399"/>
              </a:buClr>
              <a:buSzPct val="90000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- ค่าเบี้ยประกันภัย กับค่าเบี้ยประกันภัยจ่ายล่วงหน้า</a:t>
            </a:r>
          </a:p>
          <a:p>
            <a:pPr marL="800057" lvl="1" indent="-45720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- รายการกำไร(ขาดทุน) จากการจำหน่ายสินทรัพย์ กับบัญชีที่ดิน อาคารและอุปกรณ์</a:t>
            </a:r>
          </a:p>
          <a:p>
            <a:pPr marL="800057" lvl="1" indent="-45720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- ค่าใช้จ่ายตัดบัญชี กับค่าใช้จ่ายรอตัดบัญชี</a:t>
            </a:r>
          </a:p>
          <a:p>
            <a:pPr marL="800057" lvl="1" indent="-45720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- ดอกเบี้ยจ่าย กับเงินกู้ยืม</a:t>
            </a:r>
          </a:p>
          <a:p>
            <a:pPr marL="800057" lvl="1" indent="-457200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- ค่าใช้จ่ายและค่าใช้จ่ายค้างจ่ายที่เกี่ยวข้อง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746668" y="90549"/>
            <a:ext cx="3544777" cy="729342"/>
          </a:xfrm>
          <a:prstGeom prst="round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วิธีการตรวจสอบ (ต่อ)</a:t>
            </a:r>
            <a:endParaRPr lang="th-TH" sz="3200" dirty="0"/>
          </a:p>
        </p:txBody>
      </p:sp>
      <p:pic>
        <p:nvPicPr>
          <p:cNvPr id="6" name="Picture 409" descr="รูปภาพ87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6008" y="3196660"/>
            <a:ext cx="1584176" cy="156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85054" y="1014425"/>
            <a:ext cx="8828314" cy="4031873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เลือกตรวจสอบรายละเอียดกับบัญชีรายได้/ค่าใช้จ่าย ที่มีสาระสำคัญ หรือผิดปกติ โดยตรวจสอบหลักฐานประกอบการจ่ายเงิน</a:t>
            </a:r>
          </a:p>
          <a:p>
            <a:pPr marL="857207" lvl="1" indent="-514350">
              <a:buClr>
                <a:srgbClr val="CC3399"/>
              </a:buClr>
              <a:buSzPct val="90000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- ค่าเช่า ตรวจสอบกับสัญญาเช่า</a:t>
            </a:r>
          </a:p>
          <a:p>
            <a:pPr marL="72000" lvl="1" indent="-514350">
              <a:buClr>
                <a:srgbClr val="CC3399"/>
              </a:buClr>
              <a:buSzPct val="90000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- ค่าตอบแทนผู้บริหาร เช่น ค่าเบี้ยประชุม ค่าเบี้ยเลี้ยงพาหนะ ตรวจสอบกับระเบียบ/ มติที่ประชุมคณะกรรมการ/ตรวจสอบการอนุมัติรายการจากรายงานการประชุม</a:t>
            </a:r>
          </a:p>
          <a:p>
            <a:pPr marL="72000" lvl="1" indent="-514350">
              <a:buClr>
                <a:srgbClr val="CC3399"/>
              </a:buClr>
              <a:buSzPct val="90000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    - ตรวจสอบรายการค่าซ่อมแซมบำรุงรักษา และพิจารณาว่าไม่มีรายจ่าย   ที่เป็นต้นทุนของสินทรัพย์รวมอยู่ด้วย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24551" y="194458"/>
            <a:ext cx="3388914" cy="729342"/>
          </a:xfrm>
          <a:prstGeom prst="round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วิธีการตรวจสอบ (ต่อ)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มุมมน 11"/>
          <p:cNvSpPr/>
          <p:nvPr/>
        </p:nvSpPr>
        <p:spPr>
          <a:xfrm>
            <a:off x="76200" y="809890"/>
            <a:ext cx="8991600" cy="404150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เป็นการตรวจสอบรายการบัญชีเพื่อให้ได้หลักฐานการสอบบัญชีที่เกี่ยวข้อง เพื่อทราบการควบคุมภายในที่กำหนดไว้ โดยอาจสอบทาน ดังนี้</a:t>
            </a:r>
          </a:p>
          <a:p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- สอบทานรายการบัญชีตั้งแต่ต้นจนถึงขั้นสุดท้ายในแต่ละด้าน</a:t>
            </a:r>
          </a:p>
          <a:p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- การติดตามรายการ คือการติตามจากเอกสารไปยังสมุดบัญชีที่เกี่ยวข้อง</a:t>
            </a:r>
          </a:p>
          <a:p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- </a:t>
            </a:r>
            <a:r>
              <a:rPr lang="th-TH" sz="2800" b="1" kern="1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การตรวจสอบแบบย้อนกลับคือการติดตามจากสมุดบัญชีไปยังเอกสาร/เปรียบเทียบรายการรายได้ ค่าใช้จ่ายในสมุดบัญชีว่า มีเอกสารประกอบการลงบัญชีหรือไม่</a:t>
            </a:r>
          </a:p>
          <a:p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- การกระทบยอด คือการเปรียบเทียบข้อมูลที่บันทึกไว้สองแหล่งอิสระจากกัน แต่เป็นข้อมูลเรื่องเดียวกัน เช่นการกระทบยอดรายการบัญชีเงินฝากธนาคาร กับใบแจ้งยอดธนาคาร</a:t>
            </a:r>
          </a:p>
          <a:p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949" y="178218"/>
            <a:ext cx="4452251" cy="52322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การตรวจสอบเอกสารและการบันทึกบัญชี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15685" y="3963675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5316" y="1009638"/>
            <a:ext cx="8980718" cy="3883492"/>
          </a:xfrm>
          <a:solidFill>
            <a:srgbClr val="FFCCFF"/>
          </a:solidFill>
        </p:spPr>
        <p:txBody>
          <a:bodyPr>
            <a:noAutofit/>
          </a:bodyPr>
          <a:lstStyle/>
          <a:p>
            <a:pPr marL="108000">
              <a:spcBef>
                <a:spcPts val="0"/>
              </a:spcBef>
              <a:buNone/>
            </a:pP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endParaRPr lang="th-TH" sz="2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08000">
              <a:spcBef>
                <a:spcPts val="0"/>
              </a:spcBef>
              <a:buNone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pPr marL="108000">
              <a:spcBef>
                <a:spcPts val="0"/>
              </a:spcBef>
              <a:buNone/>
            </a:pP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 </a:t>
            </a:r>
            <a:r>
              <a:rPr lang="en-US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สอบทานมติที่ประชุมคณะกรรมการดำเนินการและระเบียบที่สหกรณ์กำหนดเกี่ยวกับรายได้อื่น และค่าใช้จ่ายดำเนินงาน</a:t>
            </a:r>
          </a:p>
          <a:p>
            <a:pPr marL="108000">
              <a:spcBef>
                <a:spcPts val="0"/>
              </a:spcBef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 </a:t>
            </a:r>
            <a:r>
              <a:rPr lang="en-US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สอบถามการปฏิบัติงานของเจ้าหน้าที่ผู้รับผิดชอบว่าเป็นตามที่กำหนด</a:t>
            </a:r>
          </a:p>
          <a:p>
            <a:pPr marL="108000">
              <a:spcBef>
                <a:spcPts val="0"/>
              </a:spcBef>
              <a:buNone/>
            </a:pPr>
            <a:r>
              <a:rPr lang="en-US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  </a:t>
            </a:r>
            <a:r>
              <a:rPr lang="en-US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สอบทานการพิจารณาการอนุมัติเกี่ยวกับรายได้ หรือค่าใช้จ่าย โดยผู้มีอำนาจเป็นไปตามระเบียบที่สหกรณ์กำหนด	</a:t>
            </a:r>
          </a:p>
          <a:p>
            <a:pPr marL="108000">
              <a:spcBef>
                <a:spcPts val="0"/>
              </a:spcBef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0980" y="1130372"/>
            <a:ext cx="25779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ทดสอบการควบคุม</a:t>
            </a:r>
            <a:endParaRPr lang="th-TH" sz="36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963864" y="293914"/>
            <a:ext cx="72138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แนวการสอบบัญชีด้านรายได้อื่นและค่าใช้จ่ายดำเนินงาน</a:t>
            </a:r>
            <a:endParaRPr lang="th-TH" sz="36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2312450" y="1134215"/>
            <a:ext cx="6530213" cy="167163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th-TH" alt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มาตรฐานการสอบบัญชี</a:t>
            </a:r>
          </a:p>
          <a:p>
            <a:pPr eaLnBrk="1" hangingPunct="1">
              <a:spcBef>
                <a:spcPts val="600"/>
              </a:spcBef>
            </a:pPr>
            <a:r>
              <a:rPr lang="th-TH" altLang="en-US" sz="4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กระบวนการตรวจสอบ</a:t>
            </a:r>
          </a:p>
          <a:p>
            <a:pPr eaLnBrk="1" hangingPunct="1">
              <a:spcBef>
                <a:spcPts val="600"/>
              </a:spcBef>
            </a:pPr>
            <a:r>
              <a:rPr lang="th-TH" alt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วัตถุประสงค์การตรวจสอบ</a:t>
            </a:r>
          </a:p>
          <a:p>
            <a:pPr eaLnBrk="1" hangingPunct="1">
              <a:spcBef>
                <a:spcPts val="600"/>
              </a:spcBef>
            </a:pPr>
            <a:r>
              <a:rPr lang="th-TH" alt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การตรวจสอบและเทคนิคการตรวจสอบ</a:t>
            </a:r>
          </a:p>
          <a:p>
            <a:pPr eaLnBrk="1" hangingPunct="1">
              <a:spcBef>
                <a:spcPts val="600"/>
              </a:spcBef>
            </a:pPr>
            <a:r>
              <a:rPr lang="th-TH" alt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ข้อสังเกตจากการตรวจสอบ</a:t>
            </a:r>
          </a:p>
        </p:txBody>
      </p:sp>
      <p:sp>
        <p:nvSpPr>
          <p:cNvPr id="716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sz="6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ประเด็นสำคัญ</a:t>
            </a:r>
          </a:p>
        </p:txBody>
      </p:sp>
      <p:sp>
        <p:nvSpPr>
          <p:cNvPr id="71684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4869180"/>
            <a:ext cx="1162050" cy="27432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7B8882-D339-407F-950D-2BAAF70ABEB3}" type="slidenum">
              <a:rPr lang="en-US" altLang="th-TH" smtClean="0">
                <a:latin typeface="Arial" pitchFamily="34" charset="0"/>
              </a:rPr>
              <a:pPr/>
              <a:t>3</a:t>
            </a:fld>
            <a:endParaRPr lang="th-TH" altLang="th-TH" smtClean="0">
              <a:latin typeface="Arial" pitchFamily="34" charset="0"/>
            </a:endParaRPr>
          </a:p>
        </p:txBody>
      </p:sp>
      <p:pic>
        <p:nvPicPr>
          <p:cNvPr id="5" name="Picture 18" descr="ag00261_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464" y="2865438"/>
            <a:ext cx="1524000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กลุ่ม 33"/>
          <p:cNvGrpSpPr>
            <a:grpSpLocks/>
          </p:cNvGrpSpPr>
          <p:nvPr/>
        </p:nvGrpSpPr>
        <p:grpSpPr bwMode="auto">
          <a:xfrm>
            <a:off x="2298026" y="1268423"/>
            <a:ext cx="457200" cy="339329"/>
            <a:chOff x="1357290" y="3070381"/>
            <a:chExt cx="609584" cy="605012"/>
          </a:xfrm>
        </p:grpSpPr>
        <p:pic>
          <p:nvPicPr>
            <p:cNvPr id="7" name="รูปภาพ 30" descr="SYSSG095.WM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290" y="3070381"/>
              <a:ext cx="457184" cy="45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รูปภาพ 32" descr="SYSSG095.WM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690" y="3222781"/>
              <a:ext cx="457184" cy="45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กลุ่ม 33"/>
          <p:cNvGrpSpPr>
            <a:grpSpLocks/>
          </p:cNvGrpSpPr>
          <p:nvPr/>
        </p:nvGrpSpPr>
        <p:grpSpPr bwMode="auto">
          <a:xfrm>
            <a:off x="2299814" y="2034008"/>
            <a:ext cx="457200" cy="339329"/>
            <a:chOff x="1357290" y="3070381"/>
            <a:chExt cx="609584" cy="605012"/>
          </a:xfrm>
        </p:grpSpPr>
        <p:pic>
          <p:nvPicPr>
            <p:cNvPr id="10" name="รูปภาพ 30" descr="SYSSG095.WM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290" y="3070381"/>
              <a:ext cx="457184" cy="45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รูปภาพ 32" descr="SYSSG095.WM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690" y="3222781"/>
              <a:ext cx="457184" cy="45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กลุ่ม 33"/>
          <p:cNvGrpSpPr>
            <a:grpSpLocks/>
          </p:cNvGrpSpPr>
          <p:nvPr/>
        </p:nvGrpSpPr>
        <p:grpSpPr bwMode="auto">
          <a:xfrm>
            <a:off x="2298026" y="2739347"/>
            <a:ext cx="457200" cy="339329"/>
            <a:chOff x="1357290" y="3070381"/>
            <a:chExt cx="609584" cy="605012"/>
          </a:xfrm>
        </p:grpSpPr>
        <p:pic>
          <p:nvPicPr>
            <p:cNvPr id="13" name="รูปภาพ 30" descr="SYSSG095.WM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290" y="3070381"/>
              <a:ext cx="457184" cy="45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รูปภาพ 32" descr="SYSSG095.WM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690" y="3222781"/>
              <a:ext cx="457184" cy="45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กลุ่ม 33"/>
          <p:cNvGrpSpPr>
            <a:grpSpLocks/>
          </p:cNvGrpSpPr>
          <p:nvPr/>
        </p:nvGrpSpPr>
        <p:grpSpPr bwMode="auto">
          <a:xfrm>
            <a:off x="2293460" y="3488842"/>
            <a:ext cx="457200" cy="339329"/>
            <a:chOff x="1357290" y="3070381"/>
            <a:chExt cx="609584" cy="605012"/>
          </a:xfrm>
        </p:grpSpPr>
        <p:pic>
          <p:nvPicPr>
            <p:cNvPr id="16" name="รูปภาพ 30" descr="SYSSG095.WM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290" y="3070381"/>
              <a:ext cx="457184" cy="45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รูปภาพ 32" descr="SYSSG095.WM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690" y="3222781"/>
              <a:ext cx="457184" cy="45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สี่เหลี่ยมผืนผ้า 19"/>
          <p:cNvSpPr/>
          <p:nvPr/>
        </p:nvSpPr>
        <p:spPr>
          <a:xfrm>
            <a:off x="81280" y="90511"/>
            <a:ext cx="8991599" cy="4986442"/>
          </a:xfrm>
          <a:prstGeom prst="rect">
            <a:avLst/>
          </a:prstGeom>
          <a:noFill/>
          <a:ln w="1651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575">
              <a:solidFill>
                <a:schemeClr val="tx1"/>
              </a:solidFill>
            </a:endParaRPr>
          </a:p>
        </p:txBody>
      </p:sp>
      <p:grpSp>
        <p:nvGrpSpPr>
          <p:cNvPr id="21" name="กลุ่ม 33"/>
          <p:cNvGrpSpPr>
            <a:grpSpLocks/>
          </p:cNvGrpSpPr>
          <p:nvPr/>
        </p:nvGrpSpPr>
        <p:grpSpPr bwMode="auto">
          <a:xfrm>
            <a:off x="2241330" y="4233681"/>
            <a:ext cx="457200" cy="339329"/>
            <a:chOff x="1357290" y="3070381"/>
            <a:chExt cx="609584" cy="605012"/>
          </a:xfrm>
        </p:grpSpPr>
        <p:pic>
          <p:nvPicPr>
            <p:cNvPr id="22" name="รูปภาพ 30" descr="SYSSG095.WM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290" y="3070381"/>
              <a:ext cx="457184" cy="45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รูปภาพ 32" descr="SYSSG095.WM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690" y="3222781"/>
              <a:ext cx="457184" cy="45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62054" y="803804"/>
            <a:ext cx="8773889" cy="3927035"/>
          </a:xfrm>
          <a:solidFill>
            <a:srgbClr val="FFCCFF"/>
          </a:solidFill>
        </p:spPr>
        <p:txBody>
          <a:bodyPr>
            <a:noAutofit/>
          </a:bodyPr>
          <a:lstStyle/>
          <a:p>
            <a:pPr marL="108000">
              <a:spcBef>
                <a:spcPts val="0"/>
              </a:spcBef>
              <a:buNone/>
            </a:pP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endParaRPr lang="th-TH" sz="2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08000">
              <a:spcBef>
                <a:spcPts val="0"/>
              </a:spcBef>
              <a:buNone/>
            </a:pPr>
            <a:r>
              <a:rPr lang="en-US" alt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</a:t>
            </a:r>
            <a:r>
              <a:rPr lang="en-US" alt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สอบทานเอกสารการรับเงิน มีการเรียงเลขที่ไว้ล่วงหน้า</a:t>
            </a:r>
          </a:p>
          <a:p>
            <a:pPr marL="108000">
              <a:spcBef>
                <a:spcPts val="0"/>
              </a:spcBef>
              <a:buNone/>
            </a:pPr>
            <a:r>
              <a:rPr lang="en-US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</a:t>
            </a:r>
            <a:r>
              <a:rPr lang="en-US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สอบทานการลงลายมือชื่อของผู้รับเงินในเอกสารการรับเงิน (ใบเสร็จรับเงิน)</a:t>
            </a:r>
          </a:p>
          <a:p>
            <a:pPr marL="108000">
              <a:spcBef>
                <a:spcPts val="0"/>
              </a:spcBef>
              <a:buNone/>
            </a:pPr>
            <a:r>
              <a:rPr lang="en-US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</a:t>
            </a:r>
            <a:r>
              <a:rPr lang="en-US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สอบทานการลงลายมือชื่อผู้รับเงินค่าใช้จ่ายในการดำเนินงานและประทับตรา“ จ่ายแล้ว”ในเอกสารการจ่ายเงิน</a:t>
            </a:r>
          </a:p>
          <a:p>
            <a:pPr marL="108000">
              <a:spcBef>
                <a:spcPts val="0"/>
              </a:spcBef>
              <a:buNone/>
            </a:pPr>
            <a:r>
              <a:rPr lang="en-US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</a:t>
            </a:r>
            <a:r>
              <a:rPr lang="en-US" alt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สอบทานว่าการควบคุมค่าใช้จ่ายให้อยู่ภายในวงเงินงบประมาณรายจ่ายประจำปีที่กำหนด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78065" y="741458"/>
            <a:ext cx="32752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ทดสอบการควบคุม (ต่อ)</a:t>
            </a:r>
            <a:endParaRPr lang="th-TH" sz="36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942083" y="65322"/>
            <a:ext cx="72138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แนวการสอบบัญชีด้านรายได้อื่นและค่าใช้จ่ายดำเนินงาน</a:t>
            </a:r>
            <a:endParaRPr lang="th-TH" sz="36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63282" y="927994"/>
            <a:ext cx="8763004" cy="404677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108000">
              <a:spcBef>
                <a:spcPts val="0"/>
              </a:spcBef>
              <a:buNone/>
            </a:pP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08000">
              <a:spcBef>
                <a:spcPts val="0"/>
              </a:spcBef>
              <a:buNone/>
            </a:pP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08000">
              <a:spcBef>
                <a:spcPts val="0"/>
              </a:spcBef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</a:t>
            </a:r>
            <a:r>
              <a:rPr lang="en-US" alt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วิเคราะห์การเปลี่ยนแปลงของรายได้อื่นและค่าใช้จ่ายแต่ละรายการปีปัจจุบันเปรียบเทียบกับปีก่อนเพื่อพิจารณาหารายการผิดปกติ</a:t>
            </a:r>
          </a:p>
          <a:p>
            <a:pPr marL="108000">
              <a:spcBef>
                <a:spcPts val="0"/>
              </a:spcBef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alt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</a:t>
            </a:r>
            <a:r>
              <a:rPr lang="en-US" alt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เปรียบเทียบยอดรวมรายได้และค่าใช้จ่าย ณ วันสิ้นปีกับบัญชีแยกประเภท กรณีพบข้อแตกต่างให้ค้นหาสาเหตุ</a:t>
            </a:r>
          </a:p>
          <a:p>
            <a:pPr marL="108000">
              <a:spcBef>
                <a:spcPts val="0"/>
              </a:spcBef>
              <a:buNone/>
            </a:pPr>
            <a:r>
              <a:rPr lang="en-US" alt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 </a:t>
            </a:r>
            <a:r>
              <a:rPr lang="en-US" alt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วิเคราะห์รายละเอียดรายได้และค่าใช้จ่ายในการดำเนินงานปีปัจจุบันเพื่อพิจารณาหารายการผิดปกติ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37458" y="1119483"/>
            <a:ext cx="29338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ตรวจสอบเนื้อหาสาระ</a:t>
            </a:r>
            <a:endParaRPr lang="th-TH" sz="36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942093" y="206829"/>
            <a:ext cx="72138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แนวการสอบบัญชีด้านรายได้อื่นและค่าใช้จ่ายดำเนินงาน</a:t>
            </a:r>
            <a:endParaRPr lang="th-TH" sz="36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95934" y="949766"/>
            <a:ext cx="8763004" cy="404677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alt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 </a:t>
            </a:r>
            <a:r>
              <a:rPr lang="en-US" alt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ตรวจสอบเอกสารการรับเงินรายได้ และค่าใช้จ่าย การบันทึกบัญชีในสมุด</a:t>
            </a:r>
          </a:p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เงินสด และสมุดรายวันทั่วไป รวมทั้งการผ่านรายการไปสมุดบัญชีแยกประเภททั่วไป</a:t>
            </a:r>
          </a:p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alt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 </a:t>
            </a:r>
            <a:r>
              <a:rPr lang="en-US" alt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วิเคราะห์ความสัมพันธ์ระหว่างอัตรารายได้ และอัตราค่าใช้จ่ายในการ</a:t>
            </a:r>
          </a:p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ดำเนินงานที่กำหนดกับระยะเวลาหรือจำนวนครั้ง และเปรียบเทียบยอดรวมกับบัญชี</a:t>
            </a:r>
          </a:p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แยกประเภททั่วไป กรณีพบข้อแตกต่างให้ค้นหาสาเหตุ</a:t>
            </a:r>
          </a:p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alt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 </a:t>
            </a:r>
            <a:r>
              <a:rPr lang="en-US" alt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ตรวจสอบรายได้ และค่าใช้จ่าย ที่รับ – จ่ายประจำทุกเดือน ว่ามีการบันทึก</a:t>
            </a:r>
          </a:p>
          <a:p>
            <a:pPr>
              <a:buNone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รายการครบทุกเดือน 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17719" y="890883"/>
            <a:ext cx="36311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cap="all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ตรวจสอบเนื้อหาสาระ (ต่อ)</a:t>
            </a:r>
            <a:endParaRPr lang="th-TH" sz="36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942093" y="206829"/>
            <a:ext cx="72138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แนวการสอบบัญชีด้านรายได้อื่นและค่าใช้จ่ายดำเนินงาน</a:t>
            </a:r>
            <a:endParaRPr lang="th-TH" sz="36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452041"/>
            <a:ext cx="6643688" cy="857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การตรวจสอบการใช้เงินตามประมาณการรายจ่าย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590676"/>
            <a:ext cx="8305800" cy="2786063"/>
          </a:xfrm>
        </p:spPr>
        <p:txBody>
          <a:bodyPr>
            <a:normAutofit/>
          </a:bodyPr>
          <a:lstStyle/>
          <a:p>
            <a:pPr eaLnBrk="1" hangingPunct="1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วิเคราะห์ประมาณการรายจ่ายจากรายงานประจำปีปีก่อน            (รายงานประชุมใหญ่) เปรียบเทียบกับรายจ่ายจริงปีปัจจุบัน</a:t>
            </a:r>
          </a:p>
          <a:p>
            <a:pPr eaLnBrk="1" hangingPunct="1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วิเคราะห์หาสาเหตุของผลต่างจากการประมาณการและจ่ายจริง</a:t>
            </a:r>
          </a:p>
          <a:p>
            <a:pPr eaLnBrk="1" hangingPunct="1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วิเคราะห์รายจ่ายที่เกิดขึ้นจริง แต่สหกรณ์ไม่ได้ประมาณการไว้ </a:t>
            </a:r>
          </a:p>
          <a:p>
            <a:pPr eaLnBrk="1" hangingPunct="1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รายจ่ายที่เกิดขึ้นสม่ำเสมอทุกปี โดยสามารถประมาณการได้อย่างแน่นอน </a:t>
            </a:r>
          </a:p>
          <a:p>
            <a:pPr eaLnBrk="1" hangingPunct="1"/>
            <a:endParaRPr lang="th-TH" sz="2800" b="1" dirty="0" smtClean="0">
              <a:cs typeface="DilleniaUPC" pitchFamily="18" charset="-34"/>
            </a:endParaRPr>
          </a:p>
        </p:txBody>
      </p:sp>
      <p:pic>
        <p:nvPicPr>
          <p:cNvPr id="4" name="Picture 16" descr="2barentai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875" y="452041"/>
            <a:ext cx="1368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02" name="Group 2"/>
          <p:cNvGraphicFramePr>
            <a:graphicFrameLocks noGrp="1"/>
          </p:cNvGraphicFramePr>
          <p:nvPr>
            <p:ph/>
          </p:nvPr>
        </p:nvGraphicFramePr>
        <p:xfrm>
          <a:off x="312738" y="962031"/>
          <a:ext cx="8483630" cy="3791261"/>
        </p:xfrm>
        <a:graphic>
          <a:graphicData uri="http://schemas.openxmlformats.org/drawingml/2006/table">
            <a:tbl>
              <a:tblPr/>
              <a:tblGrid>
                <a:gridCol w="830062"/>
                <a:gridCol w="3071834"/>
                <a:gridCol w="1663850"/>
                <a:gridCol w="1423757"/>
                <a:gridCol w="1494127"/>
              </a:tblGrid>
              <a:tr h="499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ลำดับที่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รายจ่าย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ประมาณการรายจ่าย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จ่ายจริง </a:t>
                      </a:r>
                      <a:endParaRPr kumimoji="0" lang="th-TH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ผลต่าง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1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เงินเดือนและค่าจ้าง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300,000.00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290,000.00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10,000.00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2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ค่าล่วงเวลา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50,000.00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48,000.00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2,000.00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3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ค่าน้ำ ไฟ และโทรศัพท์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4,000.00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3,500.00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500.00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4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ค่าต่อเติมอาคารสำนักงาน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0.00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100,000.00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-100,000.00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5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ค่าเครื่องเขียนแบบพิมพ์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5,000.00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4,850.00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150.00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6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ค่าตอบแทนผู้ตรวจสอบกิจการ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12,000.00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12,000.00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7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ค่าเบี้ยเลี้ยงพาหนะกรรมการและเจ้าหน้าที่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20,000.00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30,000.00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-10,000.00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8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ค่าเบี้ยประชุมกรรมการ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54,000.00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70,000.00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-16,000.00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9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ค่าใช้จ่ายเบ็ดเตล็ด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3,000.00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10,000.00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-7,000.00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 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รวมทั้งสิ้น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448,000.00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568,350.00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itchFamily="18" charset="-34"/>
                          <a:cs typeface="DilleniaUPC" pitchFamily="18" charset="-34"/>
                        </a:rPr>
                        <a:t>-120,350.00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DilleniaUPC" pitchFamily="18" charset="-34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5"/>
                    </a:solidFill>
                  </a:tcPr>
                </a:tc>
              </a:tr>
            </a:tbl>
          </a:graphicData>
        </a:graphic>
      </p:graphicFrame>
      <p:sp>
        <p:nvSpPr>
          <p:cNvPr id="24652" name="Rectangle 84"/>
          <p:cNvSpPr>
            <a:spLocks noChangeArrowheads="1"/>
          </p:cNvSpPr>
          <p:nvPr/>
        </p:nvSpPr>
        <p:spPr bwMode="auto">
          <a:xfrm>
            <a:off x="117475" y="397669"/>
            <a:ext cx="5670550" cy="48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600" b="1">
                <a:solidFill>
                  <a:srgbClr val="0000FF"/>
                </a:solidFill>
                <a:cs typeface="DilleniaUPC" pitchFamily="18" charset="-34"/>
              </a:rPr>
              <a:t>การวิเคราะห์การใช้เงินตามประมาณการรายจ่าย</a:t>
            </a:r>
            <a:endParaRPr lang="en-US" sz="3600" b="1">
              <a:solidFill>
                <a:srgbClr val="0000FF"/>
              </a:solidFill>
              <a:cs typeface="DilleniaUPC" pitchFamily="18" charset="-34"/>
            </a:endParaRPr>
          </a:p>
        </p:txBody>
      </p:sp>
      <p:sp>
        <p:nvSpPr>
          <p:cNvPr id="24653" name="ตัวยึดหมายเลขภาพนิ่ง 46"/>
          <p:cNvSpPr>
            <a:spLocks noGrp="1"/>
          </p:cNvSpPr>
          <p:nvPr>
            <p:ph type="sldNum" sz="quarter" idx="11"/>
          </p:nvPr>
        </p:nvSpPr>
        <p:spPr bwMode="auto">
          <a:xfrm>
            <a:off x="8316913" y="4619625"/>
            <a:ext cx="539750" cy="396479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48F2FDB5-2EA6-40BF-8509-15E93AD55DC9}" type="slidenum">
              <a:rPr lang="en-US" sz="2800" b="1" smtClean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th-TH" sz="2800" b="1" smtClean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350818" y="1199482"/>
            <a:ext cx="7325095" cy="3539430"/>
          </a:xfrm>
          <a:prstGeom prst="rect">
            <a:avLst/>
          </a:prstGeom>
          <a:gradFill flip="none" rotWithShape="1">
            <a:gsLst>
              <a:gs pos="0">
                <a:srgbClr val="508DE6">
                  <a:tint val="66000"/>
                  <a:satMod val="160000"/>
                </a:srgbClr>
              </a:gs>
              <a:gs pos="50000">
                <a:srgbClr val="508DE6">
                  <a:tint val="44500"/>
                  <a:satMod val="160000"/>
                </a:srgbClr>
              </a:gs>
              <a:gs pos="100000">
                <a:srgbClr val="508DE6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ดอกเบี้ยเงินฝากธนาคาร/สหกรณ์อื่น</a:t>
            </a:r>
          </a:p>
          <a:p>
            <a:pPr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รายได้ค่าธรรมเนียมแรกเข้า</a:t>
            </a:r>
          </a:p>
          <a:p>
            <a:pPr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ผลตอบแทนจากเงินลงทุน</a:t>
            </a:r>
          </a:p>
          <a:p>
            <a:pPr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กำไรจากการจำหน่ายสินทรัพย์</a:t>
            </a:r>
          </a:p>
          <a:p>
            <a:pPr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กำไรจากการจำหน่ายเงินลงทุน</a:t>
            </a:r>
          </a:p>
          <a:p>
            <a:pPr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เงินรางวัลสลาก</a:t>
            </a:r>
          </a:p>
          <a:p>
            <a:pPr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รายได้ค่าเช่า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3392395" y="216725"/>
            <a:ext cx="1969314" cy="7293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รายได้อื่น</a:t>
            </a:r>
            <a:endParaRPr lang="th-TH" sz="3200" dirty="0"/>
          </a:p>
        </p:txBody>
      </p:sp>
      <p:pic>
        <p:nvPicPr>
          <p:cNvPr id="6" name="Picture 4" descr="blink button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1264" y="2819004"/>
            <a:ext cx="16446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11852" y="1812710"/>
            <a:ext cx="8465457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 ดอกเบี้ยเงินฝาก คือ ผลตอบแทนที่ธนาคารหรือสถาบันการเงิน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ให้กับผู้เป็นเจ้าของเงิน อัตราดอกเบี้ยขึ้นอยู่กับประเภทของเงินฝาก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813300" y="76200"/>
            <a:ext cx="4025900" cy="7293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วิธีการตรวจสอบรายได้อื่น</a:t>
            </a:r>
            <a:endParaRPr lang="th-TH" sz="3200" dirty="0"/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355600" y="914400"/>
            <a:ext cx="4457700" cy="772886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ดอกเบี้ยเงินฝากธนาคาร/สหกรณ์อื่น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73748" y="2981112"/>
            <a:ext cx="8465457" cy="1990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 วิธีการตรวจสอบ </a:t>
            </a:r>
          </a:p>
          <a:p>
            <a:pPr>
              <a:lnSpc>
                <a:spcPts val="3700"/>
              </a:lnSpc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- วิเคราะห์เปรียบเทียบยอดเงินคงเหลือ ณ วันสิ้นปีปัจจุบันกับปีก่อน แล้วติดตามหาสาเหตุของผลแตกต่าง </a:t>
            </a:r>
          </a:p>
          <a:p>
            <a:pPr>
              <a:lnSpc>
                <a:spcPts val="3700"/>
              </a:lnSpc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- แนวการสอบบัญชีด้านเงินสด/เงินฝากธนาคาร/เงินฝากสหกรณ์อื่น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03210" y="999910"/>
            <a:ext cx="872489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ผู้เข้าเป็นสมาชิกจะต้องชำระค่าธรรมเนียมแรกเข้าให้แก่สหกรณ์คนละ....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บาท ค่าธรรมเนียมแรกเข้านี้ให้ถือเป็นรายได้ของสหกรณ์จะเรียกคืนไม่ได้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431800" y="309666"/>
            <a:ext cx="3579091" cy="573563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รายได้ค่าธรรมเนียมแรกเข้า</a:t>
            </a:r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2410" y="2306702"/>
            <a:ext cx="8737599" cy="1041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วิธีการตรวจสอบ </a:t>
            </a:r>
          </a:p>
          <a:p>
            <a:pPr>
              <a:lnSpc>
                <a:spcPts val="3700"/>
              </a:lnSpc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- แนวการสอบบัญชีด้านทุนเรือนหุ้น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2410" y="3526100"/>
            <a:ext cx="8813799" cy="15158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ข้อสังเกต</a:t>
            </a:r>
          </a:p>
          <a:p>
            <a:pPr>
              <a:lnSpc>
                <a:spcPts val="3700"/>
              </a:lnSpc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 - สหกรณ์รับสมาชิกใหม่ แต่ยังไม่ได้รับค่าธรรมเนียมแรกเข้า สหกรณ์บันทึกบัญชีเงินรอเรียกคืนค่าธรรมเนียมแรกเข้า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58536" y="1199482"/>
            <a:ext cx="7917378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เงินเดือนและค่าจ้าง</a:t>
            </a:r>
          </a:p>
          <a:p>
            <a:pPr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บำเหน็จเจ้าหน้าที่</a:t>
            </a:r>
          </a:p>
          <a:p>
            <a:pPr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ค่าเบี้ยประกันภัย</a:t>
            </a:r>
          </a:p>
          <a:p>
            <a:pPr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ขาดทุนจากการจำหน่ายสินทรัพย์</a:t>
            </a:r>
          </a:p>
          <a:p>
            <a:pPr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ค่ารับรอง</a:t>
            </a:r>
          </a:p>
          <a:p>
            <a:pPr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ค่าเครื่องเขียนแบบพิมพ์ / วัสดุใช้ไป</a:t>
            </a:r>
          </a:p>
          <a:p>
            <a:pPr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ค่าตอบแทนผู้ตรวจสอบกิจการ 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862445" y="206334"/>
            <a:ext cx="3040093" cy="7293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ค่าใช้จ่ายดำเนินงาน</a:t>
            </a:r>
            <a:endParaRPr lang="th-TH" sz="3200" dirty="0"/>
          </a:p>
        </p:txBody>
      </p:sp>
      <p:pic>
        <p:nvPicPr>
          <p:cNvPr id="6" name="Picture 18" descr="gobj0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4761" y="2684640"/>
            <a:ext cx="1199161" cy="120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90938447"/>
              </p:ext>
            </p:extLst>
          </p:nvPr>
        </p:nvGraphicFramePr>
        <p:xfrm>
          <a:off x="5869557" y="3260828"/>
          <a:ext cx="2125509" cy="1478084"/>
        </p:xfrm>
        <a:graphic>
          <a:graphicData uri="http://schemas.openxmlformats.org/presentationml/2006/ole">
            <p:oleObj spid="_x0000_s2100" name="Clip" r:id="rId4" imgW="1112825" imgH="90617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15686" y="1014425"/>
            <a:ext cx="8360228" cy="40318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ค่าสาธารณูปโภค (ค่าน้ำ ค่าไฟ ค่าโทรศัพท์)</a:t>
            </a:r>
          </a:p>
          <a:p>
            <a:pPr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ค่าตัดจ่าย... (เกี่ยวกับที่ดิน อาคารและอุปกรณ์) และค่าใช้จ่ายรอตัดจ่าย</a:t>
            </a:r>
          </a:p>
          <a:p>
            <a:pPr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ค่าซ่อมแซมบำรุงรักษาอาคารและอุปกรณ์</a:t>
            </a:r>
          </a:p>
          <a:p>
            <a:pPr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ค่าเช่าสำนักงาน</a:t>
            </a:r>
          </a:p>
          <a:p>
            <a:pPr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ดอกเบี้ยจ่ายเงินรับฝาก</a:t>
            </a:r>
          </a:p>
          <a:p>
            <a:pPr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ค่าใช้จ่ายอื่นและค่าใช้จ่ายค้างจ่าย</a:t>
            </a:r>
          </a:p>
          <a:p>
            <a:pPr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ค่าใช้จ่ายที่มีสามระสำคัญหรือผิดปกติ </a:t>
            </a:r>
          </a:p>
          <a:p>
            <a:pPr>
              <a:buFontTx/>
              <a:buChar char="-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ค่าตอบแทนผู้บริหาร เช่น ค่าเบี้ยประชุม ค่าเบี้ยเลี้ยงพาหนะ 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86896" y="121722"/>
            <a:ext cx="3170705" cy="7293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ค่าใช้จ่ายดำเนินงาน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24543" y="1242949"/>
            <a:ext cx="8273142" cy="15081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ขอบเขต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ความรับผิดชอบของผู้สอบบัญชี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การออกแบบและใช้วิธีการตรวจสอบ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เพื่อให้</a:t>
            </a:r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ได้มาซึ่งหลักฐาน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การสอบบัญชี</a:t>
            </a:r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ที่เหมาะสมอย่างเพียงพอ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เพื่อให้ผู้สอบบัญชีสามารถได้ข้อสรุป อย่างมีเหตุผลในการแสดงความเห็นของผู้สอบบัญชี 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997527" y="244072"/>
            <a:ext cx="6878782" cy="624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มาตรฐานการสอบบัญชี รหัส 500 หลักฐานการสอบบัญชี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02771" y="3020491"/>
            <a:ext cx="8316686" cy="150810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วัตถุประสงค์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คือ</a:t>
            </a:r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การออกแบบและใช้วิธีการตรวจสอบ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เพื่อให้สามารถ</a:t>
            </a:r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ได้มาซึ่ง หลักฐานการสอบบัญชีที่เหมาะสมอย่างเพียงพอ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เพื่อให้ผู้สอบบัญชีสามารถได้ข้อสรุปอย่างมี เหตุผลในการแสดงความเห็นของผู้สอบบัญชี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93915" y="1279153"/>
            <a:ext cx="8850085" cy="37500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รับรายได้อื่น แล้วนำไปใช้ส่วนตัว </a:t>
            </a:r>
          </a:p>
          <a:p>
            <a:pPr marL="72000" indent="0"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ใช้ใบเสร็จรับเงินที่ไม่มีเลขเรียงลำดับไว้ เมื่อยักยอกรายการใดก็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ฉีกต้นขั้วทิ้งเสีย</a:t>
            </a:r>
          </a:p>
          <a:p>
            <a:pPr marL="72000" indent="0"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เขียนจำนวนเงินในต้นขั้วหรือสำเนาใบเสร็จรับเงินต่ำกว่าความเป็นจริง</a:t>
            </a:r>
          </a:p>
          <a:p>
            <a:pPr marL="72000" indent="0"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การบันทึกบัญชีไม่เป็นไปตามหลักการบัญชีที่รับรองทั่วไป หรือมาตรฐานการบัญชี มาตรฐานการรายงานทาการเงิน เช่น เงินสดติดลบ ลูกหนี้อยู่ด้านเครดิต รายได้อยู่ด้านเดบิต  ค่าใช้จ่ายอยู่ด้านเครดิต</a:t>
            </a:r>
          </a:p>
          <a:p>
            <a:pPr marL="72000" indent="0">
              <a:spcBef>
                <a:spcPts val="0"/>
              </a:spcBef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มุมมน 4"/>
          <p:cNvSpPr/>
          <p:nvPr/>
        </p:nvSpPr>
        <p:spPr>
          <a:xfrm>
            <a:off x="512786" y="280637"/>
            <a:ext cx="3170705" cy="6857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ข้อสังเกตที่ตรวจพบ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8869" y="995136"/>
            <a:ext cx="8850085" cy="4075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ตัวเลขในบัญชีคุมยอด ไม่ตรงกับยอดรวมในบัญชีย่อย หรือรายละเอียด</a:t>
            </a:r>
          </a:p>
          <a:p>
            <a:pPr marL="72000" indent="0"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มีการแก้ไขตัวเลขในบัญชีโดยไม่มีการลงนามผู้แก้ไขกำกับไว้ หรือไม่มีผู้อนุมัติการแก้ไข</a:t>
            </a:r>
          </a:p>
          <a:p>
            <a:pPr marL="72000" indent="0"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มีค่าใช้จ่ายที่ไม่น่าเกี่ยวข้องกับสหกรณ์</a:t>
            </a:r>
          </a:p>
          <a:p>
            <a:pPr marL="72000" indent="0"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มีค่าใช้จ่ายบางรายการสูงเกินสมควร /มีการเบิกค่าใช้จ่ายเป็นเท็จ /แก้ไขจำนวนเงินในใบสำคัญจ่ายให้สูงขึ้น/บันทึกรายจ่ายโดยไม่มีหลักฐานอ้างว่าหลักฐานหาย/ปลอมแปลงเอกสาร</a:t>
            </a:r>
          </a:p>
          <a:p>
            <a:pPr marL="72000" indent="0"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มีค่าใช้จ่ายเพิ่มขึ้นไม่สัมพันธ์กับรายได้ และไม่มีเหตุผลอันสมควร</a:t>
            </a:r>
          </a:p>
          <a:p>
            <a:pPr marL="72000" indent="0">
              <a:spcBef>
                <a:spcPts val="0"/>
              </a:spcBef>
              <a:buNone/>
            </a:pP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มุมมน 4"/>
          <p:cNvSpPr/>
          <p:nvPr/>
        </p:nvSpPr>
        <p:spPr>
          <a:xfrm>
            <a:off x="512786" y="280637"/>
            <a:ext cx="3487714" cy="6857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ข้อสังเกตที่ตรวจ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พบ (ต่อ)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93915" y="677635"/>
            <a:ext cx="8850085" cy="44658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การจ่าค่าซ่อมแซมบำรุงรักษาสินทรัพย์สูง/ผิดปกติ</a:t>
            </a:r>
            <a:endParaRPr lang="th-TH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72000" indent="0"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ตัวเลขในงบการเงินไม่สัมพันธ์กับธุรกิจของสหกรณ์ มีการตบแต่งตัวเลขในแต่ละธุรกิจเพื่อไม่ให้มีผลขาดทุนของธุรกิจ</a:t>
            </a:r>
            <a:endParaRPr lang="th-TH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72000" indent="0"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การยืมเงินทดรองจ่าย ไม่มีการจัดทำหลักฐานการยืม การชำระคืนไม่เป็นไปตามกำหนด บุคคลเดียวกันยืมเงินทดรองหลายครั้งโดยไม่ส่งใช้เงินยืมครั้งก่อน บุคคลที่ยืมเงินไม่มีส่วนเกี่ยวข้องกับเงินที่ยืม บุคคลที่ยืมเงินไปแล้วสร้างหลักฐานเท็จเพื่อหักล้างเงินยืมทดรอง</a:t>
            </a:r>
          </a:p>
          <a:p>
            <a:pPr marL="72000" indent="0"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มีการบันทึกรายได้ หรือค่าใช้จ่าย ไม่เป็นไปตามงวดบัญชี 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(บันทึกรายได้สูงไป / บันทึกค่าใช้จ่ายต่ำไป)</a:t>
            </a:r>
          </a:p>
          <a:p>
            <a:pPr marL="72000" indent="0">
              <a:spcBef>
                <a:spcPts val="0"/>
              </a:spcBef>
              <a:buNone/>
            </a:pP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มุมมน 4"/>
          <p:cNvSpPr/>
          <p:nvPr/>
        </p:nvSpPr>
        <p:spPr>
          <a:xfrm>
            <a:off x="523177" y="106135"/>
            <a:ext cx="3487714" cy="5715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ข้อสังเกตที่ตรวจ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พบ (ต่อ)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87697" y="669554"/>
            <a:ext cx="8850085" cy="44658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  <a:sym typeface="Wingdings" panose="05000000000000000000" pitchFamily="2" charset="2"/>
              </a:rPr>
              <a:t>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ไม่ได้ไปปฏิบัติงานแต่เบิกค่าเบี้ยเลี้ยงพาหนะ หรือเบิกเกินอัตรา </a:t>
            </a:r>
          </a:p>
          <a:p>
            <a:pPr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หรือเบิกเกินความจริง</a:t>
            </a:r>
          </a:p>
          <a:p>
            <a:pPr marL="72000" indent="0"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นำใบสำคัญจ่ายปีก่อน มาแก้ไข วัน เดือน ปี แล้วลงรายการจ่ายซ้ำ 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ยักยอกเงินนั้นไป</a:t>
            </a:r>
          </a:p>
          <a:p>
            <a:pPr marL="72000" indent="0"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ลงรายการจ่ายดอกเบี้ยเงินรับฝากในสมุดคู่บัญชีน้อยกว่าความเป็นจริง 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แต่ลงบัญชีของสหกรณ์ตามจำนวนเงินที่ถูกต้องที่สมาชิกควรจะได้รับ 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แล้วยักยอกเงินส่วนต่าง</a:t>
            </a:r>
          </a:p>
          <a:p>
            <a:pPr marL="72000" indent="0">
              <a:spcBef>
                <a:spcPts val="0"/>
              </a:spcBef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ลงรายจ่ายดอกเบี้ยสูงกว่าที่จ่ายให้สมาชิก แล้วยักยอกดอกเบี้ย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ส่วนที่ลงบัญชีเกินไว้</a:t>
            </a:r>
          </a:p>
          <a:p>
            <a:pPr marL="72000" indent="0">
              <a:spcBef>
                <a:spcPts val="0"/>
              </a:spcBef>
              <a:buNone/>
            </a:pP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มุมมน 4"/>
          <p:cNvSpPr/>
          <p:nvPr/>
        </p:nvSpPr>
        <p:spPr>
          <a:xfrm>
            <a:off x="523177" y="106135"/>
            <a:ext cx="3487714" cy="5715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ข้อสังเกตที่ตรวจ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พบ (ต่อ)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112818992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86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466850" y="1951750"/>
            <a:ext cx="6210300" cy="2673233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marL="514350" indent="-514350" algn="ctr">
              <a:buFont typeface="Wingdings" panose="05000000000000000000" pitchFamily="2" charset="2"/>
              <a:buChar char="J"/>
            </a:pPr>
            <a:r>
              <a:rPr lang="th-TH" sz="5400" b="1" i="1" dirty="0">
                <a:solidFill>
                  <a:srgbClr val="0000CC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</a:t>
            </a:r>
            <a:r>
              <a:rPr lang="th-TH" sz="5400" b="1" i="1" dirty="0" smtClean="0">
                <a:solidFill>
                  <a:srgbClr val="0000CC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ความรู้ดีๆ ไม่</a:t>
            </a:r>
            <a:r>
              <a:rPr lang="th-TH" sz="5400" b="1" i="1" dirty="0">
                <a:solidFill>
                  <a:srgbClr val="0000CC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มีขาย</a:t>
            </a:r>
          </a:p>
          <a:p>
            <a:pPr algn="ctr"/>
            <a:r>
              <a:rPr lang="th-TH" sz="5400" b="1" i="1" dirty="0">
                <a:solidFill>
                  <a:srgbClr val="0000CC"/>
                </a:solidFill>
                <a:latin typeface="KodchiangUPC" panose="02020603050405020304" pitchFamily="18" charset="-34"/>
                <a:cs typeface="KodchiangUPC" panose="02020603050405020304" pitchFamily="18" charset="-34"/>
                <a:sym typeface="Wingdings"/>
              </a:rPr>
              <a:t>     อยากได้ต้องสร้างเอง</a:t>
            </a:r>
            <a:r>
              <a:rPr lang="th-TH" sz="54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  <a:sym typeface="Wingdings"/>
              </a:rPr>
              <a:t>   </a:t>
            </a:r>
            <a:endParaRPr lang="th-TH" sz="5400" b="1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39940" name="Picture 4" descr="blink butto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9735" y="2991762"/>
            <a:ext cx="1233488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rose010pm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0157" y="4752975"/>
            <a:ext cx="707231" cy="37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rose010pm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0954" y="4770835"/>
            <a:ext cx="707231" cy="37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rose010pm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5088" y="4752975"/>
            <a:ext cx="707231" cy="37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rose010pm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404" y="4752975"/>
            <a:ext cx="707231" cy="37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 descr="rose010pm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0488" y="4752975"/>
            <a:ext cx="707231" cy="37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2" descr="rose010pm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288" y="4741069"/>
            <a:ext cx="764381" cy="4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3" descr="rose010pm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7085" y="4758929"/>
            <a:ext cx="764381" cy="4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4" descr="rose010pm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1219" y="4741069"/>
            <a:ext cx="764381" cy="4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15" descr="rose010pm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1535" y="4741069"/>
            <a:ext cx="764381" cy="4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16" descr="rose010pm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619" y="4741069"/>
            <a:ext cx="764381" cy="4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5" name="Picture 19" descr="Purple_and_blue[1]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44679"/>
            <a:ext cx="6911579" cy="2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Picture 20" descr="Purple_and_blue[1]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11579" cy="20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10"/>
          <p:cNvSpPr>
            <a:spLocks noChangeArrowheads="1" noChangeShapeType="1" noTextEdit="1"/>
          </p:cNvSpPr>
          <p:nvPr/>
        </p:nvSpPr>
        <p:spPr bwMode="auto">
          <a:xfrm>
            <a:off x="2552996" y="603342"/>
            <a:ext cx="4180013" cy="7429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th-TH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cs typeface="KodchiangUPC"/>
              </a:rPr>
              <a:t>ฝากไว้ในใจ</a:t>
            </a:r>
            <a:endParaRPr lang="en-US" sz="2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9999FF"/>
                </a:outerShdw>
              </a:effectLst>
              <a:cs typeface="KodchiangUPC"/>
            </a:endParaRPr>
          </a:p>
        </p:txBody>
      </p:sp>
      <p:pic>
        <p:nvPicPr>
          <p:cNvPr id="19" name="Picture 12" descr="983615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5103" y="266172"/>
            <a:ext cx="1135876" cy="113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983615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9597" y="338177"/>
            <a:ext cx="1135876" cy="113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187483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ine.gif (5083 bytes)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line.gif (5083 bytes)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194" y="504467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02522">
            <a:off x="1280087" y="207491"/>
            <a:ext cx="1152942" cy="1502150"/>
          </a:xfrm>
          <a:prstGeom prst="rect">
            <a:avLst/>
          </a:prstGeom>
        </p:spPr>
      </p:pic>
      <p:pic>
        <p:nvPicPr>
          <p:cNvPr id="13" name="Picture 9" descr="valentine05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1480" y="195262"/>
            <a:ext cx="1566174" cy="165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4757" y="998749"/>
            <a:ext cx="4374486" cy="2653121"/>
          </a:xfrm>
          <a:prstGeom prst="rect">
            <a:avLst/>
          </a:prstGeom>
        </p:spPr>
      </p:pic>
      <p:sp>
        <p:nvSpPr>
          <p:cNvPr id="15" name="WordArt 40"/>
          <p:cNvSpPr>
            <a:spLocks noChangeArrowheads="1" noChangeShapeType="1" noTextEdit="1"/>
          </p:cNvSpPr>
          <p:nvPr/>
        </p:nvSpPr>
        <p:spPr bwMode="auto">
          <a:xfrm>
            <a:off x="2894794" y="2407084"/>
            <a:ext cx="3406799" cy="9982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th-TH" sz="2700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LilyUPC" pitchFamily="34" charset="-34"/>
              </a:rPr>
              <a:t>จบการนำเสนอ</a:t>
            </a:r>
            <a:endParaRPr lang="en-US" sz="2700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LilyUPC" pitchFamily="34" charset="-34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509713" y="4911329"/>
            <a:ext cx="6115050" cy="17145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75"/>
          </a:p>
        </p:txBody>
      </p:sp>
      <p:pic>
        <p:nvPicPr>
          <p:cNvPr id="17" name="Picture 15" descr="kp-icon-4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396979"/>
            <a:ext cx="83701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kp-icon-4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1454" y="4396979"/>
            <a:ext cx="83700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 descr="kp-icon-4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2954" y="4396979"/>
            <a:ext cx="83700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 descr="kp-icon-4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4454" y="4396979"/>
            <a:ext cx="83700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kp-icon-4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5713" y="4396979"/>
            <a:ext cx="83701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 descr="kp-icon-4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396979"/>
            <a:ext cx="83701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 descr="kp-icon-4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1804" y="4396979"/>
            <a:ext cx="83700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2" descr="kp-icon-4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304" y="4396979"/>
            <a:ext cx="83700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 descr="kp-icon-4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4563" y="4396979"/>
            <a:ext cx="83701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4" descr="kp-icon-4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063" y="4396979"/>
            <a:ext cx="83701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981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67790" y="192916"/>
            <a:ext cx="5060373" cy="11786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มาตรฐานการสอบบัญชี รหัส 230 </a:t>
            </a:r>
            <a:b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เอกสารหลักฐานของงานตรวจสอบ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33250" y="1755328"/>
            <a:ext cx="8229600" cy="1277432"/>
          </a:xfr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6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ขอบเขต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ความรับผิดชอบของผู้สอบบัญชี เกี่ยวกับ</a:t>
            </a:r>
            <a:r>
              <a:rPr lang="th-TH" sz="2800" b="1" u="sng" dirty="0" smtClean="0">
                <a:latin typeface="TH SarabunPSK" pitchFamily="34" charset="-34"/>
                <a:cs typeface="TH SarabunPSK" pitchFamily="34" charset="-34"/>
              </a:rPr>
              <a:t>การวางแผนและปฏิบัติงาน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ตรวจสอบ</a:t>
            </a:r>
          </a:p>
          <a:p>
            <a:pPr lvl="1">
              <a:buNone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468081" y="3237687"/>
            <a:ext cx="8229600" cy="14159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วัตถุประสงค์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เพื่อ</a:t>
            </a:r>
            <a:r>
              <a:rPr kumimoji="0" lang="th-TH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จัดทำเอกสารหลักฐานที่เพียงพอเหมาะส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ม มีการวางแผน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ในการปฏิบัติงานตรวจสอบ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776349" y="185494"/>
            <a:ext cx="4554187" cy="666560"/>
            <a:chOff x="408392" y="620892"/>
            <a:chExt cx="8126007" cy="1918800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3" name="สี่เหลี่ยมมุมมน 2"/>
            <p:cNvSpPr/>
            <p:nvPr/>
          </p:nvSpPr>
          <p:spPr>
            <a:xfrm>
              <a:off x="408392" y="620892"/>
              <a:ext cx="8126007" cy="1918800"/>
            </a:xfrm>
            <a:prstGeom prst="roundRect">
              <a:avLst/>
            </a:prstGeom>
            <a:grpFill/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4" name="สี่เหลี่ยมมุมมน 4"/>
            <p:cNvSpPr/>
            <p:nvPr/>
          </p:nvSpPr>
          <p:spPr>
            <a:xfrm>
              <a:off x="502060" y="1225993"/>
              <a:ext cx="7938671" cy="64799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5806" tIns="0" rIns="225806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600" b="1" kern="1200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วัตถุประสงค์ของการตรวจสอบ</a:t>
              </a:r>
              <a:endParaRPr lang="en-US" sz="3600" b="1" kern="12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3290" y="1189136"/>
            <a:ext cx="6816437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เพื่อรวบรวมหลักฐานการสอบบัญชี 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ให้บรรลุวัตถุประสงค์ของการตรวจสอบในเรื่องนั้น ๆ และสนับสนุน    </a:t>
            </a: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สิ่งที่คณะกรรมการดำเนินการสหกรณ์ได้ให้        คำรับรองไว้เกี่ยวกับการจัดทำงบการเงิน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พื่อให้สามารถสรุปผลการตรวจสอบและแสดงความเห็นต่องบการเงินได้ตามมาตรฐานการสอบบัญชีและระเบียบที่นายทะเบียนสหกรณ์กำหนด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98" descr="gman0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9626" y="3064704"/>
            <a:ext cx="1418935" cy="16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A03B-9546-4E54-9AE0-5BCC424F2853}" type="slidenum">
              <a:rPr lang="en-US" altLang="th-TH"/>
              <a:pPr/>
              <a:t>7</a:t>
            </a:fld>
            <a:endParaRPr lang="th-TH" altLang="th-TH"/>
          </a:p>
        </p:txBody>
      </p:sp>
      <p:sp>
        <p:nvSpPr>
          <p:cNvPr id="27" name="ตัวยึดท้ายกระดาษ 3"/>
          <p:cNvSpPr txBox="1">
            <a:spLocks noGrp="1"/>
          </p:cNvSpPr>
          <p:nvPr/>
        </p:nvSpPr>
        <p:spPr bwMode="auto">
          <a:xfrm>
            <a:off x="6172200" y="4881563"/>
            <a:ext cx="154305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AU" sz="900">
                <a:latin typeface="+mn-lt"/>
              </a:rPr>
              <a:t>Company Logo</a:t>
            </a:r>
          </a:p>
        </p:txBody>
      </p:sp>
      <p:sp>
        <p:nvSpPr>
          <p:cNvPr id="28" name="ตัวยึดวันที่ 5"/>
          <p:cNvSpPr txBox="1">
            <a:spLocks noGrp="1"/>
          </p:cNvSpPr>
          <p:nvPr/>
        </p:nvSpPr>
        <p:spPr bwMode="auto">
          <a:xfrm>
            <a:off x="1485900" y="4891088"/>
            <a:ext cx="1714500" cy="24050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AU" sz="900">
                <a:latin typeface="+mn-lt"/>
              </a:rPr>
              <a:t>www.designfreebies.org</a:t>
            </a:r>
          </a:p>
        </p:txBody>
      </p:sp>
      <p:sp>
        <p:nvSpPr>
          <p:cNvPr id="579617" name="AutoShape 33"/>
          <p:cNvSpPr>
            <a:spLocks noChangeArrowheads="1"/>
          </p:cNvSpPr>
          <p:nvPr/>
        </p:nvSpPr>
        <p:spPr bwMode="gray">
          <a:xfrm rot="10800000" flipH="1">
            <a:off x="3815953" y="3813573"/>
            <a:ext cx="1565672" cy="283369"/>
          </a:xfrm>
          <a:prstGeom prst="upArrow">
            <a:avLst>
              <a:gd name="adj1" fmla="val 31278"/>
              <a:gd name="adj2" fmla="val 7646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th-TH" sz="2700" b="1">
              <a:latin typeface="Angsana New" pitchFamily="18" charset="-34"/>
            </a:endParaRPr>
          </a:p>
        </p:txBody>
      </p:sp>
      <p:sp>
        <p:nvSpPr>
          <p:cNvPr id="185349" name="AutoShape 14"/>
          <p:cNvSpPr>
            <a:spLocks noChangeArrowheads="1"/>
          </p:cNvSpPr>
          <p:nvPr/>
        </p:nvSpPr>
        <p:spPr bwMode="gray">
          <a:xfrm>
            <a:off x="1223962" y="3327798"/>
            <a:ext cx="2052638" cy="696515"/>
          </a:xfrm>
          <a:prstGeom prst="can">
            <a:avLst>
              <a:gd name="adj" fmla="val 25000"/>
            </a:avLst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/>
            <a:endParaRPr lang="th-TH" altLang="th-TH" sz="2700" b="1">
              <a:solidFill>
                <a:srgbClr val="CCCCFF"/>
              </a:solidFill>
              <a:latin typeface="Angsana New" panose="02020603050405020304" pitchFamily="18" charset="-34"/>
            </a:endParaRPr>
          </a:p>
        </p:txBody>
      </p:sp>
      <p:sp>
        <p:nvSpPr>
          <p:cNvPr id="185350" name="AutoShape 15"/>
          <p:cNvSpPr>
            <a:spLocks noChangeArrowheads="1"/>
          </p:cNvSpPr>
          <p:nvPr/>
        </p:nvSpPr>
        <p:spPr bwMode="gray">
          <a:xfrm>
            <a:off x="1223963" y="2355057"/>
            <a:ext cx="2106216" cy="698897"/>
          </a:xfrm>
          <a:prstGeom prst="can">
            <a:avLst>
              <a:gd name="adj" fmla="val 25000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/>
            <a:endParaRPr lang="th-TH" altLang="th-TH" sz="2700" b="1">
              <a:latin typeface="Angsana New" panose="02020603050405020304" pitchFamily="18" charset="-34"/>
            </a:endParaRPr>
          </a:p>
        </p:txBody>
      </p:sp>
      <p:sp>
        <p:nvSpPr>
          <p:cNvPr id="185351" name="AutoShape 16"/>
          <p:cNvSpPr>
            <a:spLocks noChangeArrowheads="1"/>
          </p:cNvSpPr>
          <p:nvPr/>
        </p:nvSpPr>
        <p:spPr bwMode="gray">
          <a:xfrm>
            <a:off x="1251348" y="1275160"/>
            <a:ext cx="2078831" cy="756047"/>
          </a:xfrm>
          <a:prstGeom prst="can">
            <a:avLst>
              <a:gd name="adj" fmla="val 25000"/>
            </a:avLst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/>
            <a:endParaRPr lang="th-TH" altLang="th-TH" sz="2700" b="1">
              <a:latin typeface="Angsana New" panose="02020603050405020304" pitchFamily="18" charset="-34"/>
            </a:endParaRPr>
          </a:p>
        </p:txBody>
      </p:sp>
      <p:sp>
        <p:nvSpPr>
          <p:cNvPr id="185352" name="AutoShape 17"/>
          <p:cNvSpPr>
            <a:spLocks noChangeArrowheads="1"/>
          </p:cNvSpPr>
          <p:nvPr/>
        </p:nvSpPr>
        <p:spPr bwMode="gray">
          <a:xfrm>
            <a:off x="5868592" y="3224213"/>
            <a:ext cx="2106215" cy="751285"/>
          </a:xfrm>
          <a:prstGeom prst="can">
            <a:avLst>
              <a:gd name="adj" fmla="val 25000"/>
            </a:avLst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/>
            <a:endParaRPr lang="th-TH" altLang="th-TH" sz="2700" b="1">
              <a:latin typeface="Angsana New" panose="02020603050405020304" pitchFamily="18" charset="-34"/>
            </a:endParaRPr>
          </a:p>
        </p:txBody>
      </p:sp>
      <p:sp>
        <p:nvSpPr>
          <p:cNvPr id="185353" name="AutoShape 18"/>
          <p:cNvSpPr>
            <a:spLocks noChangeArrowheads="1"/>
          </p:cNvSpPr>
          <p:nvPr/>
        </p:nvSpPr>
        <p:spPr bwMode="gray">
          <a:xfrm>
            <a:off x="5868592" y="2247900"/>
            <a:ext cx="2106215" cy="753666"/>
          </a:xfrm>
          <a:prstGeom prst="can">
            <a:avLst>
              <a:gd name="adj" fmla="val 25000"/>
            </a:avLst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/>
            <a:endParaRPr lang="th-TH" altLang="th-TH" sz="2700" b="1">
              <a:latin typeface="Angsana New" panose="02020603050405020304" pitchFamily="18" charset="-34"/>
            </a:endParaRPr>
          </a:p>
        </p:txBody>
      </p:sp>
      <p:sp>
        <p:nvSpPr>
          <p:cNvPr id="185354" name="AutoShape 19"/>
          <p:cNvSpPr>
            <a:spLocks noChangeArrowheads="1"/>
          </p:cNvSpPr>
          <p:nvPr/>
        </p:nvSpPr>
        <p:spPr bwMode="gray">
          <a:xfrm>
            <a:off x="5868592" y="1275160"/>
            <a:ext cx="2106215" cy="751284"/>
          </a:xfrm>
          <a:prstGeom prst="can">
            <a:avLst>
              <a:gd name="adj" fmla="val 25000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/>
            <a:endParaRPr lang="th-TH" altLang="th-TH" sz="2700" b="1">
              <a:latin typeface="Angsana New" panose="02020603050405020304" pitchFamily="18" charset="-34"/>
            </a:endParaRPr>
          </a:p>
        </p:txBody>
      </p:sp>
      <p:sp>
        <p:nvSpPr>
          <p:cNvPr id="185355" name="Text Box 22"/>
          <p:cNvSpPr txBox="1">
            <a:spLocks noChangeArrowheads="1"/>
          </p:cNvSpPr>
          <p:nvPr/>
        </p:nvSpPr>
        <p:spPr bwMode="gray">
          <a:xfrm>
            <a:off x="1219303" y="1437085"/>
            <a:ext cx="19976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/>
            <a:r>
              <a:rPr lang="th-TH" altLang="th-TH" sz="3000" b="1" dirty="0" smtClean="0">
                <a:solidFill>
                  <a:srgbClr val="000000"/>
                </a:solidFill>
                <a:latin typeface="Angsana New" panose="02020603050405020304" pitchFamily="18" charset="-34"/>
              </a:rPr>
              <a:t>(1) </a:t>
            </a:r>
            <a:r>
              <a:rPr lang="th-TH" altLang="th-TH" sz="3000" b="1" dirty="0">
                <a:solidFill>
                  <a:srgbClr val="000000"/>
                </a:solidFill>
                <a:latin typeface="Angsana New" panose="02020603050405020304" pitchFamily="18" charset="-34"/>
              </a:rPr>
              <a:t>ความมีอยู่จริง</a:t>
            </a:r>
            <a:endParaRPr lang="en-AU" altLang="th-TH" sz="3000" b="1" dirty="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185356" name="Text Box 23"/>
          <p:cNvSpPr txBox="1">
            <a:spLocks noChangeArrowheads="1"/>
          </p:cNvSpPr>
          <p:nvPr/>
        </p:nvSpPr>
        <p:spPr bwMode="gray">
          <a:xfrm>
            <a:off x="1245795" y="2482453"/>
            <a:ext cx="16898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th-TH" altLang="th-TH" sz="3000" b="1" dirty="0" smtClean="0">
                <a:solidFill>
                  <a:srgbClr val="000000"/>
                </a:solidFill>
                <a:latin typeface="Angsana New" panose="02020603050405020304" pitchFamily="18" charset="-34"/>
              </a:rPr>
              <a:t>(2) </a:t>
            </a:r>
            <a:r>
              <a:rPr lang="th-TH" altLang="th-TH" sz="3000" b="1" dirty="0">
                <a:solidFill>
                  <a:srgbClr val="000000"/>
                </a:solidFill>
                <a:latin typeface="Angsana New" panose="02020603050405020304" pitchFamily="18" charset="-34"/>
              </a:rPr>
              <a:t>เกิดขึ้นจริง</a:t>
            </a:r>
            <a:endParaRPr lang="en-AU" altLang="th-TH" sz="3000" b="1" dirty="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185357" name="Text Box 24"/>
          <p:cNvSpPr txBox="1">
            <a:spLocks noChangeArrowheads="1"/>
          </p:cNvSpPr>
          <p:nvPr/>
        </p:nvSpPr>
        <p:spPr bwMode="gray">
          <a:xfrm>
            <a:off x="1054200" y="3444478"/>
            <a:ext cx="22445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/>
            <a:r>
              <a:rPr lang="th-TH" altLang="th-TH" sz="3000" b="1" dirty="0">
                <a:solidFill>
                  <a:srgbClr val="000000"/>
                </a:solidFill>
                <a:latin typeface="Angsana New" panose="02020603050405020304" pitchFamily="18" charset="-34"/>
              </a:rPr>
              <a:t>  </a:t>
            </a:r>
            <a:r>
              <a:rPr lang="th-TH" altLang="th-TH" sz="3000" b="1" dirty="0" smtClean="0">
                <a:solidFill>
                  <a:srgbClr val="000000"/>
                </a:solidFill>
                <a:latin typeface="Angsana New" panose="02020603050405020304" pitchFamily="18" charset="-34"/>
              </a:rPr>
              <a:t>(3) </a:t>
            </a:r>
            <a:r>
              <a:rPr lang="th-TH" altLang="th-TH" sz="3000" b="1" dirty="0">
                <a:solidFill>
                  <a:srgbClr val="000000"/>
                </a:solidFill>
                <a:latin typeface="Angsana New" panose="02020603050405020304" pitchFamily="18" charset="-34"/>
              </a:rPr>
              <a:t>การแสดงมูลค่า</a:t>
            </a:r>
            <a:endParaRPr lang="en-AU" altLang="th-TH" sz="3000" b="1" dirty="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185358" name="Text Box 25"/>
          <p:cNvSpPr txBox="1">
            <a:spLocks noChangeArrowheads="1"/>
          </p:cNvSpPr>
          <p:nvPr/>
        </p:nvSpPr>
        <p:spPr bwMode="gray">
          <a:xfrm>
            <a:off x="5835301" y="1437085"/>
            <a:ext cx="213231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/>
            <a:r>
              <a:rPr lang="th-TH" altLang="th-TH" sz="2700" b="1" dirty="0" smtClean="0">
                <a:solidFill>
                  <a:srgbClr val="000000"/>
                </a:solidFill>
                <a:latin typeface="Angsana New" panose="02020603050405020304" pitchFamily="18" charset="-34"/>
              </a:rPr>
              <a:t>(4) </a:t>
            </a:r>
            <a:r>
              <a:rPr lang="th-TH" altLang="th-TH" sz="2700" b="1" dirty="0">
                <a:solidFill>
                  <a:srgbClr val="000000"/>
                </a:solidFill>
                <a:latin typeface="Angsana New" panose="02020603050405020304" pitchFamily="18" charset="-34"/>
              </a:rPr>
              <a:t>สิทธิ/ภาระผูกพัน</a:t>
            </a:r>
            <a:endParaRPr lang="en-AU" altLang="th-TH" sz="2700" b="1" dirty="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185359" name="Text Box 26"/>
          <p:cNvSpPr txBox="1">
            <a:spLocks noChangeArrowheads="1"/>
          </p:cNvSpPr>
          <p:nvPr/>
        </p:nvSpPr>
        <p:spPr bwMode="gray">
          <a:xfrm>
            <a:off x="5945876" y="2378869"/>
            <a:ext cx="20409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/>
            <a:r>
              <a:rPr lang="th-TH" altLang="th-TH" sz="3000" b="1" dirty="0" smtClean="0">
                <a:solidFill>
                  <a:srgbClr val="000000"/>
                </a:solidFill>
                <a:latin typeface="Angsana New" panose="02020603050405020304" pitchFamily="18" charset="-34"/>
              </a:rPr>
              <a:t>(5) </a:t>
            </a:r>
            <a:r>
              <a:rPr lang="th-TH" altLang="th-TH" sz="3000" b="1" dirty="0">
                <a:solidFill>
                  <a:srgbClr val="000000"/>
                </a:solidFill>
                <a:latin typeface="Angsana New" panose="02020603050405020304" pitchFamily="18" charset="-34"/>
              </a:rPr>
              <a:t>ความครบถ้วน</a:t>
            </a:r>
            <a:endParaRPr lang="en-AU" altLang="th-TH" sz="3000" b="1" dirty="0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185360" name="Text Box 27"/>
          <p:cNvSpPr txBox="1">
            <a:spLocks noChangeArrowheads="1"/>
          </p:cNvSpPr>
          <p:nvPr/>
        </p:nvSpPr>
        <p:spPr bwMode="gray">
          <a:xfrm>
            <a:off x="5943829" y="3395662"/>
            <a:ext cx="18485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th-TH" altLang="th-TH" sz="3000" b="1" dirty="0" smtClean="0">
                <a:solidFill>
                  <a:srgbClr val="000000"/>
                </a:solidFill>
                <a:latin typeface="Angsana New" panose="02020603050405020304" pitchFamily="18" charset="-34"/>
              </a:rPr>
              <a:t>(3) การวัด</a:t>
            </a:r>
            <a:r>
              <a:rPr lang="th-TH" altLang="th-TH" sz="3000" b="1" dirty="0">
                <a:solidFill>
                  <a:srgbClr val="000000"/>
                </a:solidFill>
                <a:latin typeface="Angsana New" panose="02020603050405020304" pitchFamily="18" charset="-34"/>
              </a:rPr>
              <a:t>มูลค่า</a:t>
            </a:r>
          </a:p>
        </p:txBody>
      </p:sp>
      <p:sp>
        <p:nvSpPr>
          <p:cNvPr id="185361" name="Text Box 29"/>
          <p:cNvSpPr txBox="1">
            <a:spLocks noChangeArrowheads="1"/>
          </p:cNvSpPr>
          <p:nvPr/>
        </p:nvSpPr>
        <p:spPr bwMode="auto">
          <a:xfrm>
            <a:off x="1494235" y="398860"/>
            <a:ext cx="604837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th-TH" altLang="th-TH" sz="4050" b="1" dirty="0">
                <a:solidFill>
                  <a:srgbClr val="FF5050"/>
                </a:solidFill>
                <a:latin typeface="Angsana New" panose="02020603050405020304" pitchFamily="18" charset="-34"/>
              </a:rPr>
              <a:t>การได้มาซึ่ง</a:t>
            </a:r>
            <a:r>
              <a:rPr lang="th-TH" altLang="th-TH" sz="4050" b="1" dirty="0" smtClean="0">
                <a:solidFill>
                  <a:srgbClr val="FF5050"/>
                </a:solidFill>
                <a:latin typeface="Angsana New" panose="02020603050405020304" pitchFamily="18" charset="-34"/>
              </a:rPr>
              <a:t>หลักฐานควร</a:t>
            </a:r>
            <a:r>
              <a:rPr lang="th-TH" altLang="th-TH" sz="4050" b="1" dirty="0">
                <a:solidFill>
                  <a:srgbClr val="FF5050"/>
                </a:solidFill>
                <a:latin typeface="Angsana New" panose="02020603050405020304" pitchFamily="18" charset="-34"/>
              </a:rPr>
              <a:t>คำนึงถึง </a:t>
            </a:r>
          </a:p>
        </p:txBody>
      </p:sp>
      <p:sp>
        <p:nvSpPr>
          <p:cNvPr id="185362" name="Rectangle 30"/>
          <p:cNvSpPr>
            <a:spLocks noChangeArrowheads="1"/>
          </p:cNvSpPr>
          <p:nvPr/>
        </p:nvSpPr>
        <p:spPr bwMode="auto">
          <a:xfrm>
            <a:off x="1143000" y="4624387"/>
            <a:ext cx="6858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/>
            <a:endParaRPr lang="th-TH" altLang="th-TH" sz="2700" b="1">
              <a:latin typeface="Angsana New" panose="02020603050405020304" pitchFamily="18" charset="-34"/>
            </a:endParaRPr>
          </a:p>
        </p:txBody>
      </p:sp>
      <p:sp>
        <p:nvSpPr>
          <p:cNvPr id="579589" name="AutoShape 5"/>
          <p:cNvSpPr>
            <a:spLocks noChangeArrowheads="1"/>
          </p:cNvSpPr>
          <p:nvPr/>
        </p:nvSpPr>
        <p:spPr bwMode="gray">
          <a:xfrm rot="16200000" flipH="1">
            <a:off x="2481263" y="2394347"/>
            <a:ext cx="2106215" cy="301229"/>
          </a:xfrm>
          <a:prstGeom prst="upArrow">
            <a:avLst>
              <a:gd name="adj1" fmla="val 43509"/>
              <a:gd name="adj2" fmla="val 7469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th-TH" sz="2700" b="1">
              <a:latin typeface="Angsana New" pitchFamily="18" charset="-34"/>
            </a:endParaRPr>
          </a:p>
        </p:txBody>
      </p:sp>
      <p:sp>
        <p:nvSpPr>
          <p:cNvPr id="579590" name="AutoShape 6"/>
          <p:cNvSpPr>
            <a:spLocks noChangeArrowheads="1"/>
          </p:cNvSpPr>
          <p:nvPr/>
        </p:nvSpPr>
        <p:spPr bwMode="gray">
          <a:xfrm rot="5400000" flipH="1">
            <a:off x="4669036" y="2366368"/>
            <a:ext cx="2106215" cy="247650"/>
          </a:xfrm>
          <a:prstGeom prst="upArrow">
            <a:avLst>
              <a:gd name="adj1" fmla="val 49769"/>
              <a:gd name="adj2" fmla="val 8461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th-TH" sz="2700" b="1">
              <a:latin typeface="Angsana New" pitchFamily="18" charset="-34"/>
            </a:endParaRPr>
          </a:p>
        </p:txBody>
      </p:sp>
      <p:sp>
        <p:nvSpPr>
          <p:cNvPr id="185365" name="Oval 8"/>
          <p:cNvSpPr>
            <a:spLocks noChangeArrowheads="1"/>
          </p:cNvSpPr>
          <p:nvPr/>
        </p:nvSpPr>
        <p:spPr bwMode="gray">
          <a:xfrm>
            <a:off x="3631406" y="1113235"/>
            <a:ext cx="1949054" cy="2753915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/>
            <a:endParaRPr lang="th-TH" altLang="th-TH" sz="2700" b="1">
              <a:latin typeface="Angsana New" panose="02020603050405020304" pitchFamily="18" charset="-34"/>
            </a:endParaRPr>
          </a:p>
        </p:txBody>
      </p:sp>
      <p:sp>
        <p:nvSpPr>
          <p:cNvPr id="185366" name="Oval 9"/>
          <p:cNvSpPr>
            <a:spLocks noChangeArrowheads="1"/>
          </p:cNvSpPr>
          <p:nvPr/>
        </p:nvSpPr>
        <p:spPr bwMode="gray">
          <a:xfrm>
            <a:off x="3743325" y="1268017"/>
            <a:ext cx="1725216" cy="2439590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/>
            <a:endParaRPr lang="th-TH" altLang="th-TH" sz="2700" b="1">
              <a:latin typeface="Angsana New" panose="02020603050405020304" pitchFamily="18" charset="-34"/>
            </a:endParaRPr>
          </a:p>
        </p:txBody>
      </p:sp>
      <p:sp>
        <p:nvSpPr>
          <p:cNvPr id="579594" name="Oval 10"/>
          <p:cNvSpPr>
            <a:spLocks noChangeArrowheads="1"/>
          </p:cNvSpPr>
          <p:nvPr/>
        </p:nvSpPr>
        <p:spPr bwMode="gray">
          <a:xfrm>
            <a:off x="3844528" y="2134330"/>
            <a:ext cx="259766" cy="71410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th-TH" sz="2700" b="1">
              <a:latin typeface="Angsana New" pitchFamily="18" charset="-34"/>
            </a:endParaRPr>
          </a:p>
        </p:txBody>
      </p:sp>
      <p:sp>
        <p:nvSpPr>
          <p:cNvPr id="185368" name="Oval 11"/>
          <p:cNvSpPr>
            <a:spLocks noChangeArrowheads="1"/>
          </p:cNvSpPr>
          <p:nvPr/>
        </p:nvSpPr>
        <p:spPr bwMode="gray">
          <a:xfrm>
            <a:off x="3844528" y="2134330"/>
            <a:ext cx="259766" cy="714107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CC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/>
            <a:endParaRPr lang="th-TH" altLang="th-TH" sz="2700" b="1">
              <a:latin typeface="Angsana New" panose="02020603050405020304" pitchFamily="18" charset="-34"/>
            </a:endParaRPr>
          </a:p>
        </p:txBody>
      </p:sp>
      <p:sp>
        <p:nvSpPr>
          <p:cNvPr id="579596" name="Oval 12"/>
          <p:cNvSpPr>
            <a:spLocks noChangeArrowheads="1"/>
          </p:cNvSpPr>
          <p:nvPr/>
        </p:nvSpPr>
        <p:spPr bwMode="gray">
          <a:xfrm>
            <a:off x="3944541" y="2134330"/>
            <a:ext cx="1322784" cy="71410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th-TH" sz="2700" b="1">
              <a:latin typeface="Angsana New" pitchFamily="18" charset="-34"/>
            </a:endParaRPr>
          </a:p>
        </p:txBody>
      </p:sp>
      <p:sp>
        <p:nvSpPr>
          <p:cNvPr id="185370" name="Oval 13"/>
          <p:cNvSpPr>
            <a:spLocks noChangeArrowheads="1"/>
          </p:cNvSpPr>
          <p:nvPr/>
        </p:nvSpPr>
        <p:spPr bwMode="gray">
          <a:xfrm>
            <a:off x="3944541" y="2134330"/>
            <a:ext cx="1322784" cy="714107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C63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/>
            <a:endParaRPr lang="th-TH" altLang="th-TH" sz="2700" b="1">
              <a:latin typeface="Angsana New" panose="02020603050405020304" pitchFamily="18" charset="-34"/>
            </a:endParaRPr>
          </a:p>
        </p:txBody>
      </p:sp>
      <p:sp>
        <p:nvSpPr>
          <p:cNvPr id="185371" name="Text Box 20"/>
          <p:cNvSpPr txBox="1">
            <a:spLocks noChangeArrowheads="1"/>
          </p:cNvSpPr>
          <p:nvPr/>
        </p:nvSpPr>
        <p:spPr bwMode="gray">
          <a:xfrm>
            <a:off x="4078314" y="1653778"/>
            <a:ext cx="10695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th-TH" altLang="th-TH" sz="3000" b="1">
                <a:solidFill>
                  <a:srgbClr val="000000"/>
                </a:solidFill>
                <a:latin typeface="Angsana New" panose="02020603050405020304" pitchFamily="18" charset="-34"/>
              </a:rPr>
              <a:t>สิ่งที่</a:t>
            </a:r>
          </a:p>
          <a:p>
            <a:pPr algn="ctr" eaLnBrk="0" hangingPunct="0">
              <a:lnSpc>
                <a:spcPct val="90000"/>
              </a:lnSpc>
            </a:pPr>
            <a:r>
              <a:rPr lang="th-TH" altLang="th-TH" sz="3000" b="1">
                <a:solidFill>
                  <a:srgbClr val="000000"/>
                </a:solidFill>
                <a:latin typeface="Angsana New" panose="02020603050405020304" pitchFamily="18" charset="-34"/>
              </a:rPr>
              <a:t>ผู้บริหาร</a:t>
            </a:r>
          </a:p>
          <a:p>
            <a:pPr algn="ctr" eaLnBrk="0" hangingPunct="0">
              <a:lnSpc>
                <a:spcPct val="90000"/>
              </a:lnSpc>
            </a:pPr>
            <a:r>
              <a:rPr lang="th-TH" altLang="th-TH" sz="3000" b="1">
                <a:solidFill>
                  <a:srgbClr val="000000"/>
                </a:solidFill>
                <a:latin typeface="Angsana New" panose="02020603050405020304" pitchFamily="18" charset="-34"/>
              </a:rPr>
              <a:t>ให้การ</a:t>
            </a:r>
          </a:p>
          <a:p>
            <a:pPr algn="ctr" eaLnBrk="0" hangingPunct="0">
              <a:lnSpc>
                <a:spcPct val="90000"/>
              </a:lnSpc>
            </a:pPr>
            <a:r>
              <a:rPr lang="th-TH" altLang="th-TH" sz="3000" b="1">
                <a:solidFill>
                  <a:srgbClr val="000000"/>
                </a:solidFill>
                <a:latin typeface="Angsana New" panose="02020603050405020304" pitchFamily="18" charset="-34"/>
              </a:rPr>
              <a:t>รับรอง</a:t>
            </a:r>
            <a:endParaRPr lang="en-AU" altLang="th-TH" sz="3000" b="1">
              <a:solidFill>
                <a:srgbClr val="00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185372" name="AutoShape 35"/>
          <p:cNvSpPr>
            <a:spLocks noChangeArrowheads="1"/>
          </p:cNvSpPr>
          <p:nvPr/>
        </p:nvSpPr>
        <p:spPr bwMode="gray">
          <a:xfrm>
            <a:off x="2465785" y="4192191"/>
            <a:ext cx="4374356" cy="864394"/>
          </a:xfrm>
          <a:prstGeom prst="can">
            <a:avLst>
              <a:gd name="adj" fmla="val 23968"/>
            </a:avLst>
          </a:pr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0" hangingPunct="0"/>
            <a:r>
              <a:rPr lang="th-TH" altLang="th-TH" sz="2700" b="1" dirty="0" smtClean="0">
                <a:solidFill>
                  <a:srgbClr val="000000"/>
                </a:solidFill>
                <a:latin typeface="Angsana New" panose="02020603050405020304" pitchFamily="18" charset="-34"/>
              </a:rPr>
              <a:t>(6) </a:t>
            </a:r>
            <a:r>
              <a:rPr lang="th-TH" altLang="th-TH" sz="2700" b="1" dirty="0">
                <a:solidFill>
                  <a:srgbClr val="000000"/>
                </a:solidFill>
                <a:latin typeface="Angsana New" panose="02020603050405020304" pitchFamily="18" charset="-34"/>
              </a:rPr>
              <a:t>การแสดงรายการ/การเปิดเผยข้อมูล</a:t>
            </a:r>
          </a:p>
        </p:txBody>
      </p:sp>
      <p:pic>
        <p:nvPicPr>
          <p:cNvPr id="32" name="Picture 12" descr="2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317" y="3139678"/>
            <a:ext cx="121609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661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33614" y="1836693"/>
            <a:ext cx="81661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หมายถึง</a:t>
            </a:r>
            <a:r>
              <a:rPr lang="th-TH" sz="3200" b="1" u="sng" dirty="0" smtClean="0">
                <a:latin typeface="TH SarabunPSK" pitchFamily="34" charset="-34"/>
                <a:cs typeface="TH SarabunPSK" pitchFamily="34" charset="-34"/>
              </a:rPr>
              <a:t>ข้อมูลหรือข้อเท็จจริงที่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ผู้สอบบัญชี</a:t>
            </a:r>
            <a:r>
              <a:rPr lang="th-TH" sz="3200" b="1" u="sng" dirty="0" smtClean="0">
                <a:latin typeface="TH SarabunPSK" pitchFamily="34" charset="-34"/>
                <a:cs typeface="TH SarabunPSK" pitchFamily="34" charset="-34"/>
              </a:rPr>
              <a:t>ได้รับหรือรวบรวม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จากการใช้วิธีการตรวจสอบตามมาตรฐานการสอบบัญชี </a:t>
            </a:r>
            <a:r>
              <a:rPr lang="th-TH" sz="3200" b="1" u="sng" dirty="0" smtClean="0">
                <a:latin typeface="TH SarabunPSK" pitchFamily="34" charset="-34"/>
                <a:cs typeface="TH SarabunPSK" pitchFamily="34" charset="-34"/>
              </a:rPr>
              <a:t>เพื่อให้ได้ข้อมูล ที่ใช้สนับสนุน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ข้อสรุปผลการตรวจสอบ และใช้ข้อสรุปนั้นเป็นเกณฑ์อย่างเหมาะสมในการแสดงความเห็นของผู้สอบบัญชี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71976" y="945312"/>
            <a:ext cx="36199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หลักฐานการสอบบัญชี</a:t>
            </a:r>
            <a:endParaRPr lang="th-TH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0" descr="animation-cartoon-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3488" y="3106336"/>
            <a:ext cx="165618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4FFD-DA5F-4E29-AFA8-246DBA7F6E9A}" type="slidenum">
              <a:rPr lang="en-US" altLang="th-TH"/>
              <a:pPr/>
              <a:t>9</a:t>
            </a:fld>
            <a:endParaRPr lang="th-TH" altLang="th-TH"/>
          </a:p>
        </p:txBody>
      </p:sp>
      <p:grpSp>
        <p:nvGrpSpPr>
          <p:cNvPr id="186370" name="Group 43"/>
          <p:cNvGrpSpPr>
            <a:grpSpLocks/>
          </p:cNvGrpSpPr>
          <p:nvPr/>
        </p:nvGrpSpPr>
        <p:grpSpPr bwMode="auto">
          <a:xfrm>
            <a:off x="2490683" y="3127772"/>
            <a:ext cx="6318647" cy="1133475"/>
            <a:chOff x="884" y="2614"/>
            <a:chExt cx="5307" cy="998"/>
          </a:xfrm>
        </p:grpSpPr>
        <p:sp>
          <p:nvSpPr>
            <p:cNvPr id="593964" name="AutoShape 44"/>
            <p:cNvSpPr>
              <a:spLocks noChangeArrowheads="1"/>
            </p:cNvSpPr>
            <p:nvPr/>
          </p:nvSpPr>
          <p:spPr bwMode="gray">
            <a:xfrm>
              <a:off x="884" y="2614"/>
              <a:ext cx="4763" cy="99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th-TH" sz="2700" b="1">
                <a:latin typeface="Angsana New" pitchFamily="18" charset="-34"/>
              </a:endParaRPr>
            </a:p>
          </p:txBody>
        </p:sp>
        <p:sp>
          <p:nvSpPr>
            <p:cNvPr id="186372" name="AutoShape 45"/>
            <p:cNvSpPr>
              <a:spLocks noChangeArrowheads="1"/>
            </p:cNvSpPr>
            <p:nvPr/>
          </p:nvSpPr>
          <p:spPr bwMode="gray">
            <a:xfrm>
              <a:off x="884" y="2614"/>
              <a:ext cx="1996" cy="998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C941E"/>
                </a:gs>
                <a:gs pos="100000">
                  <a:srgbClr val="A56715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0" hangingPunct="0"/>
              <a:endParaRPr lang="th-TH" altLang="th-TH" sz="2700" b="1">
                <a:latin typeface="Angsana New" panose="02020603050405020304" pitchFamily="18" charset="-34"/>
              </a:endParaRPr>
            </a:p>
          </p:txBody>
        </p:sp>
        <p:sp>
          <p:nvSpPr>
            <p:cNvPr id="186373" name="Freeform 46"/>
            <p:cNvSpPr>
              <a:spLocks/>
            </p:cNvSpPr>
            <p:nvPr/>
          </p:nvSpPr>
          <p:spPr bwMode="gray">
            <a:xfrm>
              <a:off x="1040" y="2758"/>
              <a:ext cx="440" cy="409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F6CB92"/>
                </a:gs>
                <a:gs pos="100000">
                  <a:srgbClr val="EC941E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0" hangingPunct="0"/>
              <a:endParaRPr lang="th-TH" altLang="th-TH" sz="2700" b="1">
                <a:latin typeface="Angsana New" panose="02020603050405020304" pitchFamily="18" charset="-34"/>
              </a:endParaRPr>
            </a:p>
          </p:txBody>
        </p:sp>
        <p:sp>
          <p:nvSpPr>
            <p:cNvPr id="593967" name="Text Box 47"/>
            <p:cNvSpPr txBox="1">
              <a:spLocks noChangeArrowheads="1"/>
            </p:cNvSpPr>
            <p:nvPr/>
          </p:nvSpPr>
          <p:spPr bwMode="gray">
            <a:xfrm>
              <a:off x="902" y="2795"/>
              <a:ext cx="1919" cy="6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th-TH" sz="4050" b="1" dirty="0">
                  <a:solidFill>
                    <a:srgbClr val="FFFFFF"/>
                  </a:solidFill>
                  <a:latin typeface="Angsana New" pitchFamily="18" charset="-34"/>
                </a:rPr>
                <a:t>ความเหมาะสม</a:t>
              </a:r>
              <a:endParaRPr lang="en-AU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86375" name="Text Box 48"/>
            <p:cNvSpPr txBox="1">
              <a:spLocks noChangeArrowheads="1"/>
            </p:cNvSpPr>
            <p:nvPr/>
          </p:nvSpPr>
          <p:spPr bwMode="gray">
            <a:xfrm>
              <a:off x="2823" y="2866"/>
              <a:ext cx="3368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0" hangingPunct="0"/>
              <a:r>
                <a:rPr lang="th-TH" altLang="th-TH" sz="3600" b="1">
                  <a:solidFill>
                    <a:srgbClr val="FF00FF"/>
                  </a:solidFill>
                  <a:latin typeface="Angsana New" panose="02020603050405020304" pitchFamily="18" charset="-34"/>
                </a:rPr>
                <a:t>ความเกี่ยวพัน</a:t>
              </a:r>
              <a:r>
                <a:rPr lang="en-US" altLang="th-TH" sz="3600" b="1">
                  <a:solidFill>
                    <a:srgbClr val="FF00FF"/>
                  </a:solidFill>
                  <a:latin typeface="Angsana New" panose="02020603050405020304" pitchFamily="18" charset="-34"/>
                </a:rPr>
                <a:t>&amp;</a:t>
              </a:r>
              <a:r>
                <a:rPr lang="th-TH" altLang="th-TH" sz="3600" b="1">
                  <a:solidFill>
                    <a:srgbClr val="FF00FF"/>
                  </a:solidFill>
                  <a:latin typeface="Angsana New" panose="02020603050405020304" pitchFamily="18" charset="-34"/>
                </a:rPr>
                <a:t>เชื่อถือได้</a:t>
              </a:r>
              <a:endParaRPr lang="en-AU" altLang="th-TH" sz="3600" b="1">
                <a:solidFill>
                  <a:srgbClr val="FF00FF"/>
                </a:solidFill>
                <a:latin typeface="Angsana New" panose="02020603050405020304" pitchFamily="18" charset="-34"/>
              </a:endParaRPr>
            </a:p>
          </p:txBody>
        </p:sp>
      </p:grpSp>
      <p:sp>
        <p:nvSpPr>
          <p:cNvPr id="186376" name="Text Box 49"/>
          <p:cNvSpPr txBox="1">
            <a:spLocks noChangeArrowheads="1"/>
          </p:cNvSpPr>
          <p:nvPr/>
        </p:nvSpPr>
        <p:spPr bwMode="auto">
          <a:xfrm>
            <a:off x="2599030" y="358378"/>
            <a:ext cx="63722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th-TH" altLang="th-TH" sz="4050" b="1">
                <a:solidFill>
                  <a:srgbClr val="FF5050"/>
                </a:solidFill>
                <a:latin typeface="Angsana New" panose="02020603050405020304" pitchFamily="18" charset="-34"/>
              </a:rPr>
              <a:t>หลักฐานที่เพียงพอและเหมาะสม</a:t>
            </a:r>
            <a:r>
              <a:rPr lang="th-TH" altLang="th-TH" sz="4500" b="1">
                <a:solidFill>
                  <a:srgbClr val="FF5050"/>
                </a:solidFill>
                <a:latin typeface="Angsana New" panose="02020603050405020304" pitchFamily="18" charset="-34"/>
              </a:rPr>
              <a:t> </a:t>
            </a:r>
            <a:endParaRPr lang="th-TH" altLang="th-TH" sz="3300" b="1">
              <a:solidFill>
                <a:srgbClr val="FF5050"/>
              </a:solidFill>
              <a:latin typeface="Angsana New" panose="02020603050405020304" pitchFamily="18" charset="-34"/>
            </a:endParaRPr>
          </a:p>
        </p:txBody>
      </p:sp>
      <p:grpSp>
        <p:nvGrpSpPr>
          <p:cNvPr id="186377" name="Group 50"/>
          <p:cNvGrpSpPr>
            <a:grpSpLocks/>
          </p:cNvGrpSpPr>
          <p:nvPr/>
        </p:nvGrpSpPr>
        <p:grpSpPr bwMode="auto">
          <a:xfrm>
            <a:off x="2490683" y="1507332"/>
            <a:ext cx="5670947" cy="1188244"/>
            <a:chOff x="884" y="1071"/>
            <a:chExt cx="4491" cy="862"/>
          </a:xfrm>
        </p:grpSpPr>
        <p:sp>
          <p:nvSpPr>
            <p:cNvPr id="593971" name="AutoShape 51"/>
            <p:cNvSpPr>
              <a:spLocks noChangeArrowheads="1"/>
            </p:cNvSpPr>
            <p:nvPr/>
          </p:nvSpPr>
          <p:spPr bwMode="gray">
            <a:xfrm>
              <a:off x="884" y="1096"/>
              <a:ext cx="4491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th-TH" sz="2700" b="1">
                <a:latin typeface="Angsana New" pitchFamily="18" charset="-34"/>
              </a:endParaRPr>
            </a:p>
          </p:txBody>
        </p:sp>
        <p:sp>
          <p:nvSpPr>
            <p:cNvPr id="186379" name="AutoShape 52"/>
            <p:cNvSpPr>
              <a:spLocks noChangeArrowheads="1"/>
            </p:cNvSpPr>
            <p:nvPr/>
          </p:nvSpPr>
          <p:spPr bwMode="gray">
            <a:xfrm>
              <a:off x="884" y="1071"/>
              <a:ext cx="1951" cy="86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478E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0" hangingPunct="0"/>
              <a:endParaRPr lang="th-TH" altLang="th-TH" sz="2700" b="1">
                <a:latin typeface="Angsana New" panose="02020603050405020304" pitchFamily="18" charset="-34"/>
              </a:endParaRPr>
            </a:p>
          </p:txBody>
        </p:sp>
        <p:sp>
          <p:nvSpPr>
            <p:cNvPr id="593973" name="Freeform 53"/>
            <p:cNvSpPr>
              <a:spLocks/>
            </p:cNvSpPr>
            <p:nvPr/>
          </p:nvSpPr>
          <p:spPr bwMode="gray">
            <a:xfrm>
              <a:off x="1037" y="1215"/>
              <a:ext cx="431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th-TH" sz="2700" b="1">
                <a:latin typeface="Angsana New" pitchFamily="18" charset="-34"/>
              </a:endParaRPr>
            </a:p>
          </p:txBody>
        </p:sp>
        <p:sp>
          <p:nvSpPr>
            <p:cNvPr id="186383" name="Text Box 54"/>
            <p:cNvSpPr txBox="1">
              <a:spLocks noChangeArrowheads="1"/>
            </p:cNvSpPr>
            <p:nvPr/>
          </p:nvSpPr>
          <p:spPr bwMode="auto">
            <a:xfrm>
              <a:off x="1020" y="1207"/>
              <a:ext cx="1677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0" hangingPunct="0"/>
              <a:r>
                <a:rPr lang="th-TH" altLang="th-TH" sz="4050" b="1">
                  <a:solidFill>
                    <a:srgbClr val="FFFFFF"/>
                  </a:solidFill>
                  <a:latin typeface="Angsana New" panose="02020603050405020304" pitchFamily="18" charset="-34"/>
                </a:rPr>
                <a:t>ความเพียงพอ</a:t>
              </a:r>
            </a:p>
          </p:txBody>
        </p:sp>
        <p:sp>
          <p:nvSpPr>
            <p:cNvPr id="186384" name="Text Box 55"/>
            <p:cNvSpPr txBox="1">
              <a:spLocks noChangeArrowheads="1"/>
            </p:cNvSpPr>
            <p:nvPr/>
          </p:nvSpPr>
          <p:spPr bwMode="auto">
            <a:xfrm>
              <a:off x="2880" y="1221"/>
              <a:ext cx="242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0" hangingPunct="0"/>
              <a:r>
                <a:rPr lang="th-TH" altLang="th-TH" sz="4050" b="1">
                  <a:solidFill>
                    <a:srgbClr val="0000FF"/>
                  </a:solidFill>
                  <a:latin typeface="Angsana New" panose="02020603050405020304" pitchFamily="18" charset="-34"/>
                </a:rPr>
                <a:t>ปริมาณของหลักฐาน</a:t>
              </a:r>
            </a:p>
          </p:txBody>
        </p:sp>
      </p:grpSp>
      <p:sp>
        <p:nvSpPr>
          <p:cNvPr id="186385" name="Text Box 56"/>
          <p:cNvSpPr txBox="1">
            <a:spLocks noChangeArrowheads="1"/>
          </p:cNvSpPr>
          <p:nvPr/>
        </p:nvSpPr>
        <p:spPr bwMode="auto">
          <a:xfrm>
            <a:off x="3655114" y="4316016"/>
            <a:ext cx="3339376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0" hangingPunct="0"/>
            <a:r>
              <a:rPr lang="th-TH" altLang="th-TH" sz="4050" b="1">
                <a:solidFill>
                  <a:srgbClr val="000000"/>
                </a:solidFill>
                <a:latin typeface="Angsana New" panose="02020603050405020304" pitchFamily="18" charset="-34"/>
              </a:rPr>
              <a:t>(คุณภาพของหลักฐาน)</a:t>
            </a:r>
          </a:p>
        </p:txBody>
      </p:sp>
      <p:pic>
        <p:nvPicPr>
          <p:cNvPr id="17" name="Picture 3" descr="bo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2" y="734002"/>
            <a:ext cx="2049461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6" descr="a (135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7539" y="296995"/>
            <a:ext cx="1043771" cy="104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1902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6" grpId="0"/>
      <p:bldP spid="18638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ชุดรูปแบบของ Office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จุดที่สุด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11959</TotalTime>
  <Words>2504</Words>
  <Application>Microsoft Office PowerPoint</Application>
  <PresentationFormat>นำเสนอทางหน้าจอ (16:9)</PresentationFormat>
  <Paragraphs>347</Paragraphs>
  <Slides>45</Slides>
  <Notes>7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4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45</vt:i4>
      </vt:variant>
    </vt:vector>
  </HeadingPairs>
  <TitlesOfParts>
    <vt:vector size="50" baseType="lpstr">
      <vt:lpstr>ชุดรูปแบบของ Office</vt:lpstr>
      <vt:lpstr>Waveform</vt:lpstr>
      <vt:lpstr>1_Waveform</vt:lpstr>
      <vt:lpstr>2_Waveform</vt:lpstr>
      <vt:lpstr>Clip</vt:lpstr>
      <vt:lpstr>ภาพนิ่ง 1</vt:lpstr>
      <vt:lpstr>ภาพนิ่ง 2</vt:lpstr>
      <vt:lpstr>ประเด็นสำคัญ</vt:lpstr>
      <vt:lpstr>ภาพนิ่ง 4</vt:lpstr>
      <vt:lpstr>มาตรฐานการสอบบัญชี รหัส 230  เอกสารหลักฐานของงานตรวจสอบ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รายได้  หมายถึงรายได้ที่เกิดจากการดำเนินธุรกิจตามปกติของสหกรณ์  หรือการเพิ่มค่าของสินทรัพย์ หรือการลดลงของหนี้สิน และประโยชน์เชิงเศรษฐกิจในรอบปีบัญชี  โดยส่งผลให้ส่วนทุนของสหกรณ์ </vt:lpstr>
      <vt:lpstr>ภาพนิ่ง 13</vt:lpstr>
      <vt:lpstr>ภาพนิ่ง 14</vt:lpstr>
      <vt:lpstr>ภาพนิ่ง 15</vt:lpstr>
      <vt:lpstr>   ทำความเข้าใจการควบคุมภายใน</vt:lpstr>
      <vt:lpstr>ภาพนิ่ง 17</vt:lpstr>
      <vt:lpstr>ภาพนิ่ง 18</vt:lpstr>
      <vt:lpstr> วิธีการตรวจสอบเพื่อให้ได้หลักฐานการสอบบัญชี 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การตรวจสอบการใช้เงินตามประมาณการรายจ่าย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วาระที่ 2.2 กรอบ งปม. 58   และวารระเพื่อพิจารณา 3.1 มีแล้ว ส่วน 3.2 ช่วยทำpp.ว่ามีหัวข้ออะไรบ้าง ใครเป็นเจ้าภาพ(รายละเอียดตามวาระการประชุมทีให้) พอได้มั้ย</dc:title>
  <dc:creator>admin</dc:creator>
  <cp:lastModifiedBy>manopda</cp:lastModifiedBy>
  <cp:revision>956</cp:revision>
  <cp:lastPrinted>2017-08-04T02:08:43Z</cp:lastPrinted>
  <dcterms:created xsi:type="dcterms:W3CDTF">2014-08-18T06:39:04Z</dcterms:created>
  <dcterms:modified xsi:type="dcterms:W3CDTF">2020-02-21T01:51:33Z</dcterms:modified>
</cp:coreProperties>
</file>