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7"/>
  </p:notesMasterIdLst>
  <p:sldIdLst>
    <p:sldId id="256" r:id="rId2"/>
    <p:sldId id="277" r:id="rId3"/>
    <p:sldId id="289" r:id="rId4"/>
    <p:sldId id="352" r:id="rId5"/>
    <p:sldId id="348" r:id="rId6"/>
    <p:sldId id="349" r:id="rId7"/>
    <p:sldId id="350" r:id="rId8"/>
    <p:sldId id="258" r:id="rId9"/>
    <p:sldId id="359" r:id="rId10"/>
    <p:sldId id="363" r:id="rId11"/>
    <p:sldId id="364" r:id="rId12"/>
    <p:sldId id="365" r:id="rId13"/>
    <p:sldId id="297" r:id="rId14"/>
    <p:sldId id="288" r:id="rId15"/>
    <p:sldId id="329" r:id="rId16"/>
    <p:sldId id="370" r:id="rId17"/>
    <p:sldId id="367" r:id="rId18"/>
    <p:sldId id="366" r:id="rId19"/>
    <p:sldId id="356" r:id="rId20"/>
    <p:sldId id="304" r:id="rId21"/>
    <p:sldId id="369" r:id="rId22"/>
    <p:sldId id="371" r:id="rId23"/>
    <p:sldId id="372" r:id="rId24"/>
    <p:sldId id="373" r:id="rId25"/>
    <p:sldId id="315" r:id="rId26"/>
    <p:sldId id="326" r:id="rId27"/>
    <p:sldId id="328" r:id="rId28"/>
    <p:sldId id="327" r:id="rId29"/>
    <p:sldId id="330" r:id="rId30"/>
    <p:sldId id="374" r:id="rId31"/>
    <p:sldId id="375" r:id="rId32"/>
    <p:sldId id="377" r:id="rId33"/>
    <p:sldId id="392" r:id="rId34"/>
    <p:sldId id="393" r:id="rId35"/>
    <p:sldId id="385" r:id="rId36"/>
    <p:sldId id="394" r:id="rId37"/>
    <p:sldId id="380" r:id="rId38"/>
    <p:sldId id="383" r:id="rId39"/>
    <p:sldId id="384" r:id="rId40"/>
    <p:sldId id="381" r:id="rId41"/>
    <p:sldId id="395" r:id="rId42"/>
    <p:sldId id="396" r:id="rId43"/>
    <p:sldId id="400" r:id="rId44"/>
    <p:sldId id="401" r:id="rId45"/>
    <p:sldId id="402" r:id="rId46"/>
    <p:sldId id="405" r:id="rId47"/>
    <p:sldId id="406" r:id="rId48"/>
    <p:sldId id="404" r:id="rId49"/>
    <p:sldId id="403" r:id="rId50"/>
    <p:sldId id="411" r:id="rId51"/>
    <p:sldId id="412" r:id="rId52"/>
    <p:sldId id="413" r:id="rId53"/>
    <p:sldId id="331" r:id="rId54"/>
    <p:sldId id="415" r:id="rId55"/>
    <p:sldId id="276" r:id="rId56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CC"/>
    <a:srgbClr val="66FFFF"/>
    <a:srgbClr val="FF00FF"/>
    <a:srgbClr val="FF33CC"/>
    <a:srgbClr val="692AA2"/>
    <a:srgbClr val="B2B2B2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48" d="100"/>
          <a:sy n="48" d="100"/>
        </p:scale>
        <p:origin x="-121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E7C49B-D2D4-4E81-BE72-A409D9E7BAD1}" type="datetimeFigureOut">
              <a:rPr lang="th-TH" smtClean="0"/>
              <a:pPr/>
              <a:t>09/11/62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A395059-6423-4018-8875-6A1EBB71920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3033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8432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655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58E9BC-DADF-438D-86FF-CDEBA21F2CB4}" type="slidenum">
              <a:rPr lang="en-US" altLang="th-TH">
                <a:latin typeface="Angsana New" pitchFamily="18" charset="-34"/>
              </a:rPr>
              <a:pPr/>
              <a:t>34</a:t>
            </a:fld>
            <a:endParaRPr lang="th-TH" altLang="th-TH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77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655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58E9BC-DADF-438D-86FF-CDEBA21F2CB4}" type="slidenum">
              <a:rPr lang="en-US" altLang="th-TH">
                <a:latin typeface="Angsana New" pitchFamily="18" charset="-34"/>
              </a:rPr>
              <a:pPr/>
              <a:t>35</a:t>
            </a:fld>
            <a:endParaRPr lang="th-TH" altLang="th-TH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87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655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58E9BC-DADF-438D-86FF-CDEBA21F2CB4}" type="slidenum">
              <a:rPr lang="en-US" altLang="th-TH">
                <a:latin typeface="Angsana New" pitchFamily="18" charset="-34"/>
              </a:rPr>
              <a:pPr/>
              <a:t>36</a:t>
            </a:fld>
            <a:endParaRPr lang="th-TH" altLang="th-TH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19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5059-6423-4018-8875-6A1EBB71920C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67974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4746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730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2021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4317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9953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BDC-31D1-4925-96ED-59B88139D5F4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8888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5059-6423-4018-8875-6A1EBB71920C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4425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655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58E9BC-DADF-438D-86FF-CDEBA21F2CB4}" type="slidenum">
              <a:rPr lang="en-US" altLang="th-TH">
                <a:latin typeface="Angsana New" pitchFamily="18" charset="-34"/>
              </a:rPr>
              <a:pPr/>
              <a:t>33</a:t>
            </a:fld>
            <a:endParaRPr lang="th-TH" altLang="th-TH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5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3782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46822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890430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35076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147963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132993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E3F0-269A-4A2E-B290-07546F088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09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DCD3-839F-4C5D-B156-B9A4144F8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20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C9B5-E44C-48AD-A1AB-D13116072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7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FA75-3DFE-4868-BEBB-4EBC1063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07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7DD8-1105-45EE-9C74-50C9A3DE6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90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7D75-032D-4312-96EF-01E707D79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0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B23D-DD8D-4DEF-BF89-3420C2655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77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7830-3CC2-43F7-A400-EF134227E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3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31F3-B7DB-416A-A0BF-0E62F46E3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74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7889-B825-49C9-8FF3-8DE41E952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2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2CF44C-3BEE-4022-80EF-74BB545F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88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imgres?imgurl=http://financecareguide.com/wp-content/uploads/2012/04/student-loan.jpg&amp;imgrefurl=http://financecareguide.com/plan-loan-repayments-early-to-avoid-harassment.html&amp;usg=__DTi6oAIdPAJnnHXGOLBrYLqcFPQ=&amp;h=362&amp;w=460&amp;sz=23&amp;hl=th&amp;start=15&amp;zoom=1&amp;tbnid=SbGmw1z7WJ_qFM:&amp;tbnh=101&amp;tbnw=128&amp;ei=LCfcT5LKBMuJrAfm29jBDQ&amp;prev=/search?q=loan&amp;hl=th&amp;gbv=2&amp;tbm=isch&amp;itbs=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.th/imgres?imgurl=http://im.rediff.com/money/2010/may/31loan1.jpg&amp;imgrefurl=http://business.rediff.com/slide-show/2010/may/31/slide-show-1-perfin-personal-loans-5-things-you-should-know.htm&amp;usg=__9GVoKHyf-ZudxEAqCo3A9j-DW5s=&amp;h=428&amp;w=370&amp;sz=13&amp;hl=th&amp;start=29&amp;zoom=1&amp;tbnid=CRFTg1hcGPMbPM:&amp;tbnh=126&amp;tbnw=109&amp;ei=pCfcT7XkLo-srAeAuNS6DQ&amp;prev=/search?q=loan&amp;start=21&amp;hl=th&amp;sa=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loanadvices.com/wp-content/uploads/2011/05/loan-modification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.th/imgres?imgurl=http://3.bp.blogspot.com/-GEvC43PqlI8/Tyida6uemQI/AAAAAAAAADE/dKXE-62v4eg/s1600/quick-auto-loan.jpg&amp;imgrefurl=http://bloggers.com/posts/all-about-insurance-loan-quote-52416&amp;usg=__5a22vp50nin32QeCKalZIjsgwaI=&amp;h=251&amp;w=250&amp;sz=14&amp;hl=th&amp;start=16&amp;zoom=1&amp;tbnid=XTqjZ8Q6achSrM:&amp;tbnh=111&amp;tbnw=111&amp;ei=LCfcT5LKBMuJrAfm29jBDQ&amp;prev=/search?q=loan&amp;hl=th&amp;gbv=2&amp;tbm=isch&amp;itbs=1" TargetMode="Externa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51521" y="2702455"/>
            <a:ext cx="8797280" cy="1575792"/>
          </a:xfrm>
          <a:noFill/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dirty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0066FF"/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กระบวนงาน</a:t>
            </a:r>
            <a:r>
              <a:rPr lang="th-TH" sz="5400" dirty="0" smtClean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0066FF"/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และเทคนิค</a:t>
            </a:r>
            <a:r>
              <a:rPr lang="th-TH" sz="5400" dirty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0066FF"/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การสอบบัญชีเฉพาะ</a:t>
            </a:r>
            <a:r>
              <a:rPr lang="th-TH" sz="5400" dirty="0" smtClean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0066FF"/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ด้าน(</a:t>
            </a:r>
            <a:r>
              <a:rPr lang="th-TH" sz="5400" dirty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0066FF"/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ลูกหนี้และธุรกิจสินเชื่อ)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55576" y="4725144"/>
            <a:ext cx="6705600" cy="1508720"/>
          </a:xfrm>
        </p:spPr>
        <p:txBody>
          <a:bodyPr/>
          <a:lstStyle/>
          <a:p>
            <a:pPr algn="ctr"/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C351391-15B7-4989-8501-02AC81147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2210411" cy="2210411"/>
          </a:xfrm>
          <a:prstGeom prst="rect">
            <a:avLst/>
          </a:prstGeom>
        </p:spPr>
      </p:pic>
      <p:sp>
        <p:nvSpPr>
          <p:cNvPr id="2" name="AutoShape 6" descr="à¸à¸¥à¸à¸²à¸£à¸à¹à¸à¸«à¸²à¸£à¸¹à¸à¸ à¸²à¸à¸ªà¸³à¸«à¸£à¸±à¸ à¸ªà¸«à¸à¸£à¸à¹à¹à¸à¸£à¸à¸´à¸à¸¢à¸¹à¹à¸à¸µà¹à¸¢à¸à¸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920924"/>
            <a:ext cx="8712968" cy="37384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000" b="1" dirty="0" err="1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.สหกรณ์ พ.ศ. 2542 และที่แก้ไขเพิ่มเติม 2562</a:t>
            </a:r>
            <a:br>
              <a:rPr lang="th-TH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65  ให้สหกรณ์มีการทำบัญชีตามแบบและรายการที่นายทะเบียนสหกรณ์กำหนดฯ</a:t>
            </a:r>
            <a:b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89/2 การดำเนินงานและการกำกับดูแลสหกรณ์ออมทรัพย์และเครดิตยู</a:t>
            </a:r>
            <a:r>
              <a:rPr lang="th-TH" sz="30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เนี่ยน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(4) การให้เงินกู้และการให้สินเชื่อ  (10) การจัดชั้นสินทรัพย์และกันเงินสำรอง ให้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เป็นไปตามหลักเกณฑ์ วิธีการ และเงื่อนไขที่กำหนดใน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กฎกระทรวง</a:t>
            </a:r>
            <a:b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ออกกฎกระทรวงตามวรรคหนึ่ง ให้กระทรวงเกษตรและสหกรณ์หารือ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ร่วมกับกระทรวงการคลัง และ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ธนาคารแห่งประเทศไทย</a:t>
            </a:r>
            <a:r>
              <a:rPr lang="en-US" sz="3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9E955-51EA-4AA7-A06D-43F4F05B4717}" type="slidenum">
              <a:rPr lang="en-US" smtClean="0">
                <a:latin typeface="AngsanaUPC" pitchFamily="18" charset="-34"/>
                <a:cs typeface="AngsanaUPC" pitchFamily="18" charset="-34"/>
              </a:rPr>
              <a:pPr>
                <a:defRPr/>
              </a:pPr>
              <a:t>10</a:t>
            </a:fld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984184" y="61293"/>
            <a:ext cx="6320116" cy="1151732"/>
            <a:chOff x="991444" y="338926"/>
            <a:chExt cx="6320116" cy="1151732"/>
          </a:xfrm>
        </p:grpSpPr>
        <p:sp>
          <p:nvSpPr>
            <p:cNvPr id="16" name="รูปห้าเหลี่ยม 15"/>
            <p:cNvSpPr/>
            <p:nvPr/>
          </p:nvSpPr>
          <p:spPr>
            <a:xfrm>
              <a:off x="1004764" y="338926"/>
              <a:ext cx="6306796" cy="750099"/>
            </a:xfrm>
            <a:prstGeom prst="homePlat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ชื่อเรื่อง 1"/>
            <p:cNvSpPr txBox="1">
              <a:spLocks/>
            </p:cNvSpPr>
            <p:nvPr/>
          </p:nvSpPr>
          <p:spPr>
            <a:xfrm>
              <a:off x="991444" y="388139"/>
              <a:ext cx="5829300" cy="110251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th-TH" sz="4000" b="1" dirty="0" smtClean="0">
                  <a:solidFill>
                    <a:schemeClr val="bg1"/>
                  </a:solidFill>
                  <a:latin typeface="KodchiangUPC" panose="02020603050405020304" pitchFamily="18" charset="-34"/>
                  <a:cs typeface="KodchiangUPC" panose="02020603050405020304" pitchFamily="18" charset="-34"/>
                </a:rPr>
                <a:t>ระเบียบและคำแนะนำที่เกี่ยวข้อง</a:t>
              </a:r>
              <a:endParaRPr lang="th-TH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251520" y="4659354"/>
            <a:ext cx="8712968" cy="2102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ระเบียบนายทะเบียนสหกรณ์ว่าด้วยการบัญชี พ.ศ. 2560 หมวด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นโยบายการบัญชีที่สำคัญของสหกรณ์ </a:t>
            </a:r>
          </a:p>
          <a:p>
            <a:pPr fontAlgn="auto">
              <a:spcAft>
                <a:spcPts val="0"/>
              </a:spcAft>
            </a:pPr>
            <a:r>
              <a:rPr lang="th-TH" sz="3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- 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17 การประมาณการค่าเผื่อหนี้สงสัยจะสูญ</a:t>
            </a:r>
          </a:p>
          <a:p>
            <a:pPr fontAlgn="auto">
              <a:spcAft>
                <a:spcPts val="0"/>
              </a:spcAft>
            </a:pP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ข้อ 20 ที่ดินแทนการชำระหนี้ </a:t>
            </a:r>
            <a:r>
              <a:rPr lang="en-US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37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946325"/>
            <a:ext cx="8712968" cy="243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ระเบียบนายทะเบียนสหกรณ์</a:t>
            </a:r>
            <a:br>
              <a:rPr lang="th-TH" sz="3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alt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ระเบียบ </a:t>
            </a:r>
            <a:r>
              <a:rPr lang="th-TH" altLang="en-US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นทส</a:t>
            </a:r>
            <a:r>
              <a:rPr lang="th-TH" alt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ว่าด้วย</a:t>
            </a:r>
            <a:r>
              <a:rPr lang="th-TH" alt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การตัดจำหน่ายหนี้สูญจาก</a:t>
            </a:r>
            <a:r>
              <a:rPr lang="th-TH" alt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บัญชีลูกหนี้</a:t>
            </a:r>
            <a:r>
              <a:rPr lang="th-TH" alt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alt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สหกรณ์และกลุ่มเกษตรกร พ.ศ. </a:t>
            </a:r>
            <a:r>
              <a:rPr lang="th-TH" alt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2546</a:t>
            </a:r>
            <a:br>
              <a:rPr lang="th-TH" alt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 </a:t>
            </a:r>
            <a:r>
              <a:rPr lang="th-TH" sz="32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นทส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ว่าด้วยการจัดชั้นคุณภาพลูกหนี้เงินกู้และการเผื่อหนี้สงสัยจะสูญ  พ.ศ.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2544 (สหกรณ์ออมทรัพย์)</a:t>
            </a:r>
            <a:r>
              <a:rPr lang="th-TH" alt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9E955-51EA-4AA7-A06D-43F4F05B4717}" type="slidenum">
              <a:rPr lang="en-US" smtClean="0">
                <a:latin typeface="AngsanaUPC" pitchFamily="18" charset="-34"/>
                <a:cs typeface="AngsanaUPC" pitchFamily="18" charset="-34"/>
              </a:rPr>
              <a:pPr>
                <a:defRPr/>
              </a:pPr>
              <a:t>11</a:t>
            </a:fld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984184" y="61293"/>
            <a:ext cx="6320116" cy="1151732"/>
            <a:chOff x="991444" y="338926"/>
            <a:chExt cx="6320116" cy="1151732"/>
          </a:xfrm>
        </p:grpSpPr>
        <p:sp>
          <p:nvSpPr>
            <p:cNvPr id="16" name="รูปห้าเหลี่ยม 15"/>
            <p:cNvSpPr/>
            <p:nvPr/>
          </p:nvSpPr>
          <p:spPr>
            <a:xfrm>
              <a:off x="1004764" y="338926"/>
              <a:ext cx="6306796" cy="750099"/>
            </a:xfrm>
            <a:prstGeom prst="homePlat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ชื่อเรื่อง 1"/>
            <p:cNvSpPr txBox="1">
              <a:spLocks/>
            </p:cNvSpPr>
            <p:nvPr/>
          </p:nvSpPr>
          <p:spPr>
            <a:xfrm>
              <a:off x="991444" y="388139"/>
              <a:ext cx="5829300" cy="110251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th-TH" sz="4000" b="1" dirty="0" smtClean="0">
                  <a:solidFill>
                    <a:schemeClr val="bg1"/>
                  </a:solidFill>
                  <a:latin typeface="KodchiangUPC" panose="02020603050405020304" pitchFamily="18" charset="-34"/>
                  <a:cs typeface="KodchiangUPC" panose="02020603050405020304" pitchFamily="18" charset="-34"/>
                </a:rPr>
                <a:t>ระเบียบและคำแนะนำที่เกี่ยวข้อง</a:t>
              </a:r>
              <a:endParaRPr lang="th-TH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251520" y="3463156"/>
            <a:ext cx="8712968" cy="1510926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คำแนะนำนายทะเบียนสหกรณ์</a:t>
            </a:r>
          </a:p>
          <a:p>
            <a:pPr fontAlgn="auto">
              <a:spcAft>
                <a:spcPts val="0"/>
              </a:spcAft>
            </a:pPr>
            <a:r>
              <a:rPr lang="th-TH" alt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คำแนะนำนายทะเบียนสหกรณ์ เรื่อง  วิธีปฏิบัติทางบัญชีเกี่ยวกับ</a:t>
            </a:r>
            <a:r>
              <a:rPr lang="th-TH" altLang="en-US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 พ.ศ. 2547</a:t>
            </a:r>
            <a:endParaRPr lang="en-US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16868" y="5176362"/>
            <a:ext cx="8712968" cy="1060950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ระเบียบกรมตรวจบัญชีสหกรณ์ ว่าด้วยการสอบบัญชี พ.ศ. 2562</a:t>
            </a:r>
          </a:p>
        </p:txBody>
      </p:sp>
    </p:spTree>
    <p:extLst>
      <p:ext uri="{BB962C8B-B14F-4D97-AF65-F5344CB8AC3E}">
        <p14:creationId xmlns="" xmlns:p14="http://schemas.microsoft.com/office/powerpoint/2010/main" val="43596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213025"/>
            <a:ext cx="8712968" cy="36825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หนังสือเวียนที่เกี่ยวข้อง</a:t>
            </a:r>
            <a:b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หนังสือ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กสส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ที่กษ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1109/7114 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26 มิ.ย. 2546 แนวทางการให้บริการเงินกู้เพื่อเหตุฉุกเฉินแก่สมาชิกสหกรณ์ออมทรัพย์ (การใช้</a:t>
            </a:r>
            <a:r>
              <a:rPr lang="en-US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ATM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ในการให้บริการเงินกู้)</a:t>
            </a:r>
            <a:b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หนังสือ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กสส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ที่กษ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1115/4101 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21 เม.ย. 2558 คำแนะนำเกี่ยวกับการกำหนดงวดชำระหนี้เงินกู้ของสหกรณ์ออมทรัพย์และเครดิตยู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เนี่ยน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หนังสือ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กตส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ที่ 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0416/ว.86 </a:t>
            </a:r>
            <a:r>
              <a:rPr lang="th-TH" altLang="en-US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26 ต.ค. 2561 วิธีปฏิบัติทางบัญชีเกี่ยวกับที่ดินแทนการชำระหนี้</a:t>
            </a:r>
            <a:endPara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9E955-51EA-4AA7-A06D-43F4F05B4717}" type="slidenum">
              <a:rPr lang="en-US" smtClean="0">
                <a:latin typeface="AngsanaUPC" pitchFamily="18" charset="-34"/>
                <a:cs typeface="AngsanaUPC" pitchFamily="18" charset="-34"/>
              </a:rPr>
              <a:pPr>
                <a:defRPr/>
              </a:pPr>
              <a:t>12</a:t>
            </a:fld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984184" y="61293"/>
            <a:ext cx="6320116" cy="1151732"/>
            <a:chOff x="991444" y="338926"/>
            <a:chExt cx="6320116" cy="1151732"/>
          </a:xfrm>
        </p:grpSpPr>
        <p:sp>
          <p:nvSpPr>
            <p:cNvPr id="16" name="รูปห้าเหลี่ยม 15"/>
            <p:cNvSpPr/>
            <p:nvPr/>
          </p:nvSpPr>
          <p:spPr>
            <a:xfrm>
              <a:off x="1004764" y="338926"/>
              <a:ext cx="6306796" cy="750099"/>
            </a:xfrm>
            <a:prstGeom prst="homePlat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ชื่อเรื่อง 1"/>
            <p:cNvSpPr txBox="1">
              <a:spLocks/>
            </p:cNvSpPr>
            <p:nvPr/>
          </p:nvSpPr>
          <p:spPr>
            <a:xfrm>
              <a:off x="991444" y="388139"/>
              <a:ext cx="5829300" cy="110251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th-TH" sz="4000" b="1" dirty="0" smtClean="0">
                  <a:solidFill>
                    <a:schemeClr val="bg1"/>
                  </a:solidFill>
                  <a:latin typeface="KodchiangUPC" panose="02020603050405020304" pitchFamily="18" charset="-34"/>
                  <a:cs typeface="KodchiangUPC" panose="02020603050405020304" pitchFamily="18" charset="-34"/>
                </a:rPr>
                <a:t>ระเบียบและคำแนะนำที่เกี่ยวข้อง</a:t>
              </a:r>
              <a:endParaRPr lang="th-TH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pic>
        <p:nvPicPr>
          <p:cNvPr id="8" name="Picture 1" descr="à¸£à¸¹à¸à¸ à¸²à¸à¸à¸µà¹à¹à¸à¸µà¹à¸¢à¸§à¸à¹à¸­à¸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66925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71736" y="5013176"/>
            <a:ext cx="8712968" cy="1510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ข้อบังคับสหกรณ์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ระเบียบสหกรณ์ ว่าด้วยการให้เงินกู้และดอกเบี้ยเงินกู้ พ.ศ. 25...</a:t>
            </a:r>
          </a:p>
        </p:txBody>
      </p:sp>
    </p:spTree>
    <p:extLst>
      <p:ext uri="{BB962C8B-B14F-4D97-AF65-F5344CB8AC3E}">
        <p14:creationId xmlns="" xmlns:p14="http://schemas.microsoft.com/office/powerpoint/2010/main" val="159756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916832"/>
            <a:ext cx="6759475" cy="12961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6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กระบวนการตรวจสอบบัญชี</a:t>
            </a:r>
            <a:endParaRPr lang="en-US" sz="6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81" y="3212976"/>
            <a:ext cx="3619527" cy="26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2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/>
              <a:t>กระบวนการตรวจสอบบัญชี</a:t>
            </a:r>
            <a:endParaRPr lang="en-US" sz="4400" dirty="0"/>
          </a:p>
        </p:txBody>
      </p:sp>
      <p:grpSp>
        <p:nvGrpSpPr>
          <p:cNvPr id="70686" name="Group 30"/>
          <p:cNvGrpSpPr>
            <a:grpSpLocks/>
          </p:cNvGrpSpPr>
          <p:nvPr/>
        </p:nvGrpSpPr>
        <p:grpSpPr bwMode="auto">
          <a:xfrm>
            <a:off x="873125" y="1730064"/>
            <a:ext cx="7802563" cy="4291224"/>
            <a:chOff x="550" y="1434"/>
            <a:chExt cx="4915" cy="2112"/>
          </a:xfrm>
        </p:grpSpPr>
        <p:sp>
          <p:nvSpPr>
            <p:cNvPr id="70659" name="Line 3"/>
            <p:cNvSpPr>
              <a:spLocks noChangeShapeType="1"/>
            </p:cNvSpPr>
            <p:nvPr/>
          </p:nvSpPr>
          <p:spPr bwMode="gray">
            <a:xfrm flipH="1">
              <a:off x="550" y="3541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0" name="Line 4"/>
            <p:cNvSpPr>
              <a:spLocks noChangeShapeType="1"/>
            </p:cNvSpPr>
            <p:nvPr/>
          </p:nvSpPr>
          <p:spPr bwMode="gray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gray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gray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gray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gray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gray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gray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gray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gray">
            <a:xfrm>
              <a:off x="1035" y="1778"/>
              <a:ext cx="359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0" dirty="0" smtClean="0">
                  <a:latin typeface="+mn-lt"/>
                </a:rPr>
                <a:t>3.</a:t>
              </a:r>
              <a:endParaRPr lang="en-US" sz="3600" b="0" dirty="0">
                <a:latin typeface="+mn-lt"/>
              </a:endParaRP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gray">
            <a:xfrm>
              <a:off x="1035" y="2551"/>
              <a:ext cx="3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0" dirty="0" smtClean="0">
                  <a:latin typeface="+mn-lt"/>
                </a:rPr>
                <a:t>2.</a:t>
              </a:r>
              <a:endParaRPr lang="en-US" sz="3600" b="0" dirty="0">
                <a:latin typeface="+mn-lt"/>
              </a:endParaRPr>
            </a:p>
          </p:txBody>
        </p:sp>
        <p:sp>
          <p:nvSpPr>
            <p:cNvPr id="70671" name="Text Box 15"/>
            <p:cNvSpPr txBox="1">
              <a:spLocks noChangeArrowheads="1"/>
            </p:cNvSpPr>
            <p:nvPr/>
          </p:nvSpPr>
          <p:spPr bwMode="gray">
            <a:xfrm>
              <a:off x="1035" y="3114"/>
              <a:ext cx="3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0" dirty="0" smtClean="0">
                  <a:latin typeface="+mn-lt"/>
                </a:rPr>
                <a:t>1.</a:t>
              </a:r>
              <a:endParaRPr lang="en-US" sz="3600" b="0" dirty="0">
                <a:latin typeface="+mn-lt"/>
              </a:endParaRPr>
            </a:p>
          </p:txBody>
        </p:sp>
        <p:grpSp>
          <p:nvGrpSpPr>
            <p:cNvPr id="70672" name="Group 16"/>
            <p:cNvGrpSpPr>
              <a:grpSpLocks/>
            </p:cNvGrpSpPr>
            <p:nvPr/>
          </p:nvGrpSpPr>
          <p:grpSpPr bwMode="auto">
            <a:xfrm>
              <a:off x="1575" y="1440"/>
              <a:ext cx="3890" cy="2106"/>
              <a:chOff x="1457" y="1446"/>
              <a:chExt cx="3890" cy="2106"/>
            </a:xfrm>
          </p:grpSpPr>
          <p:sp>
            <p:nvSpPr>
              <p:cNvPr id="70673" name="Freeform 17"/>
              <p:cNvSpPr>
                <a:spLocks/>
              </p:cNvSpPr>
              <p:nvPr/>
            </p:nvSpPr>
            <p:spPr bwMode="gray">
              <a:xfrm>
                <a:off x="4817" y="1446"/>
                <a:ext cx="363" cy="533"/>
              </a:xfrm>
              <a:custGeom>
                <a:avLst/>
                <a:gdLst>
                  <a:gd name="T0" fmla="*/ 308 w 308"/>
                  <a:gd name="T1" fmla="*/ 120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74" name="Freeform 18"/>
              <p:cNvSpPr>
                <a:spLocks/>
              </p:cNvSpPr>
              <p:nvPr/>
            </p:nvSpPr>
            <p:spPr bwMode="gray">
              <a:xfrm>
                <a:off x="2989" y="1446"/>
                <a:ext cx="2358" cy="341"/>
              </a:xfrm>
              <a:custGeom>
                <a:avLst/>
                <a:gdLst>
                  <a:gd name="T0" fmla="*/ 1478 w 1786"/>
                  <a:gd name="T1" fmla="*/ 284 h 284"/>
                  <a:gd name="T2" fmla="*/ 0 w 1786"/>
                  <a:gd name="T3" fmla="*/ 284 h 284"/>
                  <a:gd name="T4" fmla="*/ 446 w 1786"/>
                  <a:gd name="T5" fmla="*/ 0 h 284"/>
                  <a:gd name="T6" fmla="*/ 1786 w 1786"/>
                  <a:gd name="T7" fmla="*/ 0 h 284"/>
                  <a:gd name="T8" fmla="*/ 1478 w 1786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75" name="Freeform 19"/>
              <p:cNvSpPr>
                <a:spLocks/>
              </p:cNvSpPr>
              <p:nvPr/>
            </p:nvSpPr>
            <p:spPr bwMode="gray">
              <a:xfrm>
                <a:off x="4452" y="1970"/>
                <a:ext cx="363" cy="530"/>
              </a:xfrm>
              <a:custGeom>
                <a:avLst/>
                <a:gdLst>
                  <a:gd name="T0" fmla="*/ 308 w 308"/>
                  <a:gd name="T1" fmla="*/ 120 h 442"/>
                  <a:gd name="T2" fmla="*/ 0 w 308"/>
                  <a:gd name="T3" fmla="*/ 442 h 442"/>
                  <a:gd name="T4" fmla="*/ 0 w 308"/>
                  <a:gd name="T5" fmla="*/ 286 h 442"/>
                  <a:gd name="T6" fmla="*/ 308 w 308"/>
                  <a:gd name="T7" fmla="*/ 0 h 442"/>
                  <a:gd name="T8" fmla="*/ 308 w 308"/>
                  <a:gd name="T9" fmla="*/ 12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76" name="Freeform 20"/>
              <p:cNvSpPr>
                <a:spLocks/>
              </p:cNvSpPr>
              <p:nvPr/>
            </p:nvSpPr>
            <p:spPr bwMode="gray">
              <a:xfrm>
                <a:off x="2556" y="1970"/>
                <a:ext cx="2263" cy="340"/>
              </a:xfrm>
              <a:custGeom>
                <a:avLst/>
                <a:gdLst>
                  <a:gd name="T0" fmla="*/ 1612 w 1920"/>
                  <a:gd name="T1" fmla="*/ 284 h 284"/>
                  <a:gd name="T2" fmla="*/ 0 w 1920"/>
                  <a:gd name="T3" fmla="*/ 284 h 284"/>
                  <a:gd name="T4" fmla="*/ 446 w 1920"/>
                  <a:gd name="T5" fmla="*/ 0 h 284"/>
                  <a:gd name="T6" fmla="*/ 1920 w 1920"/>
                  <a:gd name="T7" fmla="*/ 0 h 284"/>
                  <a:gd name="T8" fmla="*/ 1612 w 192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77" name="Freeform 21"/>
              <p:cNvSpPr>
                <a:spLocks/>
              </p:cNvSpPr>
              <p:nvPr/>
            </p:nvSpPr>
            <p:spPr bwMode="gray">
              <a:xfrm>
                <a:off x="4086" y="2494"/>
                <a:ext cx="361" cy="532"/>
              </a:xfrm>
              <a:custGeom>
                <a:avLst/>
                <a:gdLst>
                  <a:gd name="T0" fmla="*/ 306 w 306"/>
                  <a:gd name="T1" fmla="*/ 122 h 444"/>
                  <a:gd name="T2" fmla="*/ 0 w 306"/>
                  <a:gd name="T3" fmla="*/ 444 h 444"/>
                  <a:gd name="T4" fmla="*/ 0 w 306"/>
                  <a:gd name="T5" fmla="*/ 286 h 444"/>
                  <a:gd name="T6" fmla="*/ 306 w 306"/>
                  <a:gd name="T7" fmla="*/ 0 h 444"/>
                  <a:gd name="T8" fmla="*/ 306 w 306"/>
                  <a:gd name="T9" fmla="*/ 12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78" name="Freeform 22"/>
              <p:cNvSpPr>
                <a:spLocks/>
              </p:cNvSpPr>
              <p:nvPr/>
            </p:nvSpPr>
            <p:spPr bwMode="gray">
              <a:xfrm>
                <a:off x="3722" y="3019"/>
                <a:ext cx="364" cy="533"/>
              </a:xfrm>
              <a:custGeom>
                <a:avLst/>
                <a:gdLst>
                  <a:gd name="T0" fmla="*/ 308 w 308"/>
                  <a:gd name="T1" fmla="*/ 122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79" name="Freeform 23"/>
              <p:cNvSpPr>
                <a:spLocks/>
              </p:cNvSpPr>
              <p:nvPr/>
            </p:nvSpPr>
            <p:spPr bwMode="gray">
              <a:xfrm>
                <a:off x="1457" y="3022"/>
                <a:ext cx="2629" cy="340"/>
              </a:xfrm>
              <a:custGeom>
                <a:avLst/>
                <a:gdLst>
                  <a:gd name="T0" fmla="*/ 1872 w 2180"/>
                  <a:gd name="T1" fmla="*/ 284 h 284"/>
                  <a:gd name="T2" fmla="*/ 0 w 2180"/>
                  <a:gd name="T3" fmla="*/ 284 h 284"/>
                  <a:gd name="T4" fmla="*/ 446 w 2180"/>
                  <a:gd name="T5" fmla="*/ 0 h 284"/>
                  <a:gd name="T6" fmla="*/ 2180 w 2180"/>
                  <a:gd name="T7" fmla="*/ 0 h 284"/>
                  <a:gd name="T8" fmla="*/ 1872 w 218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80" name="Freeform 24"/>
              <p:cNvSpPr>
                <a:spLocks/>
              </p:cNvSpPr>
              <p:nvPr/>
            </p:nvSpPr>
            <p:spPr bwMode="gray">
              <a:xfrm>
                <a:off x="1888" y="1543"/>
                <a:ext cx="1158" cy="1715"/>
              </a:xfrm>
              <a:custGeom>
                <a:avLst/>
                <a:gdLst>
                  <a:gd name="T0" fmla="*/ 12 w 1824"/>
                  <a:gd name="T1" fmla="*/ 2464 h 2648"/>
                  <a:gd name="T2" fmla="*/ 56 w 1824"/>
                  <a:gd name="T3" fmla="*/ 2120 h 2648"/>
                  <a:gd name="T4" fmla="*/ 124 w 1824"/>
                  <a:gd name="T5" fmla="*/ 1808 h 2648"/>
                  <a:gd name="T6" fmla="*/ 212 w 1824"/>
                  <a:gd name="T7" fmla="*/ 1524 h 2648"/>
                  <a:gd name="T8" fmla="*/ 316 w 1824"/>
                  <a:gd name="T9" fmla="*/ 1270 h 2648"/>
                  <a:gd name="T10" fmla="*/ 430 w 1824"/>
                  <a:gd name="T11" fmla="*/ 1044 h 2648"/>
                  <a:gd name="T12" fmla="*/ 550 w 1824"/>
                  <a:gd name="T13" fmla="*/ 846 h 2648"/>
                  <a:gd name="T14" fmla="*/ 672 w 1824"/>
                  <a:gd name="T15" fmla="*/ 674 h 2648"/>
                  <a:gd name="T16" fmla="*/ 792 w 1824"/>
                  <a:gd name="T17" fmla="*/ 528 h 2648"/>
                  <a:gd name="T18" fmla="*/ 906 w 1824"/>
                  <a:gd name="T19" fmla="*/ 408 h 2648"/>
                  <a:gd name="T20" fmla="*/ 1010 w 1824"/>
                  <a:gd name="T21" fmla="*/ 310 h 2648"/>
                  <a:gd name="T22" fmla="*/ 1096 w 1824"/>
                  <a:gd name="T23" fmla="*/ 236 h 2648"/>
                  <a:gd name="T24" fmla="*/ 1164 w 1824"/>
                  <a:gd name="T25" fmla="*/ 184 h 2648"/>
                  <a:gd name="T26" fmla="*/ 1208 w 1824"/>
                  <a:gd name="T27" fmla="*/ 154 h 2648"/>
                  <a:gd name="T28" fmla="*/ 1224 w 1824"/>
                  <a:gd name="T29" fmla="*/ 144 h 2648"/>
                  <a:gd name="T30" fmla="*/ 1728 w 1824"/>
                  <a:gd name="T31" fmla="*/ 56 h 2648"/>
                  <a:gd name="T32" fmla="*/ 1568 w 1824"/>
                  <a:gd name="T33" fmla="*/ 328 h 2648"/>
                  <a:gd name="T34" fmla="*/ 1554 w 1824"/>
                  <a:gd name="T35" fmla="*/ 332 h 2648"/>
                  <a:gd name="T36" fmla="*/ 1514 w 1824"/>
                  <a:gd name="T37" fmla="*/ 346 h 2648"/>
                  <a:gd name="T38" fmla="*/ 1452 w 1824"/>
                  <a:gd name="T39" fmla="*/ 370 h 2648"/>
                  <a:gd name="T40" fmla="*/ 1370 w 1824"/>
                  <a:gd name="T41" fmla="*/ 410 h 2648"/>
                  <a:gd name="T42" fmla="*/ 1270 w 1824"/>
                  <a:gd name="T43" fmla="*/ 466 h 2648"/>
                  <a:gd name="T44" fmla="*/ 1158 w 1824"/>
                  <a:gd name="T45" fmla="*/ 540 h 2648"/>
                  <a:gd name="T46" fmla="*/ 1034 w 1824"/>
                  <a:gd name="T47" fmla="*/ 636 h 2648"/>
                  <a:gd name="T48" fmla="*/ 904 w 1824"/>
                  <a:gd name="T49" fmla="*/ 756 h 2648"/>
                  <a:gd name="T50" fmla="*/ 770 w 1824"/>
                  <a:gd name="T51" fmla="*/ 900 h 2648"/>
                  <a:gd name="T52" fmla="*/ 632 w 1824"/>
                  <a:gd name="T53" fmla="*/ 1076 h 2648"/>
                  <a:gd name="T54" fmla="*/ 498 w 1824"/>
                  <a:gd name="T55" fmla="*/ 1280 h 2648"/>
                  <a:gd name="T56" fmla="*/ 370 w 1824"/>
                  <a:gd name="T57" fmla="*/ 1518 h 2648"/>
                  <a:gd name="T58" fmla="*/ 248 w 1824"/>
                  <a:gd name="T59" fmla="*/ 1792 h 2648"/>
                  <a:gd name="T60" fmla="*/ 138 w 1824"/>
                  <a:gd name="T61" fmla="*/ 2104 h 2648"/>
                  <a:gd name="T62" fmla="*/ 42 w 1824"/>
                  <a:gd name="T63" fmla="*/ 2456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D1136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ACD69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81" name="Rectangle 25"/>
              <p:cNvSpPr>
                <a:spLocks noChangeArrowheads="1"/>
              </p:cNvSpPr>
              <p:nvPr/>
            </p:nvSpPr>
            <p:spPr bwMode="gray">
              <a:xfrm>
                <a:off x="3082" y="1712"/>
                <a:ext cx="1743" cy="267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72549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th-TH" sz="3200" dirty="0" smtClean="0">
                    <a:solidFill>
                      <a:srgbClr val="FFFFFF"/>
                    </a:solidFill>
                    <a:latin typeface="Verdana" pitchFamily="34" charset="0"/>
                  </a:rPr>
                  <a:t>รายงานผลการตรวจสอบ</a:t>
                </a:r>
                <a:endParaRPr lang="en-US" sz="3200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0682" name="Rectangle 26"/>
              <p:cNvSpPr>
                <a:spLocks noChangeArrowheads="1"/>
              </p:cNvSpPr>
              <p:nvPr/>
            </p:nvSpPr>
            <p:spPr bwMode="gray">
              <a:xfrm>
                <a:off x="2556" y="2246"/>
                <a:ext cx="1900" cy="314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72549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th-TH" sz="3600" dirty="0" smtClean="0">
                    <a:solidFill>
                      <a:srgbClr val="FFFFFF"/>
                    </a:solidFill>
                    <a:latin typeface="Verdana" pitchFamily="34" charset="0"/>
                  </a:rPr>
                  <a:t>สรุปผลการตรวจสอบ</a:t>
                </a:r>
                <a:endParaRPr lang="en-US" sz="3600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0683" name="Freeform 27"/>
              <p:cNvSpPr>
                <a:spLocks/>
              </p:cNvSpPr>
              <p:nvPr/>
            </p:nvSpPr>
            <p:spPr bwMode="gray">
              <a:xfrm>
                <a:off x="2036" y="2494"/>
                <a:ext cx="2415" cy="343"/>
              </a:xfrm>
              <a:custGeom>
                <a:avLst/>
                <a:gdLst>
                  <a:gd name="T0" fmla="*/ 1742 w 2048"/>
                  <a:gd name="T1" fmla="*/ 286 h 286"/>
                  <a:gd name="T2" fmla="*/ 0 w 2048"/>
                  <a:gd name="T3" fmla="*/ 286 h 286"/>
                  <a:gd name="T4" fmla="*/ 446 w 2048"/>
                  <a:gd name="T5" fmla="*/ 0 h 286"/>
                  <a:gd name="T6" fmla="*/ 2048 w 2048"/>
                  <a:gd name="T7" fmla="*/ 0 h 286"/>
                  <a:gd name="T8" fmla="*/ 1742 w 2048"/>
                  <a:gd name="T9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0684" name="Rectangle 28"/>
              <p:cNvSpPr>
                <a:spLocks noChangeArrowheads="1"/>
              </p:cNvSpPr>
              <p:nvPr/>
            </p:nvSpPr>
            <p:spPr bwMode="gray">
              <a:xfrm>
                <a:off x="2038" y="2836"/>
                <a:ext cx="2056" cy="1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th-TH" sz="3600" dirty="0" smtClean="0">
                    <a:latin typeface="Verdana" pitchFamily="34" charset="0"/>
                  </a:rPr>
                  <a:t>ปฏิบัติงานตรวจสอบ</a:t>
                </a:r>
                <a:endParaRPr lang="en-US" sz="3600" dirty="0">
                  <a:latin typeface="Verdana" pitchFamily="34" charset="0"/>
                </a:endParaRPr>
              </a:p>
            </p:txBody>
          </p:sp>
          <p:sp>
            <p:nvSpPr>
              <p:cNvPr id="70685" name="Rectangle 29"/>
              <p:cNvSpPr>
                <a:spLocks noChangeArrowheads="1"/>
              </p:cNvSpPr>
              <p:nvPr/>
            </p:nvSpPr>
            <p:spPr bwMode="gray">
              <a:xfrm>
                <a:off x="1514" y="3313"/>
                <a:ext cx="2213" cy="237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th-TH" sz="3600" dirty="0" smtClean="0">
                    <a:solidFill>
                      <a:schemeClr val="bg1"/>
                    </a:solidFill>
                    <a:latin typeface="Verdana" pitchFamily="34" charset="0"/>
                  </a:rPr>
                  <a:t>วางแผนการตรวจสอบ</a:t>
                </a:r>
                <a:endParaRPr lang="en-US" sz="36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865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14488"/>
            <a:ext cx="8382000" cy="171451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</a:rPr>
              <a:t>การวางแผนการตรวจสอบบัญชี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pic>
        <p:nvPicPr>
          <p:cNvPr id="6" name="Content Placeholder 5" descr="Planning-1024x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1600"/>
            <a:ext cx="3330844" cy="2257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50"/>
          </a:solidFill>
          <a:ln>
            <a:solidFill>
              <a:srgbClr val="808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ขั้นตอนของการวางแผนงานสอบบัญชี</a:t>
            </a: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31085FE-A98F-4D8D-9933-1C9F728AFB09}" type="slidenum">
              <a:rPr lang="en-US"/>
              <a:pPr/>
              <a:t>16</a:t>
            </a:fld>
            <a:endParaRPr lang="th-TH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31640" y="1200150"/>
            <a:ext cx="6705600" cy="12207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th-TH" sz="48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</a:t>
            </a:r>
            <a:endParaRPr lang="th-TH" sz="48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53924" y="3154896"/>
            <a:ext cx="7661031" cy="111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</a:t>
            </a:r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สอบบัญชี</a:t>
            </a:r>
            <a:r>
              <a:rPr lang="th-TH" sz="4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โดยรวม</a:t>
            </a:r>
            <a:endParaRPr lang="th-TH" sz="48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14884" y="5042712"/>
            <a:ext cx="7661031" cy="112259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การจัดทำแนว</a:t>
            </a:r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การสอบบัญชี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4335663" y="2450288"/>
            <a:ext cx="432048" cy="675208"/>
          </a:xfrm>
          <a:prstGeom prst="down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4366150" y="4318000"/>
            <a:ext cx="457448" cy="675208"/>
          </a:xfrm>
          <a:prstGeom prst="down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1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/>
          <p:nvPr/>
        </p:nvPicPr>
        <p:blipFill rotWithShape="1">
          <a:blip r:embed="rId2" cstate="print"/>
          <a:srcRect l="29647" t="29589" r="29487" b="30962"/>
          <a:stretch/>
        </p:blipFill>
        <p:spPr bwMode="auto">
          <a:xfrm>
            <a:off x="575556" y="836711"/>
            <a:ext cx="7992888" cy="471652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50"/>
          </a:solidFill>
          <a:ln>
            <a:solidFill>
              <a:srgbClr val="808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การประเมินความเสี่ยง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6568" y="5949280"/>
            <a:ext cx="7992888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</a:t>
            </a:r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    ระบุปัจจัยเสี่ยง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70000"/>
              </a:lnSpc>
            </a:pPr>
            <a:r>
              <a:rPr lang="th-TH" sz="3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</a:t>
            </a:r>
            <a:r>
              <a:rPr lang="th-TH" sz="3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3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  <a:endParaRPr lang="th-TH" sz="36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วงเล็บปีกกาขวา 3"/>
          <p:cNvSpPr/>
          <p:nvPr/>
        </p:nvSpPr>
        <p:spPr>
          <a:xfrm rot="5400000">
            <a:off x="3725906" y="3735034"/>
            <a:ext cx="468052" cy="410445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3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189" y="1912395"/>
            <a:ext cx="8654562" cy="1581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157" tIns="51579" rIns="103157" bIns="51579"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ดูโครงสร้างเงินทุนของสหกรณ์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แหล่งที่มาของเงินทุน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แหล่งใช้ไปของเงินทุน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189" y="1115063"/>
            <a:ext cx="8654562" cy="5966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157" tIns="51579" rIns="103157" bIns="51579"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ใช้ข้อมูลฐานะการเงินของสหกรณ์ปีล่าสุด/ข้อมูลล่าสุด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713" y="3566285"/>
            <a:ext cx="8654562" cy="1581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157" tIns="51579" rIns="103157" bIns="51579"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พิจารณารายการที่มีสาระสำคัญหรือมีความเสี่ยงที่อาจมีผลกระทบต่องบ</a:t>
            </a:r>
            <a:r>
              <a:rPr lang="th-TH" sz="32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รายการลูกหนี้เงินกู้  เงินรับฝาก ทุนเรือนหุ้น สินค้าคงเหลือ ฯลฯ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713" y="5345448"/>
            <a:ext cx="8654562" cy="1089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157" tIns="51579" rIns="103157" bIns="51579"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นำรายการที่มีความเสี่ยงจากโครงสร้างทางการเงิน มาสแกนธุรกรรมเชิงลึกเพิ่มเติมของสหกรณ์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-5184" y="0"/>
            <a:ext cx="9144000" cy="914400"/>
          </a:xfr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การวิเคราะห์โครงสร้างเงินทุน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804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4"/>
          <p:cNvSpPr>
            <a:spLocks noChangeArrowheads="1"/>
          </p:cNvSpPr>
          <p:nvPr/>
        </p:nvSpPr>
        <p:spPr bwMode="gray">
          <a:xfrm>
            <a:off x="5976792" y="3684171"/>
            <a:ext cx="3098800" cy="1194397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th-TH" sz="1600" b="1" u="sng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ลูก</a:t>
            </a:r>
            <a:r>
              <a:rPr lang="th-TH" sz="1600" b="1" u="sng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หนี้อื่น- สุทธิ</a:t>
            </a:r>
            <a:r>
              <a:rPr lang="th-TH" sz="1600" b="1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  5 00      (0.73 </a:t>
            </a:r>
            <a:r>
              <a:rPr lang="en-US" sz="1600" b="1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1600" b="1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th-TH" sz="1600" b="1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400" b="1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ตามคำพิพากษา   15.702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th-TH" sz="1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4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(ค่าเผื่อหนี้สงสัยจะสูญ)   </a:t>
            </a:r>
            <a:r>
              <a:rPr lang="th-TH" sz="1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(15.702)</a:t>
            </a:r>
            <a:r>
              <a:rPr lang="th-TH" sz="1400" b="1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             </a:t>
            </a:r>
            <a:endParaRPr lang="th-TH" sz="1400" b="1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ts val="1800"/>
              </a:lnSpc>
              <a:buFontTx/>
              <a:buChar char="-"/>
            </a:pPr>
            <a:r>
              <a:rPr lang="th-TH" sz="1400" b="1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ลูกหนี้สหกรณ์อื่น         5.00</a:t>
            </a:r>
            <a:endParaRPr lang="th-TH" sz="1400" b="1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62" name="กลุ่ม 61"/>
          <p:cNvGrpSpPr/>
          <p:nvPr/>
        </p:nvGrpSpPr>
        <p:grpSpPr>
          <a:xfrm>
            <a:off x="17" y="68104"/>
            <a:ext cx="9123363" cy="6718467"/>
            <a:chOff x="0" y="56746"/>
            <a:chExt cx="9123363" cy="5598723"/>
          </a:xfrm>
          <a:solidFill>
            <a:schemeClr val="bg1"/>
          </a:solidFill>
        </p:grpSpPr>
        <p:grpSp>
          <p:nvGrpSpPr>
            <p:cNvPr id="61" name="กลุ่ม 60"/>
            <p:cNvGrpSpPr/>
            <p:nvPr/>
          </p:nvGrpSpPr>
          <p:grpSpPr>
            <a:xfrm>
              <a:off x="0" y="56746"/>
              <a:ext cx="9123363" cy="5598723"/>
              <a:chOff x="0" y="56746"/>
              <a:chExt cx="9123363" cy="5598723"/>
            </a:xfrm>
            <a:grpFill/>
          </p:grpSpPr>
          <p:sp>
            <p:nvSpPr>
              <p:cNvPr id="3074" name="AutoShape 4"/>
              <p:cNvSpPr>
                <a:spLocks noChangeArrowheads="1"/>
              </p:cNvSpPr>
              <p:nvPr/>
            </p:nvSpPr>
            <p:spPr bwMode="gray">
              <a:xfrm>
                <a:off x="5969000" y="919427"/>
                <a:ext cx="3098800" cy="926042"/>
              </a:xfrm>
              <a:prstGeom prst="roundRect">
                <a:avLst>
                  <a:gd name="adj" fmla="val 3477"/>
                </a:avLst>
              </a:pr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ts val="1800"/>
                  </a:lnSpc>
                </a:pPr>
                <a:r>
                  <a:rPr lang="th-TH" sz="1800" b="1" u="sng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เงินฝากสหกรณ์อื่น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6.255 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(2.77 </a:t>
                </a:r>
                <a:r>
                  <a:rPr lang="en-US" sz="18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800" b="1" u="sng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800" b="1" dirty="0" err="1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สค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.หนึ่ง           1.255        (0.18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en-US" sz="18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8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800" b="1" dirty="0" err="1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สค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.สอง             2               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(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0.29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)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800" b="1" dirty="0" err="1" smtClean="0">
                    <a:latin typeface="JasmineUPC" pitchFamily="18" charset="-34"/>
                    <a:cs typeface="JasmineUPC" pitchFamily="18" charset="-34"/>
                  </a:rPr>
                  <a:t>สกก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.สาม          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3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(0.44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800" b="1" dirty="0"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3075" name="AutoShape 5"/>
              <p:cNvSpPr>
                <a:spLocks noChangeArrowheads="1"/>
              </p:cNvSpPr>
              <p:nvPr/>
            </p:nvSpPr>
            <p:spPr bwMode="gray">
              <a:xfrm>
                <a:off x="28575" y="1071563"/>
                <a:ext cx="2857500" cy="476250"/>
              </a:xfrm>
              <a:prstGeom prst="roundRect">
                <a:avLst>
                  <a:gd name="adj" fmla="val 90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ts val="1900"/>
                  </a:lnSpc>
                </a:pPr>
                <a:endParaRPr lang="th-TH" sz="1800" b="1" u="sng" dirty="0"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900"/>
                  </a:lnSpc>
                </a:pPr>
                <a:r>
                  <a:rPr lang="th-TH" sz="1800" b="1" u="sng" dirty="0">
                    <a:latin typeface="JasmineUPC" pitchFamily="18" charset="-34"/>
                    <a:cs typeface="JasmineUPC" pitchFamily="18" charset="-34"/>
                  </a:rPr>
                  <a:t>เจ้าหนี้เงินกู้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800" b="1" dirty="0" err="1" smtClean="0">
                    <a:latin typeface="JasmineUPC" pitchFamily="18" charset="-34"/>
                    <a:cs typeface="JasmineUPC" pitchFamily="18" charset="-34"/>
                  </a:rPr>
                  <a:t>ชสค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. 0.623 (0.09</a:t>
                </a:r>
                <a:r>
                  <a:rPr lang="en-US" sz="1800" dirty="0" smtClean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en-US" sz="1800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dirty="0">
                    <a:latin typeface="JasmineUPC" pitchFamily="18" charset="-34"/>
                    <a:cs typeface="JasmineUPC" pitchFamily="18" charset="-34"/>
                  </a:rPr>
                  <a:t>) </a:t>
                </a:r>
              </a:p>
              <a:p>
                <a:endParaRPr lang="th-TH" sz="1800" dirty="0">
                  <a:latin typeface="JasmineUPC" pitchFamily="18" charset="-34"/>
                  <a:cs typeface="JasmineUPC" pitchFamily="18" charset="-34"/>
                </a:endParaRPr>
              </a:p>
            </p:txBody>
          </p:sp>
          <p:grpSp>
            <p:nvGrpSpPr>
              <p:cNvPr id="2" name="กลุ่ม 99"/>
              <p:cNvGrpSpPr>
                <a:grpSpLocks/>
              </p:cNvGrpSpPr>
              <p:nvPr/>
            </p:nvGrpSpPr>
            <p:grpSpPr bwMode="auto">
              <a:xfrm>
                <a:off x="344" y="56746"/>
                <a:ext cx="7789871" cy="462134"/>
                <a:chOff x="1126193" y="8325665"/>
                <a:chExt cx="8987348" cy="554276"/>
              </a:xfr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</p:grpSpPr>
            <p:sp>
              <p:nvSpPr>
                <p:cNvPr id="6" name="AutoShape 25"/>
                <p:cNvSpPr>
                  <a:spLocks noChangeArrowheads="1"/>
                </p:cNvSpPr>
                <p:nvPr/>
              </p:nvSpPr>
              <p:spPr bwMode="gray">
                <a:xfrm>
                  <a:off x="1126193" y="8325665"/>
                  <a:ext cx="8967743" cy="554276"/>
                </a:xfrm>
                <a:prstGeom prst="roundRect">
                  <a:avLst>
                    <a:gd name="adj" fmla="val 50000"/>
                  </a:avLst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2000" kern="0">
                    <a:solidFill>
                      <a:sysClr val="windowText" lastClr="000000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sp>
              <p:nvSpPr>
                <p:cNvPr id="3121" name="สี่เหลี่ยมผืนผ้า 98"/>
                <p:cNvSpPr>
                  <a:spLocks noChangeArrowheads="1"/>
                </p:cNvSpPr>
                <p:nvPr/>
              </p:nvSpPr>
              <p:spPr bwMode="auto">
                <a:xfrm>
                  <a:off x="1145799" y="8361816"/>
                  <a:ext cx="8967742" cy="415284"/>
                </a:xfrm>
                <a:prstGeom prst="rect">
                  <a:avLst/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sp3d>
                  <a:bevelT w="139700" h="139700"/>
                </a:sp3d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2100" b="1" dirty="0">
                      <a:latin typeface="JasmineUPC" pitchFamily="18" charset="-34"/>
                      <a:cs typeface="JasmineUPC" pitchFamily="18" charset="-34"/>
                    </a:rPr>
                    <a:t>วิเคราะห์โครงสร้างเงินทุนของ</a:t>
                  </a:r>
                  <a:r>
                    <a:rPr lang="th-TH" sz="2100" b="1" dirty="0" smtClean="0">
                      <a:latin typeface="JasmineUPC" pitchFamily="18" charset="-34"/>
                      <a:cs typeface="JasmineUPC" pitchFamily="18" charset="-34"/>
                    </a:rPr>
                    <a:t>สหกรณ์ออมทรัพย์กาสะลอง จำกัด </a:t>
                  </a:r>
                  <a:endParaRPr lang="th-TH" sz="2100" b="1" dirty="0"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</p:grpSp>
          <p:grpSp>
            <p:nvGrpSpPr>
              <p:cNvPr id="3077" name="กลุ่ม 58"/>
              <p:cNvGrpSpPr>
                <a:grpSpLocks/>
              </p:cNvGrpSpPr>
              <p:nvPr/>
            </p:nvGrpSpPr>
            <p:grpSpPr bwMode="auto">
              <a:xfrm>
                <a:off x="0" y="576792"/>
                <a:ext cx="2886075" cy="476250"/>
                <a:chOff x="166653" y="785795"/>
                <a:chExt cx="2959247" cy="571504"/>
              </a:xfrm>
              <a:grpFill/>
            </p:grpSpPr>
            <p:grpSp>
              <p:nvGrpSpPr>
                <p:cNvPr id="3115" name="Group 5"/>
                <p:cNvGrpSpPr>
                  <a:grpSpLocks/>
                </p:cNvGrpSpPr>
                <p:nvPr/>
              </p:nvGrpSpPr>
              <p:grpSpPr bwMode="auto">
                <a:xfrm>
                  <a:off x="166654" y="785795"/>
                  <a:ext cx="2952736" cy="571504"/>
                  <a:chOff x="720" y="1392"/>
                  <a:chExt cx="4058" cy="480"/>
                </a:xfrm>
                <a:grpFill/>
              </p:grpSpPr>
              <p:sp>
                <p:nvSpPr>
                  <p:cNvPr id="3117" name="AutoShape 6"/>
                  <p:cNvSpPr>
                    <a:spLocks noChangeArrowheads="1"/>
                  </p:cNvSpPr>
                  <p:nvPr/>
                </p:nvSpPr>
                <p:spPr bwMode="lt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th-TH" sz="1800">
                      <a:solidFill>
                        <a:srgbClr val="000000"/>
                      </a:solidFill>
                      <a:latin typeface="JasmineUPC" pitchFamily="18" charset="-34"/>
                      <a:cs typeface="JasmineUPC" pitchFamily="18" charset="-34"/>
                    </a:endParaRPr>
                  </a:p>
                </p:txBody>
              </p:sp>
              <p:grpSp>
                <p:nvGrpSpPr>
                  <p:cNvPr id="311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  <a:grpFill/>
                </p:grpSpPr>
                <p:sp>
                  <p:nvSpPr>
                    <p:cNvPr id="3119" name="AutoShape 8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3" y="1736"/>
                      <a:ext cx="3990" cy="115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endParaRPr lang="th-TH" sz="1800">
                        <a:solidFill>
                          <a:srgbClr val="0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p:txBody>
                </p:sp>
                <p:sp>
                  <p:nvSpPr>
                    <p:cNvPr id="3120" name="AutoShape 9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3" y="1407"/>
                      <a:ext cx="3990" cy="115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endParaRPr lang="th-TH" sz="1800">
                        <a:solidFill>
                          <a:srgbClr val="0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p:txBody>
                </p:sp>
              </p:grpSp>
            </p:grpSp>
            <p:sp>
              <p:nvSpPr>
                <p:cNvPr id="3116" name="สี่เหลี่ยมผืนผ้า 21"/>
                <p:cNvSpPr>
                  <a:spLocks noChangeArrowheads="1"/>
                </p:cNvSpPr>
                <p:nvPr/>
              </p:nvSpPr>
              <p:spPr bwMode="auto">
                <a:xfrm>
                  <a:off x="166653" y="825550"/>
                  <a:ext cx="2959247" cy="40011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000" b="1" dirty="0">
                      <a:latin typeface="JasmineUPC" pitchFamily="18" charset="-34"/>
                      <a:cs typeface="JasmineUPC" pitchFamily="18" charset="-34"/>
                    </a:rPr>
                    <a:t>รายละเอียดที่มาของเงินทุน</a:t>
                  </a:r>
                </a:p>
              </p:txBody>
            </p:sp>
          </p:grpSp>
          <p:sp>
            <p:nvSpPr>
              <p:cNvPr id="3078" name="AutoShape 5"/>
              <p:cNvSpPr>
                <a:spLocks noChangeArrowheads="1"/>
              </p:cNvSpPr>
              <p:nvPr/>
            </p:nvSpPr>
            <p:spPr bwMode="gray">
              <a:xfrm>
                <a:off x="28575" y="1607345"/>
                <a:ext cx="2857500" cy="1488281"/>
              </a:xfrm>
              <a:prstGeom prst="roundRect">
                <a:avLst>
                  <a:gd name="adj" fmla="val 157"/>
                </a:avLst>
              </a:prstGeom>
              <a:grp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th-TH" sz="1800" b="1" u="sng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เงินรับฝาก</a:t>
                </a:r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259.009  (37.94.</a:t>
                </a:r>
                <a:r>
                  <a:rPr lang="en-US" sz="18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)</a:t>
                </a:r>
              </a:p>
              <a:p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- สมาชิก        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   78.781  (26.19 </a:t>
                </a:r>
                <a:r>
                  <a:rPr lang="en-US" sz="18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)     </a:t>
                </a:r>
              </a:p>
              <a:p>
                <a:pPr>
                  <a:buFontTx/>
                  <a:buChar char="-"/>
                </a:pP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 สหกรณ์อื่น      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19.946    (2.92 </a:t>
                </a:r>
                <a:r>
                  <a:rPr lang="en-US" sz="18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)         ......... </a:t>
                </a:r>
              </a:p>
              <a:p>
                <a:pPr marL="285750" indent="-107950">
                  <a:lnSpc>
                    <a:spcPts val="1700"/>
                  </a:lnSpc>
                  <a:buFont typeface="Arial" pitchFamily="34" charset="0"/>
                  <a:buChar char="•"/>
                </a:pP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800" b="1" dirty="0" err="1" smtClean="0">
                    <a:latin typeface="JasmineUPC" pitchFamily="18" charset="-34"/>
                    <a:cs typeface="JasmineUPC" pitchFamily="18" charset="-34"/>
                  </a:rPr>
                  <a:t>สค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. เอ                   </a:t>
                </a: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10</a:t>
                </a:r>
              </a:p>
              <a:p>
                <a:pPr marL="273050" indent="-95250">
                  <a:lnSpc>
                    <a:spcPts val="1700"/>
                  </a:lnSpc>
                  <a:buFont typeface="Arial" pitchFamily="34" charset="0"/>
                  <a:buChar char="•"/>
                </a:pP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  </a:t>
                </a:r>
                <a:r>
                  <a:rPr lang="th-TH" sz="1800" b="1" dirty="0" err="1" smtClean="0">
                    <a:latin typeface="JasmineUPC" pitchFamily="18" charset="-34"/>
                    <a:cs typeface="JasmineUPC" pitchFamily="18" charset="-34"/>
                  </a:rPr>
                  <a:t>สค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.บี                     9.946</a:t>
                </a:r>
                <a:endParaRPr lang="th-TH" sz="1800" b="1" dirty="0"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700"/>
                  </a:lnSpc>
                </a:pPr>
                <a:r>
                  <a:rPr lang="th-TH" sz="1800" b="1" dirty="0">
                    <a:latin typeface="JasmineUPC" pitchFamily="18" charset="-34"/>
                    <a:cs typeface="JasmineUPC" pitchFamily="18" charset="-34"/>
                  </a:rPr>
                  <a:t>- บุคคลภายนอก   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60.281   (8.83</a:t>
                </a:r>
                <a:r>
                  <a:rPr lang="en-US" sz="1800" b="1" dirty="0" smtClean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800" b="1" dirty="0" smtClean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800" b="1" dirty="0">
                  <a:latin typeface="JasmineUPC" pitchFamily="18" charset="-34"/>
                  <a:cs typeface="JasmineUPC" pitchFamily="18" charset="-34"/>
                </a:endParaRPr>
              </a:p>
            </p:txBody>
          </p:sp>
          <p:grpSp>
            <p:nvGrpSpPr>
              <p:cNvPr id="3079" name="กลุ่ม 73"/>
              <p:cNvGrpSpPr>
                <a:grpSpLocks/>
              </p:cNvGrpSpPr>
              <p:nvPr/>
            </p:nvGrpSpPr>
            <p:grpSpPr bwMode="auto">
              <a:xfrm>
                <a:off x="2962276" y="560918"/>
                <a:ext cx="2900364" cy="381966"/>
                <a:chOff x="3238488" y="785795"/>
                <a:chExt cx="3143272" cy="571504"/>
              </a:xfrm>
              <a:grpFill/>
            </p:grpSpPr>
            <p:grpSp>
              <p:nvGrpSpPr>
                <p:cNvPr id="3109" name="Group 10"/>
                <p:cNvGrpSpPr>
                  <a:grpSpLocks/>
                </p:cNvGrpSpPr>
                <p:nvPr/>
              </p:nvGrpSpPr>
              <p:grpSpPr bwMode="auto">
                <a:xfrm>
                  <a:off x="3238488" y="785795"/>
                  <a:ext cx="3143272" cy="571504"/>
                  <a:chOff x="720" y="1392"/>
                  <a:chExt cx="4058" cy="480"/>
                </a:xfrm>
                <a:grpFill/>
              </p:grpSpPr>
              <p:sp>
                <p:nvSpPr>
                  <p:cNvPr id="3111" name="AutoShape 11"/>
                  <p:cNvSpPr>
                    <a:spLocks noChangeArrowheads="1"/>
                  </p:cNvSpPr>
                  <p:nvPr/>
                </p:nvSpPr>
                <p:spPr bwMode="lt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th-TH" sz="2400">
                      <a:solidFill>
                        <a:srgbClr val="000000"/>
                      </a:solidFill>
                      <a:latin typeface="JasmineUPC" pitchFamily="18" charset="-34"/>
                      <a:cs typeface="JasmineUPC" pitchFamily="18" charset="-34"/>
                    </a:endParaRPr>
                  </a:p>
                </p:txBody>
              </p:sp>
              <p:grpSp>
                <p:nvGrpSpPr>
                  <p:cNvPr id="311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  <a:grpFill/>
                </p:grpSpPr>
                <p:sp>
                  <p:nvSpPr>
                    <p:cNvPr id="3113" name="AutoShape 1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5" y="1736"/>
                      <a:ext cx="3987" cy="115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endParaRPr lang="th-TH" sz="2400">
                        <a:solidFill>
                          <a:srgbClr val="0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p:txBody>
                </p:sp>
                <p:sp>
                  <p:nvSpPr>
                    <p:cNvPr id="3114" name="AutoShape 14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5" y="1407"/>
                      <a:ext cx="3987" cy="115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endParaRPr lang="th-TH" sz="2400">
                        <a:solidFill>
                          <a:srgbClr val="0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p:txBody>
                </p:sp>
              </p:grpSp>
            </p:grpSp>
            <p:sp>
              <p:nvSpPr>
                <p:cNvPr id="3110" name="สี่เหลี่ยมผืนผ้า 72"/>
                <p:cNvSpPr>
                  <a:spLocks noChangeArrowheads="1"/>
                </p:cNvSpPr>
                <p:nvPr/>
              </p:nvSpPr>
              <p:spPr bwMode="auto">
                <a:xfrm>
                  <a:off x="3493357" y="817476"/>
                  <a:ext cx="2623605" cy="4988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000" b="1" dirty="0">
                      <a:latin typeface="JasmineUPC" pitchFamily="18" charset="-34"/>
                      <a:cs typeface="JasmineUPC" pitchFamily="18" charset="-34"/>
                    </a:rPr>
                    <a:t>ณ วันที่ </a:t>
                  </a:r>
                  <a:r>
                    <a:rPr lang="th-TH" sz="2000" b="1" dirty="0" smtClean="0">
                      <a:latin typeface="JasmineUPC" pitchFamily="18" charset="-34"/>
                      <a:cs typeface="JasmineUPC" pitchFamily="18" charset="-34"/>
                    </a:rPr>
                    <a:t>31 ธันวาคม 2560</a:t>
                  </a:r>
                  <a:endParaRPr lang="th-TH" sz="2000" b="1" dirty="0"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</p:grpSp>
          <p:sp>
            <p:nvSpPr>
              <p:cNvPr id="3080" name="AutoShape 8"/>
              <p:cNvSpPr>
                <a:spLocks noChangeArrowheads="1"/>
              </p:cNvSpPr>
              <p:nvPr/>
            </p:nvSpPr>
            <p:spPr bwMode="gray">
              <a:xfrm>
                <a:off x="2977246" y="919426"/>
                <a:ext cx="2901950" cy="288000"/>
              </a:xfrm>
              <a:prstGeom prst="roundRect">
                <a:avLst>
                  <a:gd name="adj" fmla="val 0"/>
                </a:avLst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76" name="AutoShape 8"/>
              <p:cNvSpPr>
                <a:spLocks noChangeArrowheads="1"/>
              </p:cNvSpPr>
              <p:nvPr/>
            </p:nvSpPr>
            <p:spPr bwMode="gray">
              <a:xfrm>
                <a:off x="3009901" y="1258382"/>
                <a:ext cx="2900362" cy="2240792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th-TH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3082" name="สี่เหลี่ยมผืนผ้า 76"/>
              <p:cNvSpPr>
                <a:spLocks noChangeArrowheads="1"/>
              </p:cNvSpPr>
              <p:nvPr/>
            </p:nvSpPr>
            <p:spPr bwMode="auto">
              <a:xfrm>
                <a:off x="3170912" y="883509"/>
                <a:ext cx="2454518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8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ทุนดำเนินงานทั้งสิ้น  </a:t>
                </a:r>
                <a:r>
                  <a:rPr lang="th-TH" sz="18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682.608</a:t>
                </a:r>
                <a:endParaRPr lang="th-TH" sz="18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3083" name="สี่เหลี่ยมผืนผ้า 85"/>
              <p:cNvSpPr>
                <a:spLocks noChangeArrowheads="1"/>
              </p:cNvSpPr>
              <p:nvPr/>
            </p:nvSpPr>
            <p:spPr bwMode="auto">
              <a:xfrm>
                <a:off x="2989264" y="1595938"/>
                <a:ext cx="2979737" cy="157479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เจ้าหนี้เงินกู้        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   0.623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เจ้าหนี้เงินรับฝาก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259.009                              หนี้สินหมุนเวียนอื่น                3.911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อื่น ๆ                    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 8.998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b="1" u="sng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ทุนของสหกรณ์</a:t>
                </a: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</a:t>
                </a:r>
                <a:r>
                  <a:rPr lang="th-TH" sz="1600" dirty="0" smtClean="0">
                    <a:latin typeface="JasmineUPC" pitchFamily="18" charset="-34"/>
                    <a:cs typeface="JasmineUPC" pitchFamily="18" charset="-34"/>
                  </a:rPr>
                  <a:t>(60.07 </a:t>
                </a:r>
                <a:r>
                  <a:rPr lang="en-US" sz="1600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dirty="0">
                    <a:latin typeface="JasmineUPC" pitchFamily="18" charset="-34"/>
                    <a:cs typeface="JasmineUPC" pitchFamily="18" charset="-34"/>
                  </a:rPr>
                  <a:t>)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  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ทุนเรือนหุ้น            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235.395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ทุนสำรอง          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 97.533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ทุนสะสม            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 45.979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th-TH" sz="1600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กำไรสุทธิประจำปี  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31.159    </a:t>
                </a:r>
                <a:endPara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88" name="AutoShape 8"/>
              <p:cNvSpPr>
                <a:spLocks noChangeArrowheads="1"/>
              </p:cNvSpPr>
              <p:nvPr/>
            </p:nvSpPr>
            <p:spPr bwMode="gray">
              <a:xfrm>
                <a:off x="3000375" y="3554677"/>
                <a:ext cx="2901950" cy="2100792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th-TH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grpSp>
            <p:nvGrpSpPr>
              <p:cNvPr id="3085" name="กลุ่ม 91"/>
              <p:cNvGrpSpPr>
                <a:grpSpLocks/>
              </p:cNvGrpSpPr>
              <p:nvPr/>
            </p:nvGrpSpPr>
            <p:grpSpPr bwMode="auto">
              <a:xfrm>
                <a:off x="3025272" y="1249251"/>
                <a:ext cx="1451731" cy="333425"/>
                <a:chOff x="3492726" y="1678268"/>
                <a:chExt cx="1573223" cy="792290"/>
              </a:xfrm>
              <a:grpFill/>
            </p:grpSpPr>
            <p:sp>
              <p:nvSpPr>
                <p:cNvPr id="90" name="Freeform 4"/>
                <p:cNvSpPr>
                  <a:spLocks/>
                </p:cNvSpPr>
                <p:nvPr/>
              </p:nvSpPr>
              <p:spPr bwMode="gray">
                <a:xfrm>
                  <a:off x="3524240" y="1857364"/>
                  <a:ext cx="1429616" cy="572125"/>
                </a:xfrm>
                <a:custGeom>
                  <a:avLst/>
                  <a:gdLst/>
                  <a:ahLst/>
                  <a:cxnLst>
                    <a:cxn ang="0">
                      <a:pos x="303" y="1008"/>
                    </a:cxn>
                    <a:cxn ang="0">
                      <a:pos x="1299" y="1008"/>
                    </a:cxn>
                    <a:cxn ang="0">
                      <a:pos x="1296" y="315"/>
                    </a:cxn>
                    <a:cxn ang="0">
                      <a:pos x="942" y="0"/>
                    </a:cxn>
                    <a:cxn ang="0">
                      <a:pos x="3" y="0"/>
                    </a:cxn>
                    <a:cxn ang="0">
                      <a:pos x="0" y="723"/>
                    </a:cxn>
                    <a:cxn ang="0">
                      <a:pos x="303" y="1008"/>
                    </a:cxn>
                  </a:cxnLst>
                  <a:rect l="0" t="0" r="r" b="b"/>
                  <a:pathLst>
                    <a:path w="1299" h="1008">
                      <a:moveTo>
                        <a:pt x="303" y="1008"/>
                      </a:moveTo>
                      <a:cubicBezTo>
                        <a:pt x="801" y="1008"/>
                        <a:pt x="1299" y="1008"/>
                        <a:pt x="1299" y="1008"/>
                      </a:cubicBezTo>
                      <a:cubicBezTo>
                        <a:pt x="1299" y="1008"/>
                        <a:pt x="1297" y="661"/>
                        <a:pt x="1296" y="315"/>
                      </a:cubicBezTo>
                      <a:cubicBezTo>
                        <a:pt x="1290" y="150"/>
                        <a:pt x="1161" y="0"/>
                        <a:pt x="942" y="0"/>
                      </a:cubicBezTo>
                      <a:cubicBezTo>
                        <a:pt x="472" y="0"/>
                        <a:pt x="3" y="0"/>
                        <a:pt x="3" y="0"/>
                      </a:cubicBezTo>
                      <a:cubicBezTo>
                        <a:pt x="3" y="0"/>
                        <a:pt x="1" y="361"/>
                        <a:pt x="0" y="723"/>
                      </a:cubicBezTo>
                      <a:cubicBezTo>
                        <a:pt x="0" y="915"/>
                        <a:pt x="144" y="1002"/>
                        <a:pt x="303" y="1008"/>
                      </a:cubicBezTo>
                      <a:close/>
                    </a:path>
                  </a:pathLst>
                </a:custGeom>
                <a:grp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1800" kern="0">
                    <a:solidFill>
                      <a:sysClr val="windowText" lastClr="000000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sp>
              <p:nvSpPr>
                <p:cNvPr id="3108" name="สี่เหลี่ยมผืนผ้า 90"/>
                <p:cNvSpPr>
                  <a:spLocks noChangeArrowheads="1"/>
                </p:cNvSpPr>
                <p:nvPr/>
              </p:nvSpPr>
              <p:spPr bwMode="auto">
                <a:xfrm>
                  <a:off x="3492726" y="1678268"/>
                  <a:ext cx="1573223" cy="79229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>
                  <a:spAutoFit/>
                </a:bodyPr>
                <a:lstStyle/>
                <a:p>
                  <a:r>
                    <a:rPr lang="th-TH" sz="2000" b="1" dirty="0">
                      <a:solidFill>
                        <a:srgbClr val="000000"/>
                      </a:solidFill>
                      <a:latin typeface="JasmineUPC" pitchFamily="18" charset="-34"/>
                      <a:cs typeface="JasmineUPC" pitchFamily="18" charset="-34"/>
                    </a:rPr>
                    <a:t>ที่มาของเงินทุน</a:t>
                  </a:r>
                </a:p>
              </p:txBody>
            </p:sp>
          </p:grpSp>
          <p:grpSp>
            <p:nvGrpSpPr>
              <p:cNvPr id="3086" name="กลุ่ม 95"/>
              <p:cNvGrpSpPr>
                <a:grpSpLocks/>
              </p:cNvGrpSpPr>
              <p:nvPr/>
            </p:nvGrpSpPr>
            <p:grpSpPr bwMode="auto">
              <a:xfrm>
                <a:off x="3046413" y="3441090"/>
                <a:ext cx="1346200" cy="333425"/>
                <a:chOff x="3309926" y="4264998"/>
                <a:chExt cx="1428760" cy="672687"/>
              </a:xfrm>
              <a:grpFill/>
            </p:grpSpPr>
            <p:sp>
              <p:nvSpPr>
                <p:cNvPr id="94" name="Freeform 3"/>
                <p:cNvSpPr>
                  <a:spLocks/>
                </p:cNvSpPr>
                <p:nvPr/>
              </p:nvSpPr>
              <p:spPr bwMode="ltGray">
                <a:xfrm flipH="1">
                  <a:off x="3309926" y="4382181"/>
                  <a:ext cx="1428760" cy="499100"/>
                </a:xfrm>
                <a:custGeom>
                  <a:avLst/>
                  <a:gdLst/>
                  <a:ahLst/>
                  <a:cxnLst>
                    <a:cxn ang="0">
                      <a:pos x="303" y="1008"/>
                    </a:cxn>
                    <a:cxn ang="0">
                      <a:pos x="1299" y="1008"/>
                    </a:cxn>
                    <a:cxn ang="0">
                      <a:pos x="1296" y="315"/>
                    </a:cxn>
                    <a:cxn ang="0">
                      <a:pos x="942" y="0"/>
                    </a:cxn>
                    <a:cxn ang="0">
                      <a:pos x="3" y="0"/>
                    </a:cxn>
                    <a:cxn ang="0">
                      <a:pos x="0" y="723"/>
                    </a:cxn>
                    <a:cxn ang="0">
                      <a:pos x="303" y="1008"/>
                    </a:cxn>
                  </a:cxnLst>
                  <a:rect l="0" t="0" r="r" b="b"/>
                  <a:pathLst>
                    <a:path w="1299" h="1008">
                      <a:moveTo>
                        <a:pt x="303" y="1008"/>
                      </a:moveTo>
                      <a:cubicBezTo>
                        <a:pt x="801" y="1008"/>
                        <a:pt x="1299" y="1008"/>
                        <a:pt x="1299" y="1008"/>
                      </a:cubicBezTo>
                      <a:cubicBezTo>
                        <a:pt x="1299" y="1008"/>
                        <a:pt x="1297" y="661"/>
                        <a:pt x="1296" y="315"/>
                      </a:cubicBezTo>
                      <a:cubicBezTo>
                        <a:pt x="1290" y="150"/>
                        <a:pt x="1161" y="0"/>
                        <a:pt x="942" y="0"/>
                      </a:cubicBezTo>
                      <a:cubicBezTo>
                        <a:pt x="472" y="0"/>
                        <a:pt x="3" y="0"/>
                        <a:pt x="3" y="0"/>
                      </a:cubicBezTo>
                      <a:cubicBezTo>
                        <a:pt x="3" y="0"/>
                        <a:pt x="1" y="361"/>
                        <a:pt x="0" y="723"/>
                      </a:cubicBezTo>
                      <a:cubicBezTo>
                        <a:pt x="0" y="915"/>
                        <a:pt x="144" y="1002"/>
                        <a:pt x="303" y="1008"/>
                      </a:cubicBezTo>
                      <a:close/>
                    </a:path>
                  </a:pathLst>
                </a:custGeom>
                <a:grp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1800" kern="0">
                    <a:solidFill>
                      <a:sysClr val="windowText" lastClr="000000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sp>
              <p:nvSpPr>
                <p:cNvPr id="3106" name="สี่เหลี่ยมผืนผ้า 94"/>
                <p:cNvSpPr>
                  <a:spLocks noChangeArrowheads="1"/>
                </p:cNvSpPr>
                <p:nvPr/>
              </p:nvSpPr>
              <p:spPr bwMode="auto">
                <a:xfrm>
                  <a:off x="3575001" y="4264998"/>
                  <a:ext cx="976894" cy="672687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>
                  <a:spAutoFit/>
                </a:bodyPr>
                <a:lstStyle/>
                <a:p>
                  <a:r>
                    <a:rPr lang="th-TH" sz="2000" b="1" dirty="0">
                      <a:latin typeface="JasmineUPC" pitchFamily="18" charset="-34"/>
                      <a:cs typeface="JasmineUPC" pitchFamily="18" charset="-34"/>
                    </a:rPr>
                    <a:t>ใช้เงินทุน</a:t>
                  </a:r>
                </a:p>
              </p:txBody>
            </p:sp>
          </p:grpSp>
          <p:grpSp>
            <p:nvGrpSpPr>
              <p:cNvPr id="3088" name="กลุ่ม 108"/>
              <p:cNvGrpSpPr>
                <a:grpSpLocks/>
              </p:cNvGrpSpPr>
              <p:nvPr/>
            </p:nvGrpSpPr>
            <p:grpSpPr bwMode="auto">
              <a:xfrm>
                <a:off x="5970588" y="550334"/>
                <a:ext cx="3152775" cy="368757"/>
                <a:chOff x="6440005" y="754112"/>
                <a:chExt cx="3416300" cy="571503"/>
              </a:xfrm>
              <a:grpFill/>
            </p:grpSpPr>
            <p:grpSp>
              <p:nvGrpSpPr>
                <p:cNvPr id="3099" name="Group 15"/>
                <p:cNvGrpSpPr>
                  <a:grpSpLocks/>
                </p:cNvGrpSpPr>
                <p:nvPr/>
              </p:nvGrpSpPr>
              <p:grpSpPr bwMode="auto">
                <a:xfrm>
                  <a:off x="6440005" y="754112"/>
                  <a:ext cx="3416300" cy="571503"/>
                  <a:chOff x="720" y="1392"/>
                  <a:chExt cx="4058" cy="480"/>
                </a:xfrm>
                <a:grpFill/>
              </p:grpSpPr>
              <p:sp>
                <p:nvSpPr>
                  <p:cNvPr id="3101" name="AutoShape 16"/>
                  <p:cNvSpPr>
                    <a:spLocks noChangeArrowheads="1"/>
                  </p:cNvSpPr>
                  <p:nvPr/>
                </p:nvSpPr>
                <p:spPr bwMode="lt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endParaRPr lang="th-TH" sz="1800">
                      <a:solidFill>
                        <a:srgbClr val="000000"/>
                      </a:solidFill>
                      <a:latin typeface="JasmineUPC" pitchFamily="18" charset="-34"/>
                      <a:cs typeface="JasmineUPC" pitchFamily="18" charset="-34"/>
                    </a:endParaRPr>
                  </a:p>
                </p:txBody>
              </p:sp>
              <p:grpSp>
                <p:nvGrpSpPr>
                  <p:cNvPr id="310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  <a:grpFill/>
                </p:grpSpPr>
                <p:sp>
                  <p:nvSpPr>
                    <p:cNvPr id="3103" name="AutoShape 18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2" y="1736"/>
                      <a:ext cx="3991" cy="115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endParaRPr lang="th-TH" sz="1800">
                        <a:solidFill>
                          <a:srgbClr val="0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p:txBody>
                </p:sp>
                <p:sp>
                  <p:nvSpPr>
                    <p:cNvPr id="3104" name="AutoShape 19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2" y="1407"/>
                      <a:ext cx="3991" cy="115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endParaRPr lang="th-TH" sz="1800">
                        <a:solidFill>
                          <a:srgbClr val="0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p:txBody>
                </p:sp>
              </p:grpSp>
            </p:grpSp>
            <p:sp>
              <p:nvSpPr>
                <p:cNvPr id="3100" name="สี่เหลี่ยมผืนผ้า 107"/>
                <p:cNvSpPr>
                  <a:spLocks noChangeArrowheads="1"/>
                </p:cNvSpPr>
                <p:nvPr/>
              </p:nvSpPr>
              <p:spPr bwMode="auto">
                <a:xfrm>
                  <a:off x="6473354" y="785795"/>
                  <a:ext cx="3250429" cy="51674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h-TH" sz="2000" b="1" dirty="0">
                      <a:latin typeface="JasmineUPC" pitchFamily="18" charset="-34"/>
                      <a:cs typeface="JasmineUPC" pitchFamily="18" charset="-34"/>
                    </a:rPr>
                    <a:t>รายละเอียดการใช้เงินทุน</a:t>
                  </a:r>
                </a:p>
              </p:txBody>
            </p:sp>
          </p:grpSp>
          <p:sp>
            <p:nvSpPr>
              <p:cNvPr id="3089" name="AutoShape 4"/>
              <p:cNvSpPr>
                <a:spLocks noChangeArrowheads="1"/>
              </p:cNvSpPr>
              <p:nvPr/>
            </p:nvSpPr>
            <p:spPr bwMode="gray">
              <a:xfrm>
                <a:off x="5973763" y="1887802"/>
                <a:ext cx="3098800" cy="1207824"/>
              </a:xfrm>
              <a:prstGeom prst="roundRect">
                <a:avLst>
                  <a:gd name="adj" fmla="val 3477"/>
                </a:avLst>
              </a:prstGeom>
              <a:grp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ts val="1800"/>
                  </a:lnSpc>
                </a:pPr>
                <a:r>
                  <a:rPr lang="th-TH" sz="1600" b="1" u="sng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ลูกหนี้เงินให้</a:t>
                </a:r>
                <a:r>
                  <a:rPr lang="th-TH" sz="1600" b="1" u="sng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กู้- สุทธิ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</a:t>
                </a: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556.860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(81.578 </a:t>
                </a:r>
                <a:r>
                  <a:rPr lang="en-US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)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สมาชิก                        576.191   84.41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endParaRPr lang="th-TH" sz="1600" b="1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600" dirty="0" smtClean="0">
                    <a:solidFill>
                      <a:srgbClr val="FF0000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600" dirty="0">
                    <a:solidFill>
                      <a:srgbClr val="FF0000"/>
                    </a:solidFill>
                    <a:latin typeface="JasmineUPC" pitchFamily="18" charset="-34"/>
                    <a:cs typeface="JasmineUPC" pitchFamily="18" charset="-34"/>
                  </a:rPr>
                  <a:t>(ค่าเผื่อหนี้สงสัยจะสูญ)   </a:t>
                </a:r>
                <a:r>
                  <a:rPr lang="th-TH" sz="1600" dirty="0" smtClean="0">
                    <a:solidFill>
                      <a:srgbClr val="FF0000"/>
                    </a:solidFill>
                    <a:latin typeface="JasmineUPC" pitchFamily="18" charset="-34"/>
                    <a:cs typeface="JasmineUPC" pitchFamily="18" charset="-34"/>
                  </a:rPr>
                  <a:t>( 19.331) (2.83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dirty="0" smtClean="0">
                    <a:solidFill>
                      <a:srgbClr val="FF0000"/>
                    </a:solidFill>
                    <a:latin typeface="JasmineUPC" pitchFamily="18" charset="-34"/>
                    <a:cs typeface="JasmineUPC" pitchFamily="18" charset="-34"/>
                  </a:rPr>
                  <a:t>)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              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4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ลูกหนี้</a:t>
                </a:r>
                <a:r>
                  <a:rPr lang="th-TH" sz="14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สมาชิกผิดนัดชำระ</a:t>
                </a:r>
                <a:r>
                  <a:rPr lang="th-TH" sz="14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หนี้  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35.009 (21.13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) </a:t>
                </a:r>
              </a:p>
              <a:p>
                <a:pPr>
                  <a:lnSpc>
                    <a:spcPts val="1800"/>
                  </a:lnSpc>
                </a:pP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ของ</a:t>
                </a: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หนี้ถึงกำหนด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ชำระ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3091" name="AutoShape 4"/>
              <p:cNvSpPr>
                <a:spLocks noChangeArrowheads="1"/>
              </p:cNvSpPr>
              <p:nvPr/>
            </p:nvSpPr>
            <p:spPr bwMode="gray">
              <a:xfrm>
                <a:off x="5947826" y="4082996"/>
                <a:ext cx="3063875" cy="1020113"/>
              </a:xfrm>
              <a:prstGeom prst="roundRect">
                <a:avLst>
                  <a:gd name="adj" fmla="val 3477"/>
                </a:avLst>
              </a:pr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ts val="1800"/>
                  </a:lnSpc>
                </a:pPr>
                <a:r>
                  <a:rPr lang="th-TH" sz="1600" b="1" u="sng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ที่ดิน อาคาร และอุปกรณ์</a:t>
                </a: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   36.74 (5.38</a:t>
                </a:r>
                <a:r>
                  <a:rPr lang="th-TH" sz="1600" b="1" dirty="0" smtClean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en-US" sz="16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ที่ดิน (10 แปลง)             24.397 (3.574</a:t>
                </a:r>
                <a:r>
                  <a:rPr lang="en-US" sz="1600" b="1" dirty="0" smtClean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อาคารและสิ่งปลูกสร้าง      8.958 (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1.31</a:t>
                </a:r>
                <a:r>
                  <a:rPr lang="en-US" sz="1600" b="1" dirty="0" smtClean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 ยานพาหนะ (6 คัน)            1.610  (0.24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)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th-TH" sz="16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เครื่องใช้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สำนักงาน             0.940  </a:t>
                </a:r>
                <a:r>
                  <a:rPr lang="th-TH" sz="1600" b="1" dirty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(</a:t>
                </a:r>
                <a:r>
                  <a:rPr lang="th-TH" sz="1600" b="1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014</a:t>
                </a:r>
                <a:r>
                  <a:rPr lang="th-TH" sz="1600" b="1" dirty="0" smtClean="0">
                    <a:latin typeface="JasmineUPC" pitchFamily="18" charset="-34"/>
                    <a:cs typeface="JasmineUPC" pitchFamily="18" charset="-34"/>
                  </a:rPr>
                  <a:t> </a:t>
                </a:r>
                <a:r>
                  <a:rPr lang="en-US" sz="1600" b="1" dirty="0">
                    <a:latin typeface="JasmineUPC" pitchFamily="18" charset="-34"/>
                    <a:cs typeface="JasmineUPC" pitchFamily="18" charset="-34"/>
                  </a:rPr>
                  <a:t>%</a:t>
                </a:r>
                <a:r>
                  <a:rPr lang="th-TH" sz="1600" b="1" dirty="0" smtClean="0"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th-TH" sz="1600" b="1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cxnSp>
            <p:nvCxnSpPr>
              <p:cNvPr id="49" name="ตัวเชื่อมต่อโค้ง 48"/>
              <p:cNvCxnSpPr/>
              <p:nvPr/>
            </p:nvCxnSpPr>
            <p:spPr>
              <a:xfrm rot="16200000" flipV="1">
                <a:off x="2597160" y="1323798"/>
                <a:ext cx="455022" cy="329186"/>
              </a:xfrm>
              <a:prstGeom prst="curvedConnector3">
                <a:avLst>
                  <a:gd name="adj1" fmla="val 99587"/>
                </a:avLst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โค้ง 50"/>
              <p:cNvCxnSpPr/>
              <p:nvPr/>
            </p:nvCxnSpPr>
            <p:spPr>
              <a:xfrm rot="10800000">
                <a:off x="2196937" y="1739654"/>
                <a:ext cx="849477" cy="148149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ตัวเชื่อมต่อโค้ง 52"/>
              <p:cNvCxnSpPr/>
              <p:nvPr/>
            </p:nvCxnSpPr>
            <p:spPr>
              <a:xfrm rot="5400000" flipH="1" flipV="1">
                <a:off x="3667115" y="1762117"/>
                <a:ext cx="3095627" cy="1714519"/>
              </a:xfrm>
              <a:prstGeom prst="curvedConnector3">
                <a:avLst>
                  <a:gd name="adj1" fmla="val 50000"/>
                </a:avLst>
              </a:prstGeom>
              <a:grpFill/>
              <a:ln w="63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ตัวเชื่อมต่อโค้ง 55"/>
              <p:cNvCxnSpPr/>
              <p:nvPr/>
            </p:nvCxnSpPr>
            <p:spPr>
              <a:xfrm rot="5400000" flipH="1" flipV="1">
                <a:off x="4107636" y="2321708"/>
                <a:ext cx="2143141" cy="1785953"/>
              </a:xfrm>
              <a:prstGeom prst="curvedConnector3">
                <a:avLst>
                  <a:gd name="adj1" fmla="val 50000"/>
                </a:avLst>
              </a:prstGeom>
              <a:grpFill/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ตัวเชื่อมต่อโค้ง 78"/>
              <p:cNvCxnSpPr/>
              <p:nvPr/>
            </p:nvCxnSpPr>
            <p:spPr>
              <a:xfrm flipV="1">
                <a:off x="4143355" y="3319075"/>
                <a:ext cx="2011356" cy="1324368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7" name="สี่เหลี่ยมผืนผ้า 96"/>
            <p:cNvSpPr>
              <a:spLocks noChangeArrowheads="1"/>
            </p:cNvSpPr>
            <p:nvPr/>
          </p:nvSpPr>
          <p:spPr bwMode="auto">
            <a:xfrm>
              <a:off x="3009901" y="3833907"/>
              <a:ext cx="2881313" cy="1554272"/>
            </a:xfrm>
            <a:prstGeom prst="rect">
              <a:avLst/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เงินสด/เงินฝากธนาคาร    </a:t>
              </a: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     33.512</a:t>
              </a:r>
              <a:endParaRPr lang="th-TH" sz="16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เงินฝากสหกรณ์อื่น                    </a:t>
              </a: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6.255</a:t>
              </a:r>
              <a:endParaRPr lang="th-TH" sz="16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>
                  <a:solidFill>
                    <a:srgbClr val="FF0000"/>
                  </a:solidFill>
                  <a:latin typeface="JasmineUPC" pitchFamily="18" charset="-34"/>
                  <a:cs typeface="JasmineUPC" pitchFamily="18" charset="-34"/>
                </a:rPr>
                <a:t>ลูกหนี้เงินให้กู้สุทธิ         </a:t>
              </a:r>
              <a:r>
                <a:rPr lang="th-TH" sz="1600" dirty="0" smtClean="0">
                  <a:solidFill>
                    <a:srgbClr val="FF0000"/>
                  </a:solidFill>
                  <a:latin typeface="JasmineUPC" pitchFamily="18" charset="-34"/>
                  <a:cs typeface="JasmineUPC" pitchFamily="18" charset="-34"/>
                </a:rPr>
                <a:t>        556.860 </a:t>
              </a:r>
              <a:endParaRPr lang="th-TH" sz="16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>
                  <a:solidFill>
                    <a:srgbClr val="FF0000"/>
                  </a:solidFill>
                  <a:latin typeface="JasmineUPC" pitchFamily="18" charset="-34"/>
                  <a:cs typeface="JasmineUPC" pitchFamily="18" charset="-34"/>
                </a:rPr>
                <a:t>ดอกเบี้ยค้าง</a:t>
              </a:r>
              <a:r>
                <a:rPr lang="th-TH" sz="1600" dirty="0" smtClean="0">
                  <a:solidFill>
                    <a:srgbClr val="FF0000"/>
                  </a:solidFill>
                  <a:latin typeface="JasmineUPC" pitchFamily="18" charset="-34"/>
                  <a:cs typeface="JasmineUPC" pitchFamily="18" charset="-34"/>
                </a:rPr>
                <a:t>รับ-สุทธิ              12.894 </a:t>
              </a:r>
              <a:endParaRPr lang="th-TH" sz="16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ลูกหนี้อื่น </a:t>
              </a: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- สุทธิ                        5.000                 </a:t>
              </a:r>
              <a:endParaRPr lang="th-TH" sz="16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ที่ดิน </a:t>
              </a:r>
              <a:r>
                <a: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อาคารและอุปกรณ์  </a:t>
              </a: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        36.743</a:t>
              </a:r>
              <a:endParaRPr lang="th-TH" sz="16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เงิน</a:t>
              </a: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ลงทุน                                 4.215</a:t>
              </a:r>
              <a:endParaRPr lang="th-TH" sz="16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สินทรัพย์หมุนเวียนอื่น             13.190</a:t>
              </a:r>
            </a:p>
            <a:p>
              <a:pPr>
                <a:lnSpc>
                  <a:spcPct val="80000"/>
                </a:lnSpc>
              </a:pPr>
              <a:r>
                <a:rPr lang="th-TH" sz="16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rPr>
                <a:t>อื่น ๆ                                     13.939</a:t>
              </a:r>
              <a:endParaRPr lang="th-TH" sz="16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</p:grpSp>
      <p:grpSp>
        <p:nvGrpSpPr>
          <p:cNvPr id="3090" name="กลุ่ม 53"/>
          <p:cNvGrpSpPr>
            <a:grpSpLocks/>
          </p:cNvGrpSpPr>
          <p:nvPr/>
        </p:nvGrpSpPr>
        <p:grpSpPr bwMode="auto">
          <a:xfrm>
            <a:off x="7820722" y="171454"/>
            <a:ext cx="1337442" cy="350838"/>
            <a:chOff x="8362299" y="214290"/>
            <a:chExt cx="1441699" cy="350891"/>
          </a:xfrm>
        </p:grpSpPr>
        <p:sp>
          <p:nvSpPr>
            <p:cNvPr id="3097" name="Rectangle 41"/>
            <p:cNvSpPr>
              <a:spLocks noChangeArrowheads="1"/>
            </p:cNvSpPr>
            <p:nvPr/>
          </p:nvSpPr>
          <p:spPr bwMode="gray">
            <a:xfrm>
              <a:off x="8362299" y="214290"/>
              <a:ext cx="1379858" cy="350891"/>
            </a:xfrm>
            <a:prstGeom prst="rect">
              <a:avLst/>
            </a:prstGeom>
            <a:solidFill>
              <a:srgbClr val="15ACE1"/>
            </a:solidFill>
            <a:ln w="9525">
              <a:miter lim="800000"/>
              <a:headEnd/>
              <a:tailEnd/>
            </a:ln>
            <a:scene3d>
              <a:camera prst="legacyPerspectiveFront">
                <a:rot lat="21299996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5ACE1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3098" name="สี่เหลี่ยมผืนผ้า 90"/>
            <p:cNvSpPr>
              <a:spLocks noChangeArrowheads="1"/>
            </p:cNvSpPr>
            <p:nvPr/>
          </p:nvSpPr>
          <p:spPr bwMode="auto">
            <a:xfrm>
              <a:off x="8477951" y="214290"/>
              <a:ext cx="1326047" cy="30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JasmineUPC" pitchFamily="18" charset="-34"/>
                  <a:cs typeface="JasmineUPC" pitchFamily="18" charset="-34"/>
                </a:rPr>
                <a:t>หน่วย </a:t>
              </a:r>
              <a:r>
                <a:rPr lang="en-US" sz="1400" b="1" dirty="0">
                  <a:solidFill>
                    <a:schemeClr val="bg1"/>
                  </a:solidFill>
                  <a:latin typeface="JasmineUPC" pitchFamily="18" charset="-34"/>
                  <a:cs typeface="JasmineUPC" pitchFamily="18" charset="-34"/>
                </a:rPr>
                <a:t>: </a:t>
              </a:r>
              <a:r>
                <a:rPr lang="th-TH" sz="1400" b="1" dirty="0">
                  <a:solidFill>
                    <a:schemeClr val="bg1"/>
                  </a:solidFill>
                  <a:latin typeface="JasmineUPC" pitchFamily="18" charset="-34"/>
                  <a:cs typeface="JasmineUPC" pitchFamily="18" charset="-34"/>
                </a:rPr>
                <a:t>ล้านบาท</a:t>
              </a:r>
            </a:p>
          </p:txBody>
        </p:sp>
      </p:grpSp>
      <p:sp>
        <p:nvSpPr>
          <p:cNvPr id="54" name="AutoShape 5"/>
          <p:cNvSpPr>
            <a:spLocks noChangeArrowheads="1"/>
          </p:cNvSpPr>
          <p:nvPr/>
        </p:nvSpPr>
        <p:spPr bwMode="gray">
          <a:xfrm>
            <a:off x="44071" y="3913266"/>
            <a:ext cx="2857500" cy="1658874"/>
          </a:xfrm>
          <a:prstGeom prst="roundRect">
            <a:avLst>
              <a:gd name="adj" fmla="val 907"/>
            </a:avLst>
          </a:prstGeom>
          <a:solidFill>
            <a:schemeClr val="bg1"/>
          </a:solidFill>
          <a:ln w="19050">
            <a:solidFill>
              <a:srgbClr val="9DE3A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1900"/>
              </a:lnSpc>
            </a:pPr>
            <a:endParaRPr lang="th-TH" sz="1600" b="1" u="sng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ts val="1900"/>
              </a:lnSpc>
            </a:pPr>
            <a:r>
              <a:rPr lang="th-TH" sz="1600" b="1" u="sng" dirty="0" smtClean="0">
                <a:latin typeface="JasmineUPC" pitchFamily="18" charset="-34"/>
                <a:cs typeface="JasmineUPC" pitchFamily="18" charset="-34"/>
              </a:rPr>
              <a:t>หนี้สินหมุนเวียนอื่น    </a:t>
            </a:r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3.911   (0.57</a:t>
            </a:r>
            <a:r>
              <a:rPr lang="en-US" sz="1600" b="1" dirty="0" smtClean="0"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เจ้าหนี้ที่ดิน               2.00     (0.29</a:t>
            </a:r>
            <a:r>
              <a:rPr lang="en-US" sz="16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1600" dirty="0"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ดอกเบี้ยเงินฝาก</a:t>
            </a:r>
            <a:r>
              <a:rPr lang="th-TH" sz="1600" dirty="0" err="1" smtClean="0">
                <a:latin typeface="JasmineUPC" pitchFamily="18" charset="-34"/>
                <a:cs typeface="JasmineUPC" pitchFamily="18" charset="-34"/>
              </a:rPr>
              <a:t>อ.พ.</a:t>
            </a: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ทวีคูณค้างจ่าย  </a:t>
            </a:r>
          </a:p>
          <a:p>
            <a:pPr>
              <a:lnSpc>
                <a:spcPts val="1900"/>
              </a:lnSpc>
            </a:pP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                              1.445   (0.21</a:t>
            </a:r>
            <a:r>
              <a:rPr lang="en-US" sz="1600" dirty="0" smtClean="0">
                <a:latin typeface="JasmineUPC" pitchFamily="18" charset="-34"/>
                <a:cs typeface="JasmineUPC" pitchFamily="18" charset="-34"/>
              </a:rPr>
              <a:t> %</a:t>
            </a: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อื่น ๆ                      0.466   (0.07</a:t>
            </a:r>
            <a:r>
              <a:rPr lang="en-US" sz="1600" dirty="0" smtClean="0"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1600" dirty="0" smtClean="0"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lnSpc>
                <a:spcPts val="1900"/>
              </a:lnSpc>
            </a:pPr>
            <a:endParaRPr lang="th-TH" sz="1600" dirty="0">
              <a:latin typeface="JasmineUPC" pitchFamily="18" charset="-34"/>
              <a:cs typeface="JasmineUPC" pitchFamily="18" charset="-34"/>
            </a:endParaRPr>
          </a:p>
          <a:p>
            <a:endParaRPr lang="th-TH" sz="1600" dirty="0"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112" name="ตัวเชื่อมต่อโค้ง 111"/>
          <p:cNvCxnSpPr/>
          <p:nvPr/>
        </p:nvCxnSpPr>
        <p:spPr>
          <a:xfrm flipV="1">
            <a:off x="5572132" y="5357826"/>
            <a:ext cx="384008" cy="34463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utoShape 5"/>
          <p:cNvSpPr>
            <a:spLocks noChangeArrowheads="1"/>
          </p:cNvSpPr>
          <p:nvPr/>
        </p:nvSpPr>
        <p:spPr bwMode="gray">
          <a:xfrm>
            <a:off x="5973439" y="6180073"/>
            <a:ext cx="3027642" cy="571500"/>
          </a:xfrm>
          <a:prstGeom prst="roundRect">
            <a:avLst>
              <a:gd name="adj" fmla="val 907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ts val="1900"/>
              </a:lnSpc>
            </a:pPr>
            <a:endParaRPr lang="th-TH" sz="1600" b="1" u="sng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ts val="1900"/>
              </a:lnSpc>
            </a:pPr>
            <a:r>
              <a:rPr lang="th-TH" sz="1600" b="1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ที่ดินแทนการชะรำหนี้        9.055    </a:t>
            </a:r>
          </a:p>
          <a:p>
            <a:pPr>
              <a:lnSpc>
                <a:spcPts val="1900"/>
              </a:lnSpc>
            </a:pPr>
            <a:r>
              <a:rPr lang="th-TH" sz="16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ขากทุนโอนที่ดินแทนฯรอตัดจำหน่าย  2.398</a:t>
            </a:r>
          </a:p>
          <a:p>
            <a:pPr>
              <a:lnSpc>
                <a:spcPts val="1900"/>
              </a:lnSpc>
            </a:pPr>
            <a:endParaRPr lang="th-TH" sz="16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120" name="ตัวเชื่อมต่อโค้ง 119"/>
          <p:cNvCxnSpPr/>
          <p:nvPr/>
        </p:nvCxnSpPr>
        <p:spPr>
          <a:xfrm rot="5400000">
            <a:off x="2000234" y="2857498"/>
            <a:ext cx="1571637" cy="57150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61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3418" y="79169"/>
            <a:ext cx="6538862" cy="100985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ประเด็นนำเสนอ</a:t>
            </a:r>
            <a:endParaRPr lang="en-US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1084263" y="2024063"/>
            <a:ext cx="5410200" cy="665162"/>
            <a:chOff x="1152" y="1275"/>
            <a:chExt cx="3408" cy="419"/>
          </a:xfrm>
        </p:grpSpPr>
        <p:grpSp>
          <p:nvGrpSpPr>
            <p:cNvPr id="83971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8397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397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3974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80" name="Text Box 12"/>
            <p:cNvSpPr txBox="1">
              <a:spLocks noChangeArrowheads="1"/>
            </p:cNvSpPr>
            <p:nvPr/>
          </p:nvSpPr>
          <p:spPr bwMode="auto">
            <a:xfrm>
              <a:off x="1700" y="1275"/>
              <a:ext cx="20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dirty="0" smtClean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ลักษณะการดำเนินธุรกิจ</a:t>
              </a:r>
              <a:endPara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4001" name="Group 33"/>
          <p:cNvGrpSpPr>
            <a:grpSpLocks/>
          </p:cNvGrpSpPr>
          <p:nvPr/>
        </p:nvGrpSpPr>
        <p:grpSpPr bwMode="auto">
          <a:xfrm>
            <a:off x="1128537" y="2949787"/>
            <a:ext cx="5410200" cy="665162"/>
            <a:chOff x="1152" y="1851"/>
            <a:chExt cx="3408" cy="419"/>
          </a:xfrm>
        </p:grpSpPr>
        <p:grpSp>
          <p:nvGrpSpPr>
            <p:cNvPr id="83975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83976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3977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3978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83982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1707" y="1856"/>
              <a:ext cx="21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dirty="0" smtClean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เทคนิคการตรวจสอบบัญชี</a:t>
              </a:r>
              <a:endPara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4002" name="Group 34"/>
          <p:cNvGrpSpPr>
            <a:grpSpLocks/>
          </p:cNvGrpSpPr>
          <p:nvPr/>
        </p:nvGrpSpPr>
        <p:grpSpPr bwMode="auto">
          <a:xfrm>
            <a:off x="1115616" y="3857300"/>
            <a:ext cx="6840542" cy="665162"/>
            <a:chOff x="1104" y="2413"/>
            <a:chExt cx="4309" cy="419"/>
          </a:xfrm>
        </p:grpSpPr>
        <p:grpSp>
          <p:nvGrpSpPr>
            <p:cNvPr id="83985" name="Group 17"/>
            <p:cNvGrpSpPr>
              <a:grpSpLocks/>
            </p:cNvGrpSpPr>
            <p:nvPr/>
          </p:nvGrpSpPr>
          <p:grpSpPr bwMode="auto">
            <a:xfrm>
              <a:off x="1104" y="2413"/>
              <a:ext cx="528" cy="419"/>
              <a:chOff x="955" y="2656"/>
              <a:chExt cx="1704" cy="1351"/>
            </a:xfrm>
          </p:grpSpPr>
          <p:sp>
            <p:nvSpPr>
              <p:cNvPr id="83986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3987" name="AutoShape 19"/>
              <p:cNvSpPr>
                <a:spLocks noChangeArrowheads="1"/>
              </p:cNvSpPr>
              <p:nvPr/>
            </p:nvSpPr>
            <p:spPr bwMode="gray">
              <a:xfrm>
                <a:off x="955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3988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877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994" name="Text Box 26"/>
            <p:cNvSpPr txBox="1">
              <a:spLocks noChangeArrowheads="1"/>
            </p:cNvSpPr>
            <p:nvPr/>
          </p:nvSpPr>
          <p:spPr bwMode="auto">
            <a:xfrm>
              <a:off x="1632" y="2435"/>
              <a:ext cx="18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dirty="0" smtClean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การจัดทำกระดาษทำการ</a:t>
              </a:r>
              <a:endPara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3995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170827" y="4753489"/>
            <a:ext cx="5410200" cy="665162"/>
            <a:chOff x="1152" y="1851"/>
            <a:chExt cx="3408" cy="419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707" y="1856"/>
              <a:ext cx="225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dirty="0" smtClean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รายงานการตรวจสอบบัญชี</a:t>
              </a:r>
              <a:endPara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275" y="1913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dirty="0" smtClean="0">
                  <a:solidFill>
                    <a:schemeClr val="bg1"/>
                  </a:solidFill>
                </a:rPr>
                <a:t>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แนวคิดการวิเคราะห์โครงสร้างเงินทุน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16428"/>
            <a:ext cx="8712968" cy="5616624"/>
          </a:xfrm>
          <a:prstGeom prst="rect">
            <a:avLst/>
          </a:prstGeom>
          <a:solidFill>
            <a:schemeClr val="bg1"/>
          </a:solidFill>
          <a:ln>
            <a:solidFill>
              <a:srgbClr val="692AA2"/>
            </a:solidFill>
          </a:ln>
          <a:effectLst/>
          <a:extLst/>
        </p:spPr>
        <p:txBody>
          <a:bodyPr/>
          <a:lstStyle/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การวิเคราะห์โครงสร้างเงินทุนของสหกรณ์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สหกรณ์ออมทรัพย์กาสะลอง จำกัด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ณ วันที่ 31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2560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ที่มาของเงินทุน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สหกรณ์มีทุนดำเนินงานทั้งสิ้น จำนวน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682.628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ล้านบาท ได้มาจากหนี้สินทั้งสิ้น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272.541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ล้านบาท และทุนของสหกรณ์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4110.066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ล้านบาท หนี้สินส่วนใหญ่เป็นเงินรับฝาก ร้อยละ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37.94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ของทุนดำเนินงานทั้งสิ้น เป็นเงินรับฝากสมาชิกร้อยละ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26.19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สหกรณ์อื่นร้อยละ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2.92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และบุคคลภายนอกร้อยละ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8.83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และทุนของสหกรณ์ ส่วนใหญ่เป็นทุนเรือนหุ้นร้อยละ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34.48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ทุนสำรองร้อยละ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14.29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การใช้เงินทุน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สหกรณ์นำเงินไปลงทุนในลูกหนี้เงินให้กู้ เป็นส่วนใหญ่ ร้อยละ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84.41 ค่าเผื่อหนี้สงสัยจะสูญร้อยละ 2.83  ลูกหนี้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ผิดนัดชำระ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หนี้ 35.009 ล้านบาท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รองลงมา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เป็นที่ดินอาคารและอุปกรณ์ ร้อย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36.74 เป็นที่ดิน 24.397 ล้านบาท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จากการวิเคราะห์โครงสร้างของเงินทุนของสหกรณ์ รายการบัญชีที่มีจำนวนเป็นสาระสำคัญและหากมีการแสดงรายการที่ขัดต่อข้อเท็จจริงจะมีผลกระทบต่องบการเงินอย่างเป็นสาระสำคัญ ได้แก่ </a:t>
            </a:r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บัญชีลูกหนี้เงินให้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กู้ยืม </a:t>
            </a:r>
            <a:r>
              <a:rPr lang="th-TH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ที่ดินอาคารและอุปกรณ์ </a:t>
            </a:r>
            <a:r>
              <a:rPr lang="th-TH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เงินรับฝาก และทุนของสหกรณ์</a:t>
            </a:r>
            <a:endParaRPr lang="en-US" sz="2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การวิเคราะห์</a:t>
            </a:r>
            <a:r>
              <a:rPr lang="th-TH" sz="2000" u="sng" dirty="0" err="1">
                <a:latin typeface="TH SarabunPSK" pitchFamily="34" charset="-34"/>
                <a:cs typeface="TH SarabunPSK" pitchFamily="34" charset="-34"/>
              </a:rPr>
              <a:t>อัตร</a:t>
            </a:r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ส่วนทางการเงินที่สำคัญ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จากการวิเคราะห์อัตราส่วนทางการเงินที่สำคัญ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พบว่ามีสภาพคล่อง ร้อยละ 0.29 ซึ่งต่ำกว่าเกณฑ์ ที่ธนาคารแห่งประเทศไทยกำหนด ซึ่ง</a:t>
            </a:r>
            <a:r>
              <a:rPr lang="th-TH" sz="20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มีอ้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ตราหนี้ค้างชำระร้อยละ 51.05 ของหนี้ที่ถึงกำหนดชำระ</a:t>
            </a:r>
            <a:endParaRPr lang="en-US" sz="2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ดังนั้น เมื่อพิจารณาอัตราส่วนทางการเงินต่าง ๆ แล้วพบว่าสหกรณ์มีความเสี่ยง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ด้านลูกหนี้เงินให้กู้.</a:t>
            </a:r>
            <a:endParaRPr lang="en-US" sz="2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/>
          <p:nvPr/>
        </p:nvPicPr>
        <p:blipFill rotWithShape="1">
          <a:blip r:embed="rId2" cstate="print"/>
          <a:srcRect l="26015" t="24230" r="26119" b="14196"/>
          <a:stretch/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การแสกนธุรกรรมของสหกรณ์ (ธุรกิจสินเชื่อ)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32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7544" y="1484313"/>
            <a:ext cx="8352927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-  ขอบเขต</a:t>
            </a: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งานของผู้สอบบัญชี</a:t>
            </a:r>
          </a:p>
          <a:p>
            <a:pPr marL="1200150" lvl="1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ระดับความมีสาระสำคัญ</a:t>
            </a:r>
          </a:p>
          <a:p>
            <a:pPr marL="1200150" lvl="1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ระยะเวลาตรวจสอบ</a:t>
            </a:r>
          </a:p>
          <a:p>
            <a:pPr marL="1200150" lvl="1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ผู้ปฏิบัติงานตรวจสอบ</a:t>
            </a:r>
            <a:endParaRPr lang="th-TH" altLang="th-TH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alt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การจัดทำแผนการสอบบัญชีโดยรวม</a:t>
            </a:r>
          </a:p>
        </p:txBody>
      </p:sp>
    </p:spTree>
    <p:extLst>
      <p:ext uri="{BB962C8B-B14F-4D97-AF65-F5344CB8AC3E}">
        <p14:creationId xmlns="" xmlns:p14="http://schemas.microsoft.com/office/powerpoint/2010/main" val="8545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alt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รูปแบบแผนการ</a:t>
            </a:r>
            <a:r>
              <a:rPr lang="th-TH" alt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สอบบัญชีโดยรวม</a:t>
            </a:r>
          </a:p>
        </p:txBody>
      </p:sp>
      <p:pic>
        <p:nvPicPr>
          <p:cNvPr id="4" name="รูปภาพ 3"/>
          <p:cNvPicPr/>
          <p:nvPr/>
        </p:nvPicPr>
        <p:blipFill rotWithShape="1">
          <a:blip r:embed="rId3" cstate="print"/>
          <a:srcRect l="33334" t="23059" r="33654" b="799"/>
          <a:stretch/>
        </p:blipFill>
        <p:spPr bwMode="auto">
          <a:xfrm>
            <a:off x="0" y="914400"/>
            <a:ext cx="9036496" cy="57553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501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alt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แผนการ</a:t>
            </a:r>
            <a:r>
              <a:rPr lang="th-TH" alt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สอบบัญชีโดยรวม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" t="27834" r="58056" b="11508"/>
          <a:stretch/>
        </p:blipFill>
        <p:spPr bwMode="auto">
          <a:xfrm>
            <a:off x="608290" y="1034470"/>
            <a:ext cx="8040646" cy="55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11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แนวการสอบบัญชี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560" y="1340768"/>
            <a:ext cx="7908964" cy="483209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th-TH" sz="4400" u="sng" dirty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กรอบแนวการสอบ</a:t>
            </a:r>
            <a:r>
              <a:rPr lang="th-TH" sz="4400" u="sng" dirty="0" smtClean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บัญชี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th-TH" sz="4400" dirty="0" smtClean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เรื่องที่ตรวจสอบ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th-TH" sz="4400" dirty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วัตถุประสงค์การตรวจสอบ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th-TH" sz="4400" dirty="0" smtClean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ปัจจัยเสี่ยง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th-TH" sz="4400" dirty="0" smtClean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ขนาดตัวอย่างในการตรวจสอบ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th-TH" sz="4400" dirty="0" smtClean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วิธีการตรวจสอบ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th-TH" sz="4400" dirty="0" smtClean="0">
                <a:ln w="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ชื่อผู้ปฏิบัติงาน/วันที่ปฏิบัติงาน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แนวการสอบบัญชี</a:t>
            </a:r>
            <a:endParaRPr lang="th-TH" alt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 cstate="print"/>
          <a:srcRect l="3662" t="24414" r="37011" b="6250"/>
          <a:stretch>
            <a:fillRect/>
          </a:stretch>
        </p:blipFill>
        <p:spPr bwMode="auto">
          <a:xfrm>
            <a:off x="500034" y="928670"/>
            <a:ext cx="8286808" cy="5635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แนวการสอบบัญชี</a:t>
            </a:r>
            <a:endParaRPr lang="th-TH" alt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 l="3662" t="24414" r="38476" b="5112"/>
          <a:stretch>
            <a:fillRect/>
          </a:stretch>
        </p:blipFill>
        <p:spPr bwMode="auto">
          <a:xfrm>
            <a:off x="428596" y="78579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แนวการสอบบัญชี</a:t>
            </a:r>
            <a:endParaRPr lang="th-TH" alt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 l="3662" t="24414" r="38476" b="5112"/>
          <a:stretch>
            <a:fillRect/>
          </a:stretch>
        </p:blipFill>
        <p:spPr bwMode="auto">
          <a:xfrm>
            <a:off x="428596" y="100008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แนวการสอบบัญชี</a:t>
            </a:r>
            <a:endParaRPr lang="th-TH" alt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14488"/>
            <a:ext cx="8382000" cy="135447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การปฏิบัติงานตรวจสอบบัญชี</a:t>
            </a:r>
            <a:endParaRPr lang="en-US" sz="6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929066"/>
            <a:ext cx="6215106" cy="139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2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สี่เหลี่ยมผืนผ้า 40"/>
          <p:cNvSpPr/>
          <p:nvPr/>
        </p:nvSpPr>
        <p:spPr bwMode="auto">
          <a:xfrm>
            <a:off x="8215338" y="0"/>
            <a:ext cx="928662" cy="857232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9"/>
            <a:ext cx="8215337" cy="65644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สิ่งที่ผู้สอบบัญชีต้องรู้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857884" y="6353770"/>
            <a:ext cx="3286116" cy="387598"/>
          </a:xfrm>
        </p:spPr>
        <p:txBody>
          <a:bodyPr/>
          <a:lstStyle/>
          <a:p>
            <a:pPr algn="l"/>
            <a:r>
              <a:rPr lang="th-TH" sz="1600" dirty="0" smtClean="0"/>
              <a:t>ที่มา</a:t>
            </a:r>
            <a:r>
              <a:rPr lang="en-US" sz="1600" dirty="0" smtClean="0"/>
              <a:t>: </a:t>
            </a:r>
            <a:r>
              <a:rPr lang="th-TH" sz="1600" dirty="0" smtClean="0"/>
              <a:t>มือใหม่หัดตรวจ  กรมตรวจบัญชีสหกรณ์</a:t>
            </a:r>
            <a:endParaRPr lang="en-US" sz="1600" dirty="0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1681514" y="773199"/>
            <a:ext cx="5867400" cy="900578"/>
            <a:chOff x="912" y="1008"/>
            <a:chExt cx="3984" cy="912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783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3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gray">
              <a:xfrm>
                <a:off x="1211" y="1295"/>
                <a:ext cx="329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1.</a:t>
                </a:r>
                <a:endParaRPr lang="en-US" sz="2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7833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dirty="0" smtClean="0">
                  <a:solidFill>
                    <a:srgbClr val="000000"/>
                  </a:solidFill>
                </a:rPr>
                <a:t>รู้จักสหกรณ์</a:t>
              </a:r>
              <a:endParaRPr lang="en-US" sz="40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681514" y="1863879"/>
            <a:ext cx="5867400" cy="851715"/>
            <a:chOff x="912" y="2016"/>
            <a:chExt cx="3984" cy="912"/>
          </a:xfrm>
        </p:grpSpPr>
        <p:sp>
          <p:nvSpPr>
            <p:cNvPr id="7783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783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7783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7839" name="Text Box 15"/>
              <p:cNvSpPr txBox="1">
                <a:spLocks noChangeArrowheads="1"/>
              </p:cNvSpPr>
              <p:nvPr/>
            </p:nvSpPr>
            <p:spPr bwMode="gray">
              <a:xfrm>
                <a:off x="1210" y="2304"/>
                <a:ext cx="329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2.</a:t>
                </a:r>
                <a:endParaRPr lang="en-US" sz="2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7840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dirty="0" smtClean="0">
                  <a:solidFill>
                    <a:srgbClr val="000000"/>
                  </a:solidFill>
                </a:rPr>
                <a:t>รู้กฎหมายที่เกี่ยวข้อง</a:t>
              </a:r>
              <a:endParaRPr lang="en-US" sz="40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1681514" y="3075839"/>
            <a:ext cx="5867400" cy="897624"/>
            <a:chOff x="912" y="3036"/>
            <a:chExt cx="3984" cy="912"/>
          </a:xfrm>
          <a:solidFill>
            <a:srgbClr val="FF33CC"/>
          </a:solidFill>
        </p:grpSpPr>
        <p:sp>
          <p:nvSpPr>
            <p:cNvPr id="7784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784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  <a:grpFill/>
          </p:grpSpPr>
          <p:sp>
            <p:nvSpPr>
              <p:cNvPr id="7784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gray">
              <a:xfrm>
                <a:off x="1210" y="3324"/>
                <a:ext cx="329" cy="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3.</a:t>
                </a:r>
                <a:endPara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7847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71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dirty="0" smtClean="0">
                  <a:solidFill>
                    <a:srgbClr val="000000"/>
                  </a:solidFill>
                </a:rPr>
                <a:t>รู้จักระบบบัญชีสหกรณ์</a:t>
              </a:r>
              <a:endParaRPr lang="en-US" sz="40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681514" y="4268344"/>
            <a:ext cx="5867400" cy="818191"/>
            <a:chOff x="912" y="2016"/>
            <a:chExt cx="3984" cy="9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96"/>
              <a:chOff x="999" y="2100"/>
              <a:chExt cx="768" cy="796"/>
            </a:xfrm>
            <a:grpFill/>
          </p:grpSpPr>
          <p:sp>
            <p:nvSpPr>
              <p:cNvPr id="29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gray">
              <a:xfrm>
                <a:off x="1210" y="2304"/>
                <a:ext cx="329" cy="5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  <a:r>
                  <a:rPr lang="en-US" sz="2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  <a:endPara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8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8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dirty="0" smtClean="0">
                  <a:solidFill>
                    <a:srgbClr val="000000"/>
                  </a:solidFill>
                </a:rPr>
                <a:t>รู้ขั้นตอนการปฏิบัติงาน</a:t>
              </a:r>
              <a:endParaRPr lang="en-US" sz="40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1681514" y="5338922"/>
            <a:ext cx="5867400" cy="900578"/>
            <a:chOff x="912" y="1008"/>
            <a:chExt cx="3984" cy="912"/>
          </a:xfrm>
          <a:solidFill>
            <a:schemeClr val="accent6">
              <a:lumMod val="75000"/>
            </a:schemeClr>
          </a:solidFill>
        </p:grpSpPr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  <a:grpFill/>
          </p:grpSpPr>
          <p:sp>
            <p:nvSpPr>
              <p:cNvPr id="36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" name="Text Box 8"/>
              <p:cNvSpPr txBox="1">
                <a:spLocks noChangeArrowheads="1"/>
              </p:cNvSpPr>
              <p:nvPr/>
            </p:nvSpPr>
            <p:spPr bwMode="gray">
              <a:xfrm>
                <a:off x="1211" y="1295"/>
                <a:ext cx="329" cy="5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5.</a:t>
                </a:r>
                <a:endPara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5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7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dirty="0" smtClean="0">
                  <a:solidFill>
                    <a:srgbClr val="000000"/>
                  </a:solidFill>
                </a:rPr>
                <a:t>รู้วิธีการตรวจสอบ</a:t>
              </a:r>
              <a:endParaRPr lang="en-US" sz="4000" b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EC351391-15B7-4989-8501-02AC81147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9" y="0"/>
            <a:ext cx="928662" cy="928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22649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3645024"/>
            <a:ext cx="8496944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กลุ่มพร้อมรับการตรวจสอบที่ไม่สามารถสามารถจัดทำ      งบการเงินได้เอง แต่จัดทำงบการเงินโดยผู้อื่น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altLang="th-TH" sz="4000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</a:t>
            </a:r>
            <a:r>
              <a:rPr lang="th-TH" altLang="th-TH" sz="40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แนะนำการจัดทำ</a:t>
            </a:r>
            <a:r>
              <a:rPr lang="th-TH" altLang="th-TH" sz="4000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 </a:t>
            </a:r>
            <a:r>
              <a:rPr lang="th-TH" altLang="th-TH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แทนการสอบบัญชีระหว่างปี</a:t>
            </a:r>
            <a:endParaRPr lang="th-TH" altLang="th-TH" sz="4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altLang="th-TH" sz="40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rgbClr val="000000"/>
                </a:solidFill>
              </a:rPr>
              <a:t>การปฏิบัติงานสอบบัญชี</a:t>
            </a:r>
            <a:endParaRPr lang="th-TH" altLang="th-TH" sz="4800" b="1" dirty="0">
              <a:solidFill>
                <a:srgbClr val="00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4456" y="1340768"/>
            <a:ext cx="8280920" cy="16312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</a:t>
            </a:r>
            <a:r>
              <a:rPr lang="th-TH" alt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ตรวจสอบบัญชีระหว่าง</a:t>
            </a:r>
            <a:r>
              <a:rPr lang="th-TH" alt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 การ</a:t>
            </a:r>
            <a:r>
              <a:rPr lang="th-TH" alt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ตรวจสอบบัญชีประจำปี</a:t>
            </a:r>
            <a:endParaRPr lang="en-US" sz="40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0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rgbClr val="000000"/>
                </a:solidFill>
              </a:rPr>
              <a:t>วัตถุประสงค์การตรวจสอบ</a:t>
            </a:r>
            <a:endParaRPr lang="th-TH" altLang="th-TH" sz="4800" b="1" dirty="0">
              <a:solidFill>
                <a:srgbClr val="000000"/>
              </a:solidFill>
            </a:endParaRPr>
          </a:p>
        </p:txBody>
      </p:sp>
      <p:pic>
        <p:nvPicPr>
          <p:cNvPr id="4" name="รูปภาพ 4"/>
          <p:cNvPicPr>
            <a:picLocks noChangeAspect="1" noChangeArrowheads="1"/>
          </p:cNvPicPr>
          <p:nvPr/>
        </p:nvPicPr>
        <p:blipFill rotWithShape="1">
          <a:blip r:embed="rId2" cstate="print"/>
          <a:srcRect t="24790" r="427" b="4117"/>
          <a:stretch/>
        </p:blipFill>
        <p:spPr bwMode="auto">
          <a:xfrm>
            <a:off x="250825" y="1124745"/>
            <a:ext cx="86423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25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rgbClr val="000000"/>
                </a:solidFill>
              </a:rPr>
              <a:t>เทคนิคการตรวจสอบ</a:t>
            </a:r>
            <a:endParaRPr lang="th-TH" altLang="th-TH" sz="4800" b="1" dirty="0">
              <a:solidFill>
                <a:srgbClr val="000000"/>
              </a:solidFill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83568" y="1476276"/>
            <a:ext cx="7560840" cy="3654425"/>
            <a:chOff x="898407" y="1583829"/>
            <a:chExt cx="8760844" cy="2823369"/>
          </a:xfrm>
        </p:grpSpPr>
        <p:sp>
          <p:nvSpPr>
            <p:cNvPr id="5" name="Rectangle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98407" y="2158831"/>
              <a:ext cx="39216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การสังเกตการณ์</a:t>
              </a:r>
            </a:p>
          </p:txBody>
        </p:sp>
        <p:sp>
          <p:nvSpPr>
            <p:cNvPr id="6" name="Rectangle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98407" y="1586620"/>
              <a:ext cx="39216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การตรวจสอบเอกสาร</a:t>
              </a:r>
            </a:p>
          </p:txBody>
        </p:sp>
        <p:sp>
          <p:nvSpPr>
            <p:cNvPr id="7" name="Rectangle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98407" y="2712897"/>
              <a:ext cx="39216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การสอบถาม</a:t>
              </a:r>
            </a:p>
          </p:txBody>
        </p:sp>
        <p:sp>
          <p:nvSpPr>
            <p:cNvPr id="9" name="Rectangle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98407" y="3888022"/>
              <a:ext cx="39216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การยืนยันยอด</a:t>
              </a:r>
            </a:p>
          </p:txBody>
        </p:sp>
        <p:sp>
          <p:nvSpPr>
            <p:cNvPr id="10" name="Rectangle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98407" y="3289295"/>
              <a:ext cx="4106002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การตรวจนับ</a:t>
              </a:r>
            </a:p>
          </p:txBody>
        </p:sp>
        <p:sp>
          <p:nvSpPr>
            <p:cNvPr id="11" name="Rectangle 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517550" y="1583829"/>
              <a:ext cx="42509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การคำนวณ</a:t>
              </a:r>
            </a:p>
          </p:txBody>
        </p:sp>
        <p:sp>
          <p:nvSpPr>
            <p:cNvPr id="12" name="Rectangle 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517550" y="2158831"/>
              <a:ext cx="42509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การวิเคราะห์เปรียบเทียบ</a:t>
              </a:r>
            </a:p>
          </p:txBody>
        </p:sp>
        <p:sp>
          <p:nvSpPr>
            <p:cNvPr id="13" name="Rectangle 1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517550" y="2712897"/>
              <a:ext cx="5141701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การตรวจสอบการผ่านรายการ</a:t>
              </a:r>
            </a:p>
          </p:txBody>
        </p:sp>
        <p:sp>
          <p:nvSpPr>
            <p:cNvPr id="14" name="Rect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517550" y="3307438"/>
              <a:ext cx="4250957" cy="5191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การหารายการผิดปกติ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976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51336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4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ตรวจ</a:t>
            </a:r>
            <a:r>
              <a:rPr lang="th-TH" altLang="th-TH" sz="4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สอบการบันทึกบัญชี</a:t>
            </a:r>
            <a:endParaRPr lang="th-TH" altLang="th-TH" sz="4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6523097"/>
              </p:ext>
            </p:extLst>
          </p:nvPr>
        </p:nvGraphicFramePr>
        <p:xfrm>
          <a:off x="323528" y="827896"/>
          <a:ext cx="8640960" cy="5769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/>
                <a:gridCol w="4320480"/>
              </a:tblGrid>
              <a:tr h="815897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สมุดบัญชีที่เกี่ยวข้อง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515237">
                <a:tc>
                  <a:txBody>
                    <a:bodyPr/>
                    <a:lstStyle/>
                    <a:p>
                      <a:r>
                        <a:rPr lang="th-TH" altLang="th-TH" sz="36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การให้เงินกู้ 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ทะเบียนคุมคำขอกู้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รายงานคำขอกู้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24769">
                <a:tc>
                  <a:txBody>
                    <a:bodyPr/>
                    <a:lstStyle/>
                    <a:p>
                      <a:r>
                        <a:rPr lang="th-TH" altLang="th-TH" sz="36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การอนุมัติเงินกู้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บันทึกรายงานการประชุม</a:t>
                      </a:r>
                      <a:endParaRPr lang="en-US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13553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การจ่ายเงินกู้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การรับชำระเงินกู้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สมุดเงินสด /รายงานรับจ่ายเงิน</a:t>
                      </a:r>
                    </a:p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บัญชีย่อย  </a:t>
                      </a:r>
                    </a:p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บัญชีแยกประเภท</a:t>
                      </a:r>
                    </a:p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บัญชีย่อยลูกหนี้เงินกู้</a:t>
                      </a:r>
                      <a:endParaRPr lang="en-US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674670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51336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4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ตรวจ</a:t>
            </a:r>
            <a:r>
              <a:rPr lang="th-TH" altLang="th-TH" sz="4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สอบการบันทึกบัญชี</a:t>
            </a:r>
            <a:endParaRPr lang="th-TH" altLang="th-TH" sz="4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23528" y="827896"/>
          <a:ext cx="8640960" cy="5769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/>
                <a:gridCol w="4320480"/>
              </a:tblGrid>
              <a:tr h="815897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สมุดบัญชีที่เกี่ยวข้อง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515237">
                <a:tc>
                  <a:txBody>
                    <a:bodyPr/>
                    <a:lstStyle/>
                    <a:p>
                      <a:r>
                        <a:rPr lang="th-TH" altLang="th-TH" sz="36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การให้เงินกู้ 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ทะเบียนคุมคำขอกู้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รายงานคำขอกู้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24769">
                <a:tc>
                  <a:txBody>
                    <a:bodyPr/>
                    <a:lstStyle/>
                    <a:p>
                      <a:r>
                        <a:rPr lang="th-TH" altLang="th-TH" sz="36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การอนุมัติเงินกู้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บันทึกรายงานการประชุม</a:t>
                      </a:r>
                      <a:endParaRPr lang="en-US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13553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การจ่ายเงินกู้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การรับชำระเงินกู้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สมุดเงินสด /รายงานรับจ่ายเงิน</a:t>
                      </a:r>
                    </a:p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บัญชีย่อย  </a:t>
                      </a:r>
                    </a:p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บัญชีแยกประเภท</a:t>
                      </a:r>
                    </a:p>
                    <a:p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บัญชีย่อยลูกหนี้เงินกู้</a:t>
                      </a:r>
                      <a:endParaRPr lang="en-US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97812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51336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เทคนิคการตรวจสอบ</a:t>
            </a:r>
            <a:endParaRPr lang="th-TH" altLang="th-TH" sz="4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552" y="862112"/>
            <a:ext cx="8208912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การสอบถาม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* วิธีปฏิบัติงาน</a:t>
            </a:r>
            <a:endParaRPr lang="en-US" alt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7544" y="2252614"/>
            <a:ext cx="820891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การยืนยันยอด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* ส่งหนังสือยืนยันยอด แบบตอบกลับทุกกรณี /แบบตอบกลับกรณีมีข้อทักท้วง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* ยืนยันยอดโดยตรง</a:t>
            </a:r>
            <a:endParaRPr lang="en-US" alt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7544" y="4696959"/>
            <a:ext cx="8208912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* ดอกเบี้ยเงินให้กู้  ค่าปรับ  ค่าเผื่อหนี้สงสัยจะสูญ</a:t>
            </a:r>
            <a:endParaRPr lang="en-US" alt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19966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-51336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เทคนิคการตรวจสอบ</a:t>
            </a:r>
            <a:endParaRPr lang="th-TH" altLang="th-TH" sz="4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552" y="862112"/>
            <a:ext cx="820891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การวิเคราะห์เปรียบเทียบ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* วิเคราะห์ความสัมพันธ์ข้อมูลทางบัญชี เช่น วิเคราะห์ลูกหนี้ กับดอกเบี้ยรับเงินให้กู้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* </a:t>
            </a: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เปรียบเทียบยอดระหว่างบัญชีย่อยกับบัญชีคุม เช่น รายงานการจ่ายเงินกู้กับบัญชีแยกประเภท</a:t>
            </a:r>
            <a:endParaRPr lang="th-TH" alt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7544" y="4581128"/>
            <a:ext cx="820891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การหารายการผิดปกติ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lang="en-US" alt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6494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7660746"/>
              </p:ext>
            </p:extLst>
          </p:nvPr>
        </p:nvGraphicFramePr>
        <p:xfrm>
          <a:off x="143508" y="1041755"/>
          <a:ext cx="8856984" cy="574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802551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4076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altLang="th-TH" sz="32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เพื่อทราบประสิทธิผลของการควบคุมภายในเกี่ยวกับการให้เงินกู้และลูกหนี้เงินให้กู้</a:t>
                      </a:r>
                      <a:endParaRPr lang="en-US" sz="32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1.ตรวจสอบการกำหนดระเบียบและข้อกำหนดต่าง ๆ ของสหกรณ์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2. สังเกตการปฏิบัติงานด้านการให้เงินกู้ และการรับชำระหนี้</a:t>
                      </a:r>
                      <a:endParaRPr lang="en-US" sz="32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334411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การให้เงินกู้แก่สมาชิกเกิดขึ้นจริงและบันทึกบัญชี</a:t>
                      </a:r>
                      <a:r>
                        <a:rPr lang="th-TH" altLang="th-TH" sz="3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ถูกต้อง</a:t>
                      </a: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th-TH" sz="3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ครบถ้วน</a:t>
                      </a: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ตรงตามรอบระยะเวลาบัญชี และมีเอกสารประกอบการเป็นหนี้ครบถ้วน เชื่อถือได้</a:t>
                      </a:r>
                      <a:endParaRPr lang="th-TH" altLang="th-TH" sz="3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1.ตรวจสอบเอกสารการให้เงินกู้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2. ตรวจสอบการอนุมัติเงินกู้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3. ตรวจสอบการบันทึกบัญชี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4. เปรียบเทียบยอดระหว่างบัญชีย่อยกับบัญชีคุม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rgbClr val="000000"/>
                </a:solidFill>
              </a:rPr>
              <a:t>การปฏิบัติงานตรวจสอบ</a:t>
            </a:r>
            <a:endParaRPr lang="th-TH" altLang="th-TH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360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309691"/>
              </p:ext>
            </p:extLst>
          </p:nvPr>
        </p:nvGraphicFramePr>
        <p:xfrm>
          <a:off x="143508" y="940155"/>
          <a:ext cx="8856984" cy="586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802551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4076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การรับชำระหนี้เงินกู้ การรับดอกเบี้ยค้าง ดอกเบี้ยรับเงินให้กู้ บันทึกบัญชี </a:t>
                      </a:r>
                      <a:r>
                        <a:rPr lang="th-TH" altLang="th-TH" sz="32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ถูกต้อง ครบถ้วน</a:t>
                      </a:r>
                      <a:r>
                        <a:rPr lang="th-TH" altLang="th-TH" sz="3200" b="1" baseline="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ตรงตามรอบระยะเวลาบัญชี และมีเอกสารประกอบการเป็นหนี้ครบถ้วน เชื่อถือได้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1.ตรวจสอบเอกสารการรับชำระหนี้เงินให้กู้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2. ทดสอบการคำนวณดอกเบี้ย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3. ตรวจสอบการบันทึกบัญชี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334411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ลูกหนี้เงินให้กู้คงเหลือ ณ วันสิ้นปี  </a:t>
                      </a:r>
                      <a:r>
                        <a:rPr lang="th-TH" altLang="th-TH" sz="3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มีอยู่จริง </a:t>
                      </a: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ตามจำนวนที่แสดงในงบการเงินและ</a:t>
                      </a:r>
                      <a:r>
                        <a:rPr lang="th-TH" altLang="th-TH" sz="32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แสดงด้วยมูลค่า</a:t>
                      </a: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ที่คาดว่าจะเรียกเก็บเงินได้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1. ตรวจสอบรายละเอียดลูกหนี้เงินกู้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2. ขอคำยืนยันยอดลูกหนี้เงินกู้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3. ทดสอบการคำนวณค่าเผื่อหนี้สงสัยจะสูญ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4. ตรวจสอบการบันทึกบัญชี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dirty="0">
                <a:solidFill>
                  <a:srgbClr val="000000"/>
                </a:solidFill>
              </a:rPr>
              <a:t>การปฏิบัติงานตรวจสอบ</a:t>
            </a:r>
          </a:p>
        </p:txBody>
      </p:sp>
    </p:spTree>
    <p:extLst>
      <p:ext uri="{BB962C8B-B14F-4D97-AF65-F5344CB8AC3E}">
        <p14:creationId xmlns="" xmlns:p14="http://schemas.microsoft.com/office/powerpoint/2010/main" val="570375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65966"/>
              </p:ext>
            </p:extLst>
          </p:nvPr>
        </p:nvGraphicFramePr>
        <p:xfrm>
          <a:off x="143508" y="687204"/>
          <a:ext cx="8856984" cy="614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72282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891161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altLang="th-TH" sz="3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การประมาณค่าเผื่อหนี้สงสัยจะสูญ ณ วันสิ้นปีเพียงพอสำหรับลูกหนี้เงินกู้ที่เรียบเก็บเงินไม่ได้ และการตัดจำหน่ายหนี้สูญระหว่างปีได้ปฏิบัติ เป็นไปตามระเบียบและคำแนะนำที่นายทะเบียนสหกรณ์กำหนด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1.สอบทานการจำแนกอายุหนี้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2.ทดสอบการคำนวณค่าเผื่อหนี้สงสัยจะสูญ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3.</a:t>
                      </a:r>
                      <a:r>
                        <a:rPr lang="th-TH" altLang="th-TH" sz="3200" b="1" baseline="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ตรวจสอบการอนุมัติตัดหนี้สูญ</a:t>
                      </a:r>
                      <a:endParaRPr lang="th-TH" altLang="th-TH" sz="3200" b="1" dirty="0" smtClean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4. ตรวจสอบการบันทึกบัญชี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264189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การแสดงรายการลูกนี้เงินกู้ ดอกเบี้ยค้างรับ รายได้ธุรกิจสินเชื่อในงบการเงินถูกต้องเป็นไปตามระเบียบและคำแนะนำที่นายทะเบียนสหกรณ์กำหนด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1.สอบทานการแสดงรายการให้เป็นไปตามคู่มือการจัดทำงบการเงินสหกรณ์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0"/>
            <a:ext cx="9144000" cy="6872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dirty="0">
                <a:solidFill>
                  <a:srgbClr val="000000"/>
                </a:solidFill>
              </a:rPr>
              <a:t>การปฏิบัติงานตรวจสอบ</a:t>
            </a:r>
          </a:p>
        </p:txBody>
      </p:sp>
    </p:spTree>
    <p:extLst>
      <p:ext uri="{BB962C8B-B14F-4D97-AF65-F5344CB8AC3E}">
        <p14:creationId xmlns="" xmlns:p14="http://schemas.microsoft.com/office/powerpoint/2010/main" val="3021067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8513"/>
            <a:ext cx="6759475" cy="12961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ลักษณะการดำเนินธุรกิจ</a:t>
            </a:r>
            <a:endParaRPr lang="en-US" sz="6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pic>
        <p:nvPicPr>
          <p:cNvPr id="6" name="Picture 8" descr="http://t3.gstatic.com/images?q=tbn:ANd9GcR1VaRc_CANDEzIC005_yYwiZxRz64pU_YldcLxuH70-mtiecI798nz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3804766"/>
            <a:ext cx="157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3.gstatic.com/images?q=tbn:ANd9GcSZU16HHR2GiO7_M4YSx-H3_DH7bKIUAxV8EXSsm9TSnCggWJF3Q5i0J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53" y="3158871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ดูภาพขนาดใหญ่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07247"/>
            <a:ext cx="17145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t2.gstatic.com/images?q=tbn:ANd9GcT915BHuYGwwDHhKBTN1b9WN0-R98ebPsQMUft0UZ3i0XCZhpAORGnqxDr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38" y="5013176"/>
            <a:ext cx="15001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09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883079"/>
              </p:ext>
            </p:extLst>
          </p:nvPr>
        </p:nvGraphicFramePr>
        <p:xfrm>
          <a:off x="179512" y="1124744"/>
          <a:ext cx="885698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วิธีการตรวจสอบ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754306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การเปิดเผยข้อมูลในหมายเหตุประกอบงบการเงินเพียงพอเป็นไปตามระเบียบและคำแนะนำที่นายทะเบียนสหกรณ์กำหนด</a:t>
                      </a:r>
                      <a:endParaRPr lang="th-TH" altLang="th-TH" sz="3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- สอบทานการเปิดเผยข้อมูลงบการเงิน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เช่น</a:t>
                      </a:r>
                      <a:r>
                        <a:rPr lang="th-TH" altLang="th-TH" sz="3200" b="1" baseline="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ค่าเผื่อหนี้สงสัยจะสูญ</a:t>
                      </a:r>
                    </a:p>
                    <a:p>
                      <a:pPr algn="l"/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altLang="th-TH" sz="4800" dirty="0">
                <a:solidFill>
                  <a:srgbClr val="000000"/>
                </a:solidFill>
              </a:rPr>
              <a:t>การปฏิบัติงานตรวจสอบ</a:t>
            </a:r>
          </a:p>
        </p:txBody>
      </p:sp>
    </p:spTree>
    <p:extLst>
      <p:ext uri="{BB962C8B-B14F-4D97-AF65-F5344CB8AC3E}">
        <p14:creationId xmlns="" xmlns:p14="http://schemas.microsoft.com/office/powerpoint/2010/main" val="3587734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เอกสารหลักฐานของงานตรวจสอบ  หมายถึง  บันทึกของวิธีการตรวจสอบที่ใช้หลักฐานการสอบบัญชีที่เกี่ยวข้องที่ได้รับ และข้อสรุปที่ได้จากผลการตรวจสอบ  บางครั้งอาจใช้คำว่า </a:t>
            </a:r>
            <a:r>
              <a:rPr lang="en-US" sz="4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</a:t>
            </a:r>
            <a:r>
              <a:rPr lang="en-US" sz="4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4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685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24744"/>
            <a:ext cx="91440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85763" indent="-385763">
              <a:defRPr/>
            </a:pPr>
            <a:r>
              <a:rPr lang="th-TH" sz="3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กระดาษทำการควรมีข้อมูลที่สำคัญ 3 </a:t>
            </a:r>
            <a:r>
              <a:rPr lang="th-TH" sz="3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</a:p>
          <a:p>
            <a:pPr marL="385763" indent="-385763">
              <a:defRPr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ส่วนบนของกระดาษทำการหรือหัวกระดาษทำการ </a:t>
            </a:r>
          </a:p>
          <a:p>
            <a:pPr marL="385763" indent="-385763"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ควรมีข้อมูลดังนี้</a:t>
            </a:r>
          </a:p>
          <a:p>
            <a:pPr marL="385763" indent="-385763"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ชื่อหน่วยงาน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ชื่อสหกรณ์ที่ตรวจสอบ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ชื่อรายการหรือบัญชีที่ตรวจสอบ หรือชื่อกระดาษทำการแผ่นนี้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งวดบัญชีที่ตรวจสอบ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รหัสดัชนีกระดาษทำการแผ่น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</a:t>
            </a:r>
          </a:p>
          <a:p>
            <a:pPr>
              <a:defRPr/>
            </a:pP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</a:t>
            </a:r>
          </a:p>
        </p:txBody>
      </p:sp>
    </p:spTree>
    <p:extLst>
      <p:ext uri="{BB962C8B-B14F-4D97-AF65-F5344CB8AC3E}">
        <p14:creationId xmlns="" xmlns:p14="http://schemas.microsoft.com/office/powerpoint/2010/main" val="3399726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8" y="769441"/>
            <a:ext cx="914400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85763" indent="-385763">
              <a:defRPr/>
            </a:pP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กระดาษทำการควรมีข้อมูลที่สำคัญ 3 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ส่วนกลางของกระดาษทำการ หรือเนื้อหาของกระดาษทำการควรมีข้อมูลดังนี้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ข้อมูลรายละเอียด เช่น วันที่ รายการ จำนวนเงินของแต่ละรายการ และ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จำนวนเงินยอดรวมตรงตามยอดคงเหลือในบัญชี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เครื่องหมายตรวจสอบ 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คำอธิบายเครื่องหมายตรวจสอบว่าใช้วิธีการตรวจสอบใดกับข้อมูลที่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ตรวจสอบนั้น ซึ่งอาจระบุแหล่งที่มาของข้อมูลรายละเอียด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รหัสดัชนีอ้างอิงกระดาษทำการ เพื่อแสดงว่าข้อมูลในกระดาษทำการแผ่นนี้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มาจากกระดาษทำการแผ่นใดและไปกระดาษทำการแผ่นใด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การเลือกตัวอย่าง ระบุวิธีการเลือกตัวอย่าง และขนาดของตัวอย่าง</a:t>
            </a:r>
          </a:p>
          <a:p>
            <a:pPr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* ข้อสังเกตหรือสรุปผลการ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</a:t>
            </a:r>
          </a:p>
        </p:txBody>
      </p:sp>
    </p:spTree>
    <p:extLst>
      <p:ext uri="{BB962C8B-B14F-4D97-AF65-F5344CB8AC3E}">
        <p14:creationId xmlns="" xmlns:p14="http://schemas.microsoft.com/office/powerpoint/2010/main" val="210688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85763" indent="-385763">
              <a:defRPr/>
            </a:pPr>
            <a:r>
              <a:rPr lang="th-TH" sz="3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กระดาษทำการควรมีข้อมูลที่สำคัญ 3 </a:t>
            </a:r>
            <a:r>
              <a:rPr lang="th-TH" sz="3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endParaRPr lang="th-TH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3) ส่วนล่างของกระดาษทำการหรือผู้ที่เกี่ยวข้อง  ควรมีข้อมูลดังนี้</a:t>
            </a:r>
          </a:p>
          <a:p>
            <a:pPr>
              <a:defRPr/>
            </a:pP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* ลายมือชื่อของผู้จัดทำกระดาษทำการ</a:t>
            </a:r>
          </a:p>
          <a:p>
            <a:pPr>
              <a:defRPr/>
            </a:pP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* วันที่จัดทำกระดาษทำการ (แล้วเสร็จ)</a:t>
            </a:r>
          </a:p>
          <a:p>
            <a:pPr>
              <a:defRPr/>
            </a:pP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* ลายมือชื่อของผู้สอบทานกระดาษทำการ (ผู้สอบบัญชี)</a:t>
            </a:r>
          </a:p>
          <a:p>
            <a:pPr>
              <a:defRPr/>
            </a:pP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* วันที่สอบทานกระดาษทำการ (แล้วเสร็จ)</a:t>
            </a:r>
          </a:p>
          <a:p>
            <a:pPr>
              <a:defRPr/>
            </a:pP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</a:t>
            </a:r>
          </a:p>
        </p:txBody>
      </p:sp>
    </p:spTree>
    <p:extLst>
      <p:ext uri="{BB962C8B-B14F-4D97-AF65-F5344CB8AC3E}">
        <p14:creationId xmlns="" xmlns:p14="http://schemas.microsoft.com/office/powerpoint/2010/main" val="3095527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กระดาษทำการ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87624"/>
            <a:ext cx="8784976" cy="59306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5103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รายงานของผู้สอบบัญชี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/>
          <a:srcRect l="32675" t="28990" r="32675" b="977"/>
          <a:stretch/>
        </p:blipFill>
        <p:spPr>
          <a:xfrm>
            <a:off x="323528" y="813933"/>
            <a:ext cx="8424936" cy="6029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0116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รายงานผลการตรวจสอบบัญชีระหว่างปี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/>
          <a:srcRect l="27950" t="19185" r="26375" b="-424"/>
          <a:stretch/>
        </p:blipFill>
        <p:spPr>
          <a:xfrm>
            <a:off x="539552" y="836711"/>
            <a:ext cx="7920880" cy="5976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76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รายงานผลการตรวจสอบบัญชีระหว่างปี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/>
          <a:srcRect l="27950" t="19185" r="26375" b="-424"/>
          <a:stretch/>
        </p:blipFill>
        <p:spPr>
          <a:xfrm>
            <a:off x="539552" y="836711"/>
            <a:ext cx="7920880" cy="5976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802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รายงานผลการตรวจสอบบัญชี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/>
          <a:srcRect l="31887" t="20586" r="31888" b="977"/>
          <a:stretch/>
        </p:blipFill>
        <p:spPr>
          <a:xfrm>
            <a:off x="179512" y="864888"/>
            <a:ext cx="8964488" cy="5804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125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C:\Users\User\Desktop\Step PICO_2019042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73" b="6172"/>
          <a:stretch/>
        </p:blipFill>
        <p:spPr bwMode="auto">
          <a:xfrm>
            <a:off x="228092" y="736114"/>
            <a:ext cx="8784976" cy="61218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91964" y="76497"/>
            <a:ext cx="6826088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การให้สินเชื่อ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293858" y="2261413"/>
            <a:ext cx="25562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ยื่นคำขอกู้ที่แผนกสินเชื่อ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28092" y="1044228"/>
            <a:ext cx="239969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สมาชิกจัดเตรียมเอกสารยื่นคำขอกู้</a:t>
            </a:r>
          </a:p>
          <a:p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 descr="C:\Users\User\Desktop\Step PICO_2019042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52" t="20952" r="72951" b="58083"/>
          <a:stretch/>
        </p:blipFill>
        <p:spPr bwMode="auto">
          <a:xfrm>
            <a:off x="1906948" y="1467146"/>
            <a:ext cx="720080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กล่องข้อความ 6"/>
          <p:cNvSpPr txBox="1"/>
          <p:nvPr/>
        </p:nvSpPr>
        <p:spPr>
          <a:xfrm>
            <a:off x="3293858" y="2713206"/>
            <a:ext cx="279031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ยื่นคำขอกู้ที่แผนกสินเชื่อ</a:t>
            </a:r>
          </a:p>
          <a:p>
            <a:pPr algn="ctr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228184" y="1064347"/>
            <a:ext cx="256922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2.เจ้าหน้าที่ตรวจสอบความถูกต้องครบถ้วนเอกสาร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242992" y="5301208"/>
            <a:ext cx="261079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กรณีใช้หลักทรัพย์ค้ำประกัน ตรวจสอบราคาประเมินหลักทรัพย์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230597" y="4682485"/>
            <a:ext cx="26107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พิจารณาอนุมัติเงินกู้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304292" y="4748767"/>
            <a:ext cx="21116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จัดทำสัญญาเงินกู้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04292" y="5205868"/>
            <a:ext cx="21116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 descr="C:\Users\User\Desktop\18671295_975242115944727_597428433805243054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56" t="72773" r="36211" b="20199"/>
          <a:stretch/>
        </p:blipFill>
        <p:spPr bwMode="auto">
          <a:xfrm>
            <a:off x="3230597" y="3616102"/>
            <a:ext cx="2610798" cy="1066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190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144000" cy="75361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เรื่องเล่า ชาวกรมตรวจ</a:t>
            </a:r>
            <a:endParaRPr lang="en-US" sz="4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64704"/>
            <a:ext cx="8784976" cy="403187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1 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เซ็นต์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ไว้ก่อน จะได้ไม่เสียเวลา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ช้อง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ปีบเป็นเจ้าหน้าที่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สหกรณ์บริการ</a:t>
            </a:r>
            <a:r>
              <a:rPr lang="th-TH" sz="32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คาร์ซิ่ง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ซึ่ง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ทำงานเพียงคนเดียว 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สมาชิก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มา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ขอกู้เงินช้องปีบจะให้สมาชิก</a:t>
            </a:r>
            <a:r>
              <a:rPr lang="th-TH" sz="3200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เซ็นต์ชื่อ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สัญญาและใบรับเงินกู้ไว้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ระบุจำนวนเงินในเอกสารหลักฐาน ซึ่งช้องปีบบอกสมาชิกว่าถ้าเงินออกจะได้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โอนเข้าบัญชีเงินฝากธนาคารให้สมาชิก โดยมีการกระทำแบบนี้เป็นประจำ 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และไม่มีใครทักท้วงใด  สิ้นปีทางบัญชีผู้สอบบัญชีตรวจสอบบัญชีและยืนยัน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ยอดลูกหนี้พบว่ามีลูกหนี้ปฏิเสธหนี้ จำนวน  20 ราย เป็นจำนวนเงิน 2 ล้าน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endParaRPr lang="th-TH" sz="32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0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144000" cy="75361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เรื่องเล่า ชาวกรมตรวจ</a:t>
            </a:r>
            <a:endParaRPr lang="en-US" sz="4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980728"/>
            <a:ext cx="8784976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2 หนี้ค้าง อ้าปากค้าง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สหกรณ์เครดิตยู</a:t>
            </a:r>
            <a:r>
              <a:rPr lang="th-TH" sz="32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เนี่ยน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การะเกด จำกัด ผู้สอบบัญชีได้ตรวจสอบบัญชีพบว่ามี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ลูกหนี้เงินให้กู้ค้างนาน และมีดอกเบี้ยเงินให้กู้ค้างรับ จำนวน 20 ราย ซึ่งไม่มี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รายการเคลื่อนไหว  ผู้สอบบัญชีได้นำข้อสังเกต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แจ้ง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ให้ที่ประชุมทราบ พบ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ข้อเท็จจริงพบว่าลูกหนี้บางรายได้มีการชำระหนี้เสร็จสิ้น และบางรายเสียชีวิต 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แล้ว</a:t>
            </a:r>
            <a:endParaRPr lang="th-TH" sz="32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4224982"/>
            <a:ext cx="8784976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3 ลดหนี้ เป็นค่าใช้จ่าย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สหกรณ์การเกษตรเมืองสอง จำกัด มีการบันทึกบัญชีค่าใช้จ่ายส่วนลดหนี้ ซึ่ง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ลูกหนี้ได้มาชำระหนี้และขอลดดอกเบี้ยค้าง และต้นเงินบางส่วน คณะกรรมการ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ดำเนินการเห็นว่าสหกรณ์ได้เงินคืนบ้างจึงมีมติลดหนี้ให้สมาชิกและบันทึกบัญชี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เป็นค่าใช้จ่ายส่วนลดหนี้</a:t>
            </a:r>
            <a:endParaRPr lang="th-TH" sz="32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2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144000" cy="75361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เรื่องเล่า ชาวกรมตรวจ</a:t>
            </a:r>
            <a:endParaRPr lang="en-US" sz="4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980728"/>
            <a:ext cx="8784976" cy="206210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4 จ่ายต้น ไม่จ่ายดอก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สหกรณ์การเกษตรลับลวงใจ จำกัด รับชำระหนี้จากลูกหนี้ โดยรับชำระต้นเงิน 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ดอกเบี้ยรับ และดอกเบี้ยรับค้างรับบางส่วน ซึ่งผู้สอบบัญชีทราบข้อมูล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สมุด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คู่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ฝากสมาชิก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ในวันยืนยันยอดลูกหนี้</a:t>
            </a:r>
            <a:endParaRPr lang="th-TH" sz="32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3356992"/>
            <a:ext cx="8784976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5  โคหาย เหลือแต่คอก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สหกรณ์การเกษตรกาสะลอง จำกัด จ่ายเงินกู้โครงการเลี้ยงโค โดยให้สมาชิกนำ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โคเป็นหลักประกัน และให้บุคคลในครอบครัวค้ำประกัน สมาชิกขายโคแต่ไม่นำ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เงินมาชำระหนี้สหกรณ์ สหกรณ์ติดตามหนี้ และให้สมาชิกนำดอกเบี้ยมาชำระ 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และให้เงินกู้แก่สมาชิกใหม่ แต่ไม่มีหลักประกันโค มีเพียงบุคคลในครอบครัวค้ำ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ประกันเท่านั้น</a:t>
            </a:r>
            <a:endParaRPr lang="th-TH" sz="32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8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980728"/>
            <a:ext cx="8496944" cy="206210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ฟ้อง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ตนเอง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เพื่อขาย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ที่</a:t>
            </a:r>
          </a:p>
          <a:p>
            <a:pPr marL="457200" indent="-457200"/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สหกรณ์เครดิตยู</a:t>
            </a:r>
            <a:r>
              <a:rPr lang="th-TH" sz="3200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เนี่ยน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ฟ้าลิขิต จำกัด 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ประธาน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กรรมการ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ยื่น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ฟ้องตนเอง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เพื่อบังคับหนี้ และมีการประนีประนอมยอมความในศาลเพื่อนำที่ดินมาชำระ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หนี้สหกรณ์ตามมูลหนี้  และบันทึกบัญชี</a:t>
            </a:r>
            <a:endParaRPr lang="th-TH" sz="32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3281303"/>
            <a:ext cx="8496944" cy="310854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เดบิต  ที่ดินแทนการชำระหนี้รอจำหน่าย              7,640,000.00</a:t>
            </a:r>
          </a:p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ขาดทุนจากการโอนที่ดินแทนการชำระหนี้</a:t>
            </a:r>
          </a:p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รอตัดจำหน่าย                                    2,301,000.00</a:t>
            </a:r>
          </a:p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เครดิต ลูกหนี้เงินกู้                                                   6,500,000.00</a:t>
            </a:r>
          </a:p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    ดอกเบี้ยเงินให้กู้ค้างรับ                                     1,000,000.00</a:t>
            </a:r>
          </a:p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    ค่าใช้จ่ายดำเนินคดี                                            441,000.00</a:t>
            </a:r>
          </a:p>
          <a:p>
            <a:pPr marL="457200" indent="-457200"/>
            <a:r>
              <a:rPr lang="th-TH" sz="28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    เจ้าหนี้ค่าที่ดิน                                                2,000,000.00</a:t>
            </a:r>
            <a:endParaRPr lang="th-TH" sz="28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144000" cy="75361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เรื่องเล่า ชาวกรมตรวจ</a:t>
            </a:r>
            <a:endParaRPr lang="en-US" sz="4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5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980728"/>
            <a:ext cx="8712968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เรื่องที่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จ่ายเงินกู้ หักเข้ากองทุนค้ำประกัน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/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สหกรณ์เครดิตยู</a:t>
            </a:r>
            <a:r>
              <a:rPr lang="th-TH" sz="3200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เนี่ย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นมะนาวหวาน 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จำกัด เปิดเผย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มีนโยบายการบัญชีที่สำคัญ </a:t>
            </a:r>
            <a:endParaRPr lang="th-TH" sz="3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การหักเงินให้กู้จากสมาชิกแต่ละรายในอัตราร้อยละ 2 เป็น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หลักประกัน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เงินกู้ 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ยกเว้นเงินกู้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ฉุกเฉิน โดย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มีเงื่อนไขว่าเมื่อสมาชิกชำระหนี้หมดสหกรณ์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จะ</a:t>
            </a:r>
          </a:p>
          <a:p>
            <a:pPr marL="457200" indent="-457200"/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คืน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เงินประกันให้ พร้อมจ่ายดอกเบี้ยเงินประกัน ร้อยละ 1.5 ต่อ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32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144000" cy="75361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เรื่องเล่า ชาวกรมตรวจ</a:t>
            </a:r>
            <a:endParaRPr lang="en-US" sz="4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1981200" y="3657600"/>
            <a:ext cx="5410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th-TH" sz="3600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91964" y="76497"/>
            <a:ext cx="6826088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การจ่ายเงินกู้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80518" y="1580077"/>
            <a:ext cx="24983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จ่ายเงินกู้ให้สมาชิก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06352" y="4050946"/>
            <a:ext cx="256922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ส่งเอกสารการจ่ายเงินกู้บันทึกบัญชี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210726" y="5257206"/>
            <a:ext cx="26107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แผนกบัญชี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5736692" y="1570701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แผนกการเงิน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 descr="C:\Users\User\Desktop\18671295_975242115944727_5974284338052430547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73" t="75606" r="1122" b="11698"/>
          <a:stretch/>
        </p:blipFill>
        <p:spPr bwMode="auto">
          <a:xfrm>
            <a:off x="3322199" y="3709208"/>
            <a:ext cx="2379345" cy="151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รูปภาพ 18" descr="C:\Users\User\Desktop\18671295_975242115944727_5974284338052430547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55" t="22671" r="12495" b="65881"/>
          <a:stretch/>
        </p:blipFill>
        <p:spPr bwMode="auto">
          <a:xfrm>
            <a:off x="2757848" y="994514"/>
            <a:ext cx="2952328" cy="1700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ลูกศรโค้งซ้าย 11"/>
          <p:cNvSpPr/>
          <p:nvPr/>
        </p:nvSpPr>
        <p:spPr>
          <a:xfrm>
            <a:off x="5736691" y="2492896"/>
            <a:ext cx="1251507" cy="22322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91964" y="76497"/>
            <a:ext cx="6826088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การรับชำระหนี้เงินกู้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91964" y="1201369"/>
            <a:ext cx="20477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สมาชิกนำเงินมาชำระหนี้เงินกู้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20091" y="5200821"/>
            <a:ext cx="25692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ส่งเอกสารการรับชำระหนี้บันทึกบัญชี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21416" y="3037019"/>
            <a:ext cx="26107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แผนกบัญชี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 descr="C:\Users\User\Desktop\18671295_975242115944727_5974284338052430547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73" t="75606" r="1122" b="11698"/>
          <a:stretch/>
        </p:blipFill>
        <p:spPr bwMode="auto">
          <a:xfrm>
            <a:off x="312750" y="3602277"/>
            <a:ext cx="2379345" cy="151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รูปภาพ 18" descr="C:\Users\User\Desktop\18671295_975242115944727_5974284338052430547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55" t="22671" r="12495" b="65881"/>
          <a:stretch/>
        </p:blipFill>
        <p:spPr bwMode="auto">
          <a:xfrm>
            <a:off x="5212644" y="3598581"/>
            <a:ext cx="2952328" cy="1700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รูปภาพ 15" descr="C:\Users\User\Desktop\Step PICO_2019042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85" t="13253" r="36538" b="67216"/>
          <a:stretch/>
        </p:blipFill>
        <p:spPr bwMode="auto">
          <a:xfrm>
            <a:off x="4972081" y="1028931"/>
            <a:ext cx="2019672" cy="1606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7" name="กล่องข้อความ 16"/>
          <p:cNvSpPr txBox="1"/>
          <p:nvPr/>
        </p:nvSpPr>
        <p:spPr>
          <a:xfrm>
            <a:off x="5656033" y="3050131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แผนกการเงิน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 descr="C:\Users\User\Desktop\18671295_975242115944727_5974284338052430547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113" r="74776"/>
          <a:stretch/>
        </p:blipFill>
        <p:spPr bwMode="auto">
          <a:xfrm>
            <a:off x="2387622" y="931389"/>
            <a:ext cx="1499228" cy="1709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ลูกศรขวา 1"/>
          <p:cNvSpPr/>
          <p:nvPr/>
        </p:nvSpPr>
        <p:spPr>
          <a:xfrm>
            <a:off x="4071341" y="1712364"/>
            <a:ext cx="832129" cy="46166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232287" y="1803936"/>
            <a:ext cx="25692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1.บันทึกข้อมูลในระบบเงินกู้</a:t>
            </a:r>
          </a:p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และคำนวณดอกเบี้ยเงินกู้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4903470" y="5311227"/>
            <a:ext cx="2455043" cy="158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รับเงินสด/เช็ค/ธนาคาร</a:t>
            </a:r>
          </a:p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ออกใบเสร็จรับเงิน        4. บันทึกรับชำระหนี้ในสมุดคู่มือสมาชิก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688808" y="1275072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แผนกสินเชื่อ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ลูกศรโค้งซ้าย 3"/>
          <p:cNvSpPr/>
          <p:nvPr/>
        </p:nvSpPr>
        <p:spPr>
          <a:xfrm>
            <a:off x="8164972" y="2699200"/>
            <a:ext cx="864096" cy="1294300"/>
          </a:xfrm>
          <a:prstGeom prst="curvedLeftArrow">
            <a:avLst/>
          </a:prstGeom>
          <a:solidFill>
            <a:srgbClr val="FF33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ลูกศรโค้งซ้าย 21"/>
          <p:cNvSpPr/>
          <p:nvPr/>
        </p:nvSpPr>
        <p:spPr>
          <a:xfrm rot="6086465">
            <a:off x="3087213" y="5009048"/>
            <a:ext cx="1003836" cy="2640131"/>
          </a:xfrm>
          <a:prstGeom prst="curvedLeftArrow">
            <a:avLst/>
          </a:prstGeom>
          <a:solidFill>
            <a:srgbClr val="FF33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27584" y="28228"/>
            <a:ext cx="5978625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การติดตามหนี้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 descr="C:\Users\User\Desktop\Step PICO_2019042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85" t="13253" r="36538" b="69761"/>
          <a:stretch/>
        </p:blipFill>
        <p:spPr bwMode="auto">
          <a:xfrm>
            <a:off x="1691680" y="902333"/>
            <a:ext cx="2702024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กล่องข้อความ 11"/>
          <p:cNvSpPr txBox="1"/>
          <p:nvPr/>
        </p:nvSpPr>
        <p:spPr>
          <a:xfrm>
            <a:off x="3830464" y="902333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แผนกสินเชื่อ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995936" y="1530217"/>
            <a:ext cx="281027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พิมพ์รายงานติดตามหนี้สิน เพื่อนำเข้าที่ประชุมให้คณะกรรมการพิจารณา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 descr="C:\Users\User\Desktop\18671295_975242115944727_597428433805243054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56" t="72773" r="36211" b="20199"/>
          <a:stretch/>
        </p:blipFill>
        <p:spPr bwMode="auto">
          <a:xfrm>
            <a:off x="5704595" y="3402802"/>
            <a:ext cx="2610798" cy="1234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5" name="กล่องข้อความ 14"/>
          <p:cNvSpPr txBox="1"/>
          <p:nvPr/>
        </p:nvSpPr>
        <p:spPr>
          <a:xfrm>
            <a:off x="5782473" y="4678698"/>
            <a:ext cx="245504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คณะกรรมการพิจารณาวางแผนติดตามหนี้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5881132" y="2941137"/>
            <a:ext cx="228131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ที่ประชุมคณะกรรมการ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 descr="C:\Users\User\Desktop\18671295_975242115944727_597428433805243054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113" r="66026"/>
          <a:stretch/>
        </p:blipFill>
        <p:spPr bwMode="auto">
          <a:xfrm>
            <a:off x="3384054" y="4636842"/>
            <a:ext cx="2019300" cy="1949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0" name="กล่องข้อความ 19"/>
          <p:cNvSpPr txBox="1"/>
          <p:nvPr/>
        </p:nvSpPr>
        <p:spPr>
          <a:xfrm>
            <a:off x="76935" y="4636842"/>
            <a:ext cx="245504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รายงานผลการติดตามหนี้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" name="รูปภาพ 20" descr="C:\Users\User\Desktop\18671295_975242115944727_597428433805243054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56" t="72773" r="36211" b="20199"/>
          <a:stretch/>
        </p:blipFill>
        <p:spPr bwMode="auto">
          <a:xfrm>
            <a:off x="97717" y="3340185"/>
            <a:ext cx="2610798" cy="1234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2" name="กล่องข้อความ 21"/>
          <p:cNvSpPr txBox="1"/>
          <p:nvPr/>
        </p:nvSpPr>
        <p:spPr>
          <a:xfrm>
            <a:off x="88045" y="2446571"/>
            <a:ext cx="165618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ที่ประชุมคณะกรรมการ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ลูกศรโค้งซ้าย 22"/>
          <p:cNvSpPr/>
          <p:nvPr/>
        </p:nvSpPr>
        <p:spPr>
          <a:xfrm rot="20085493">
            <a:off x="7013068" y="1649924"/>
            <a:ext cx="864096" cy="129430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ลูกศรโค้งซ้าย 23"/>
          <p:cNvSpPr/>
          <p:nvPr/>
        </p:nvSpPr>
        <p:spPr>
          <a:xfrm rot="1967131">
            <a:off x="5584373" y="5679315"/>
            <a:ext cx="1180329" cy="1296766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ลูกศรโค้งซ้าย 24"/>
          <p:cNvSpPr/>
          <p:nvPr/>
        </p:nvSpPr>
        <p:spPr>
          <a:xfrm rot="7204251">
            <a:off x="418619" y="4964425"/>
            <a:ext cx="1011987" cy="1849919"/>
          </a:xfrm>
          <a:prstGeom prst="curvedLeftArrow">
            <a:avLst>
              <a:gd name="adj1" fmla="val 25000"/>
              <a:gd name="adj2" fmla="val 54932"/>
              <a:gd name="adj3" fmla="val 25000"/>
            </a:avLst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830968" y="5725741"/>
            <a:ext cx="245504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คณะกรรมการ/เจ้าหน้าที่สินเชื่อติดตามหนี้</a:t>
            </a:r>
            <a:endParaRPr lang="en-US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2134313" y="2196694"/>
            <a:ext cx="3991464" cy="152033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1128045" y="2357430"/>
            <a:ext cx="6306796" cy="750099"/>
          </a:xfrm>
          <a:prstGeom prst="homePlat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15476" y="2036949"/>
            <a:ext cx="5829300" cy="1102519"/>
          </a:xfrm>
        </p:spPr>
        <p:txBody>
          <a:bodyPr/>
          <a:lstStyle/>
          <a:p>
            <a:pPr algn="ctr"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ระเบียบและคำแนะนำที่เกี่ยวข้อง</a:t>
            </a:r>
            <a:endParaRPr lang="th-T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7" name="รูปภาพ 2" descr="plmeria1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046" y="2973180"/>
            <a:ext cx="1682839" cy="1463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2365</TotalTime>
  <Words>2880</Words>
  <Application>Microsoft Office PowerPoint</Application>
  <PresentationFormat>นำเสนอทางหน้าจอ (4:3)</PresentationFormat>
  <Paragraphs>389</Paragraphs>
  <Slides>55</Slides>
  <Notes>13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56" baseType="lpstr">
      <vt:lpstr>เหลี่ยมเพชร</vt:lpstr>
      <vt:lpstr>กระบวนงานและเทคนิคการสอบบัญชีเฉพาะด้าน(ลูกหนี้และธุรกิจสินเชื่อ)</vt:lpstr>
      <vt:lpstr>ประเด็นนำเสนอ</vt:lpstr>
      <vt:lpstr>5 สิ่งที่ผู้สอบบัญชีต้องรู้</vt:lpstr>
      <vt:lpstr>ลักษณะการดำเนินธุรกิจ</vt:lpstr>
      <vt:lpstr>ภาพนิ่ง 5</vt:lpstr>
      <vt:lpstr>ภาพนิ่ง 6</vt:lpstr>
      <vt:lpstr>ภาพนิ่ง 7</vt:lpstr>
      <vt:lpstr>ภาพนิ่ง 8</vt:lpstr>
      <vt:lpstr>ระเบียบและคำแนะนำที่เกี่ยวข้อง</vt:lpstr>
      <vt:lpstr>พรบ.สหกรณ์ พ.ศ. 2542 และที่แก้ไขเพิ่มเติม 2562 มาตรา 65  ให้สหกรณ์มีการทำบัญชีตามแบบและรายการที่นายทะเบียนสหกรณ์กำหนดฯ มาตรา 89/2 การดำเนินงานและการกำกับดูแลสหกรณ์ออมทรัพย์และเครดิตยูเนี่ยน  (4) การให้เงินกู้และการให้สินเชื่อ  (10) การจัดชั้นสินทรัพย์และกันเงินสำรอง ให้เป็นไปตามหลักเกณฑ์ วิธีการ และเงื่อนไขที่กำหนดในกฎกระทรวง      ในการออกกฎกระทรวงตามวรรคหนึ่ง ให้กระทรวงเกษตรและสหกรณ์หารือร่วมกับกระทรวงการคลัง และธนาคารแห่งประเทศไทย </vt:lpstr>
      <vt:lpstr>ระเบียบนายทะเบียนสหกรณ์ * ระเบียบ นทส. ว่าด้วยการตัดจำหน่ายหนี้สูญจากบัญชีลูกหนี้ของสหกรณ์และกลุ่มเกษตรกร พ.ศ. 2546 * ระเบียบ นทส. ว่าด้วยการจัดชั้นคุณภาพลูกหนี้เงินกู้และการเผื่อหนี้สงสัยจะสูญ  พ.ศ. 2544 (สหกรณ์ออมทรัพย์)  </vt:lpstr>
      <vt:lpstr>หนังสือเวียนที่เกี่ยวข้อง * หนังสือกสส. ที่กษ 1109/7114 ลว. 26 มิ.ย. 2546 แนวทางการให้บริการเงินกู้เพื่อเหตุฉุกเฉินแก่สมาชิกสหกรณ์ออมทรัพย์ (การใช้ATMในการให้บริการเงินกู้) * หนังสือกสส. ที่กษ 1115/4101 ลว. 21 เม.ย. 2558 คำแนะนำเกี่ยวกับการกำหนดงวดชำระหนี้เงินกู้ของสหกรณ์ออมทรัพย์และเครดิตยูเนี่ยน  * หนังสือกตส. ที่ กษ 0416/ว.86 ลว. 26 ต.ค. 2561 วิธีปฏิบัติทางบัญชีเกี่ยวกับที่ดินแทนการชำระหนี้</vt:lpstr>
      <vt:lpstr>กระบวนการตรวจสอบบัญชี</vt:lpstr>
      <vt:lpstr>กระบวนการตรวจสอบบัญชี</vt:lpstr>
      <vt:lpstr>การวางแผนการตรวจสอบบัญชี</vt:lpstr>
      <vt:lpstr>ขั้นตอนของการวางแผนงานสอบบัญชี</vt:lpstr>
      <vt:lpstr>การประเมินความเสี่ยง</vt:lpstr>
      <vt:lpstr>การวิเคราะห์โครงสร้างเงินทุน</vt:lpstr>
      <vt:lpstr>ภาพนิ่ง 19</vt:lpstr>
      <vt:lpstr>แนวคิดการวิเคราะห์โครงสร้างเงินทุน</vt:lpstr>
      <vt:lpstr>การแสกนธุรกรรมของสหกรณ์ (ธุรกิจสินเชื่อ)</vt:lpstr>
      <vt:lpstr>การจัดทำแผนการสอบบัญชีโดยรวม</vt:lpstr>
      <vt:lpstr>รูปแบบแผนการสอบบัญชีโดยรวม</vt:lpstr>
      <vt:lpstr>แผนการสอบบัญชีโดยรวม</vt:lpstr>
      <vt:lpstr>แนวการสอบบัญชี</vt:lpstr>
      <vt:lpstr>ภาพนิ่ง 26</vt:lpstr>
      <vt:lpstr>ภาพนิ่ง 27</vt:lpstr>
      <vt:lpstr>ภาพนิ่ง 28</vt:lpstr>
      <vt:lpstr>การปฏิบัติงานตรวจสอบบัญชี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เรื่องเล่า ชาวกรมตรวจ</vt:lpstr>
      <vt:lpstr>เรื่องเล่า ชาวกรมตรวจ</vt:lpstr>
      <vt:lpstr>เรื่องเล่า ชาวกรมตรวจ</vt:lpstr>
      <vt:lpstr>เรื่องเล่า ชาวกรมตรวจ</vt:lpstr>
      <vt:lpstr>เรื่องเล่า ชาวกรมตรวจ</vt:lpstr>
      <vt:lpstr>ภาพนิ่ง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การตรวจสอบธุรกิจสหกรณ์เครดิตยูเนี่ยน</dc:title>
  <dc:creator>ACER</dc:creator>
  <cp:lastModifiedBy>Inspiron</cp:lastModifiedBy>
  <cp:revision>203</cp:revision>
  <cp:lastPrinted>2018-06-10T08:21:09Z</cp:lastPrinted>
  <dcterms:created xsi:type="dcterms:W3CDTF">2018-06-09T04:26:53Z</dcterms:created>
  <dcterms:modified xsi:type="dcterms:W3CDTF">2019-11-09T02:40:08Z</dcterms:modified>
</cp:coreProperties>
</file>