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sldIdLst>
    <p:sldId id="256" r:id="rId2"/>
    <p:sldId id="257" r:id="rId3"/>
    <p:sldId id="258" r:id="rId4"/>
    <p:sldId id="274" r:id="rId5"/>
    <p:sldId id="296" r:id="rId6"/>
    <p:sldId id="297" r:id="rId7"/>
    <p:sldId id="298" r:id="rId8"/>
    <p:sldId id="281" r:id="rId9"/>
    <p:sldId id="282" r:id="rId10"/>
    <p:sldId id="299" r:id="rId11"/>
    <p:sldId id="300" r:id="rId12"/>
    <p:sldId id="284" r:id="rId13"/>
    <p:sldId id="301" r:id="rId14"/>
    <p:sldId id="302" r:id="rId15"/>
    <p:sldId id="286" r:id="rId16"/>
    <p:sldId id="287" r:id="rId17"/>
    <p:sldId id="303" r:id="rId18"/>
    <p:sldId id="283" r:id="rId19"/>
    <p:sldId id="304" r:id="rId20"/>
    <p:sldId id="305" r:id="rId21"/>
    <p:sldId id="306" r:id="rId22"/>
    <p:sldId id="307" r:id="rId23"/>
    <p:sldId id="259" r:id="rId24"/>
    <p:sldId id="260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75" r:id="rId34"/>
    <p:sldId id="261" r:id="rId35"/>
    <p:sldId id="280" r:id="rId36"/>
    <p:sldId id="277" r:id="rId37"/>
    <p:sldId id="278" r:id="rId38"/>
    <p:sldId id="311" r:id="rId39"/>
    <p:sldId id="308" r:id="rId40"/>
    <p:sldId id="309" r:id="rId41"/>
    <p:sldId id="310" r:id="rId42"/>
    <p:sldId id="263" r:id="rId43"/>
    <p:sldId id="265" r:id="rId44"/>
    <p:sldId id="266" r:id="rId45"/>
    <p:sldId id="267" r:id="rId46"/>
    <p:sldId id="268" r:id="rId47"/>
    <p:sldId id="269" r:id="rId48"/>
    <p:sldId id="270" r:id="rId49"/>
    <p:sldId id="271" r:id="rId50"/>
    <p:sldId id="272" r:id="rId51"/>
    <p:sldId id="273" r:id="rId52"/>
  </p:sldIdLst>
  <p:sldSz cx="12192000" cy="6858000"/>
  <p:notesSz cx="6815138" cy="99441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33"/>
    <a:srgbClr val="0000FF"/>
    <a:srgbClr val="D60093"/>
    <a:srgbClr val="6600CC"/>
    <a:srgbClr val="0099FF"/>
    <a:srgbClr val="996633"/>
    <a:srgbClr val="33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98DABD-B787-4BAD-95A4-7DAB27E9A159}" type="doc">
      <dgm:prSet loTypeId="urn:microsoft.com/office/officeart/2005/8/layout/h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9538759E-0DF1-4A03-AFFC-DA3AC83E1719}">
      <dgm:prSet phldrT="[ข้อความ]" custT="1"/>
      <dgm:spPr>
        <a:xfrm>
          <a:off x="110683" y="5664"/>
          <a:ext cx="1512986" cy="605194"/>
        </a:xfrm>
        <a:solidFill>
          <a:srgbClr val="A4D76B"/>
        </a:solidFill>
      </dgm:spPr>
      <dgm:t>
        <a:bodyPr/>
        <a:lstStyle/>
        <a:p>
          <a:pPr>
            <a:spcAft>
              <a:spcPts val="0"/>
            </a:spcAft>
          </a:pPr>
          <a:r>
            <a:rPr lang="th-TH" sz="2300" b="1" dirty="0" smtClean="0">
              <a:solidFill>
                <a:schemeClr val="tx1"/>
              </a:solidFill>
              <a:latin typeface="AngsanaUPC" pitchFamily="18" charset="-34"/>
              <a:ea typeface="+mn-ea"/>
              <a:cs typeface="AngsanaUPC" pitchFamily="18" charset="-34"/>
            </a:rPr>
            <a:t>ประเภทของรายการ</a:t>
          </a:r>
        </a:p>
        <a:p>
          <a:pPr>
            <a:spcAft>
              <a:spcPts val="0"/>
            </a:spcAft>
          </a:pPr>
          <a:r>
            <a:rPr lang="th-TH" sz="2300" b="1" dirty="0" smtClean="0">
              <a:solidFill>
                <a:schemeClr val="tx1"/>
              </a:solidFill>
              <a:latin typeface="AngsanaUPC" pitchFamily="18" charset="-34"/>
              <a:ea typeface="+mn-ea"/>
              <a:cs typeface="AngsanaUPC" pitchFamily="18" charset="-34"/>
            </a:rPr>
            <a:t>และเหตุการณ์</a:t>
          </a:r>
        </a:p>
        <a:p>
          <a:pPr>
            <a:spcAft>
              <a:spcPts val="0"/>
            </a:spcAft>
          </a:pPr>
          <a:r>
            <a:rPr lang="th-TH" sz="2300" b="1" dirty="0" smtClean="0">
              <a:solidFill>
                <a:schemeClr val="tx1"/>
              </a:solidFill>
              <a:latin typeface="AngsanaUPC" pitchFamily="18" charset="-34"/>
              <a:ea typeface="+mn-ea"/>
              <a:cs typeface="AngsanaUPC" pitchFamily="18" charset="-34"/>
            </a:rPr>
            <a:t>สำหรับระยะเวลาที่ตรวจสอบ</a:t>
          </a:r>
          <a:endParaRPr lang="th-TH" sz="2300" b="1" dirty="0">
            <a:solidFill>
              <a:schemeClr val="tx1"/>
            </a:solidFill>
            <a:latin typeface="AngsanaUPC" pitchFamily="18" charset="-34"/>
            <a:ea typeface="+mn-ea"/>
            <a:cs typeface="AngsanaUPC" pitchFamily="18" charset="-34"/>
          </a:endParaRPr>
        </a:p>
      </dgm:t>
    </dgm:pt>
    <dgm:pt modelId="{3E39FFED-D7A0-4604-8FC6-46C2EBE01C34}" type="parTrans" cxnId="{5F170C3A-DE47-423D-A29B-7491ED81073C}">
      <dgm:prSet/>
      <dgm:spPr/>
      <dgm:t>
        <a:bodyPr/>
        <a:lstStyle/>
        <a:p>
          <a:endParaRPr lang="th-TH" sz="2000" b="1">
            <a:solidFill>
              <a:sysClr val="windowText" lastClr="000000"/>
            </a:solidFill>
            <a:latin typeface="AngsanaUPC" pitchFamily="18" charset="-34"/>
            <a:cs typeface="AngsanaUPC" pitchFamily="18" charset="-34"/>
          </a:endParaRPr>
        </a:p>
      </dgm:t>
    </dgm:pt>
    <dgm:pt modelId="{1425C8D8-BD51-4EB5-9922-5DF0BE5F6DFA}" type="sibTrans" cxnId="{5F170C3A-DE47-423D-A29B-7491ED81073C}">
      <dgm:prSet/>
      <dgm:spPr/>
      <dgm:t>
        <a:bodyPr/>
        <a:lstStyle/>
        <a:p>
          <a:endParaRPr lang="th-TH" sz="2000" b="1">
            <a:solidFill>
              <a:sysClr val="windowText" lastClr="000000"/>
            </a:solidFill>
            <a:latin typeface="AngsanaUPC" pitchFamily="18" charset="-34"/>
            <a:cs typeface="AngsanaUPC" pitchFamily="18" charset="-34"/>
          </a:endParaRPr>
        </a:p>
      </dgm:t>
    </dgm:pt>
    <dgm:pt modelId="{2A1FB3F4-CC21-4DE2-827E-9A8F90E390B0}">
      <dgm:prSet phldrT="[ข้อความ]" custT="1"/>
      <dgm:spPr>
        <a:xfrm>
          <a:off x="110683" y="598475"/>
          <a:ext cx="1512986" cy="1273680"/>
        </a:xfrm>
        <a:solidFill>
          <a:srgbClr val="E5F3D5">
            <a:alpha val="90000"/>
          </a:srgbClr>
        </a:solidFill>
      </dgm:spPr>
      <dgm:t>
        <a:bodyPr/>
        <a:lstStyle/>
        <a:p>
          <a:r>
            <a:rPr lang="th-TH" sz="2400" b="1" dirty="0" smtClean="0">
              <a:latin typeface="AngsanaUPC" pitchFamily="18" charset="-34"/>
              <a:ea typeface="+mn-ea"/>
              <a:cs typeface="AngsanaUPC" pitchFamily="18" charset="-34"/>
            </a:rPr>
            <a:t>เกิดขึ้นจริง </a:t>
          </a:r>
          <a:r>
            <a:rPr lang="en-US" sz="2400" b="1" dirty="0" smtClean="0">
              <a:latin typeface="AngsanaUPC" pitchFamily="18" charset="-34"/>
              <a:ea typeface="+mn-ea"/>
              <a:cs typeface="AngsanaUPC" pitchFamily="18" charset="-34"/>
            </a:rPr>
            <a:t>OCCURRENCES : O </a:t>
          </a:r>
          <a:endParaRPr lang="th-TH" sz="2400" b="1" dirty="0">
            <a:latin typeface="AngsanaUPC" pitchFamily="18" charset="-34"/>
            <a:ea typeface="+mn-ea"/>
            <a:cs typeface="AngsanaUPC" pitchFamily="18" charset="-34"/>
          </a:endParaRPr>
        </a:p>
      </dgm:t>
    </dgm:pt>
    <dgm:pt modelId="{2C39BE9E-8ED7-442B-A863-E84E8BAB5B93}" type="parTrans" cxnId="{84047959-A4F5-423B-AAD5-5BF8027D419F}">
      <dgm:prSet/>
      <dgm:spPr/>
      <dgm:t>
        <a:bodyPr/>
        <a:lstStyle/>
        <a:p>
          <a:endParaRPr lang="th-TH" sz="2000" b="1">
            <a:solidFill>
              <a:sysClr val="windowText" lastClr="000000"/>
            </a:solidFill>
            <a:latin typeface="AngsanaUPC" pitchFamily="18" charset="-34"/>
            <a:cs typeface="AngsanaUPC" pitchFamily="18" charset="-34"/>
          </a:endParaRPr>
        </a:p>
      </dgm:t>
    </dgm:pt>
    <dgm:pt modelId="{E9C68A3A-F3E5-4B43-A9DC-C942A97C1C9A}" type="sibTrans" cxnId="{84047959-A4F5-423B-AAD5-5BF8027D419F}">
      <dgm:prSet/>
      <dgm:spPr/>
      <dgm:t>
        <a:bodyPr/>
        <a:lstStyle/>
        <a:p>
          <a:endParaRPr lang="th-TH" sz="2000" b="1">
            <a:solidFill>
              <a:sysClr val="windowText" lastClr="000000"/>
            </a:solidFill>
            <a:latin typeface="AngsanaUPC" pitchFamily="18" charset="-34"/>
            <a:cs typeface="AngsanaUPC" pitchFamily="18" charset="-34"/>
          </a:endParaRPr>
        </a:p>
      </dgm:t>
    </dgm:pt>
    <dgm:pt modelId="{5094DA4C-7C32-4A99-B346-3366C3D591BA}">
      <dgm:prSet phldrT="[ข้อความ]" custT="1"/>
      <dgm:spPr>
        <a:xfrm>
          <a:off x="110683" y="598475"/>
          <a:ext cx="1512986" cy="1273680"/>
        </a:xfrm>
        <a:solidFill>
          <a:srgbClr val="E5F3D5">
            <a:alpha val="90000"/>
          </a:srgbClr>
        </a:solidFill>
      </dgm:spPr>
      <dgm:t>
        <a:bodyPr/>
        <a:lstStyle/>
        <a:p>
          <a:r>
            <a:rPr lang="th-TH" sz="2400" b="1" dirty="0" smtClean="0">
              <a:latin typeface="AngsanaUPC" pitchFamily="18" charset="-34"/>
              <a:ea typeface="+mn-ea"/>
              <a:cs typeface="AngsanaUPC" pitchFamily="18" charset="-34"/>
            </a:rPr>
            <a:t>จัดประเภทรายการ </a:t>
          </a:r>
          <a:r>
            <a:rPr lang="en-US" sz="2400" b="1" dirty="0" smtClean="0">
              <a:latin typeface="AngsanaUPC" pitchFamily="18" charset="-34"/>
              <a:ea typeface="+mn-ea"/>
              <a:cs typeface="AngsanaUPC" pitchFamily="18" charset="-34"/>
            </a:rPr>
            <a:t>CLASSIFICATION : CL</a:t>
          </a:r>
          <a:endParaRPr lang="th-TH" sz="2400" b="1" dirty="0">
            <a:latin typeface="AngsanaUPC" pitchFamily="18" charset="-34"/>
            <a:ea typeface="+mn-ea"/>
            <a:cs typeface="AngsanaUPC" pitchFamily="18" charset="-34"/>
          </a:endParaRPr>
        </a:p>
      </dgm:t>
    </dgm:pt>
    <dgm:pt modelId="{25E07530-442D-4D68-BB55-77CD77B4A9D7}" type="parTrans" cxnId="{5AD7465F-B4AB-4024-8A8B-78A2DDEBDB1E}">
      <dgm:prSet/>
      <dgm:spPr/>
      <dgm:t>
        <a:bodyPr/>
        <a:lstStyle/>
        <a:p>
          <a:endParaRPr lang="th-TH" sz="2000" b="1">
            <a:solidFill>
              <a:sysClr val="windowText" lastClr="000000"/>
            </a:solidFill>
            <a:latin typeface="AngsanaUPC" pitchFamily="18" charset="-34"/>
            <a:cs typeface="AngsanaUPC" pitchFamily="18" charset="-34"/>
          </a:endParaRPr>
        </a:p>
      </dgm:t>
    </dgm:pt>
    <dgm:pt modelId="{6516E2B0-F46B-4F8A-9C7D-3E95902BDF9A}" type="sibTrans" cxnId="{5AD7465F-B4AB-4024-8A8B-78A2DDEBDB1E}">
      <dgm:prSet/>
      <dgm:spPr/>
      <dgm:t>
        <a:bodyPr/>
        <a:lstStyle/>
        <a:p>
          <a:endParaRPr lang="th-TH" sz="2000" b="1">
            <a:solidFill>
              <a:sysClr val="windowText" lastClr="000000"/>
            </a:solidFill>
            <a:latin typeface="AngsanaUPC" pitchFamily="18" charset="-34"/>
            <a:cs typeface="AngsanaUPC" pitchFamily="18" charset="-34"/>
          </a:endParaRPr>
        </a:p>
      </dgm:t>
    </dgm:pt>
    <dgm:pt modelId="{0783A3F8-FA5D-4CED-9EF1-04D81E8DB294}">
      <dgm:prSet phldrT="[ข้อความ]" custT="1"/>
      <dgm:spPr>
        <a:xfrm>
          <a:off x="1726356" y="362"/>
          <a:ext cx="1512986" cy="605194"/>
        </a:xfrm>
        <a:solidFill>
          <a:srgbClr val="A4D76B"/>
        </a:solidFill>
      </dgm:spPr>
      <dgm:t>
        <a:bodyPr/>
        <a:lstStyle/>
        <a:p>
          <a:pPr>
            <a:spcAft>
              <a:spcPts val="0"/>
            </a:spcAft>
          </a:pPr>
          <a:r>
            <a:rPr lang="th-TH" sz="2800" b="1" dirty="0" smtClean="0">
              <a:solidFill>
                <a:schemeClr val="tx1"/>
              </a:solidFill>
              <a:latin typeface="AngsanaUPC" pitchFamily="18" charset="-34"/>
              <a:ea typeface="+mn-ea"/>
              <a:cs typeface="AngsanaUPC" pitchFamily="18" charset="-34"/>
            </a:rPr>
            <a:t>ยอดคงเหลือทางบัญชี</a:t>
          </a:r>
          <a:endParaRPr lang="th-TH" sz="2800" b="1" dirty="0">
            <a:solidFill>
              <a:schemeClr val="tx1"/>
            </a:solidFill>
            <a:latin typeface="AngsanaUPC" pitchFamily="18" charset="-34"/>
            <a:ea typeface="+mn-ea"/>
            <a:cs typeface="AngsanaUPC" pitchFamily="18" charset="-34"/>
          </a:endParaRPr>
        </a:p>
      </dgm:t>
    </dgm:pt>
    <dgm:pt modelId="{6BE9FE24-88AF-4B4E-B815-4608A9022377}" type="parTrans" cxnId="{B6D35CC9-1C37-42EE-AF7E-BAF9B00287BB}">
      <dgm:prSet/>
      <dgm:spPr/>
      <dgm:t>
        <a:bodyPr/>
        <a:lstStyle/>
        <a:p>
          <a:endParaRPr lang="th-TH" sz="2000" b="1">
            <a:solidFill>
              <a:sysClr val="windowText" lastClr="000000"/>
            </a:solidFill>
            <a:latin typeface="AngsanaUPC" pitchFamily="18" charset="-34"/>
            <a:cs typeface="AngsanaUPC" pitchFamily="18" charset="-34"/>
          </a:endParaRPr>
        </a:p>
      </dgm:t>
    </dgm:pt>
    <dgm:pt modelId="{33A1DAE7-0AED-42F4-9149-A015D16F246D}" type="sibTrans" cxnId="{B6D35CC9-1C37-42EE-AF7E-BAF9B00287BB}">
      <dgm:prSet/>
      <dgm:spPr/>
      <dgm:t>
        <a:bodyPr/>
        <a:lstStyle/>
        <a:p>
          <a:endParaRPr lang="th-TH" sz="2000" b="1">
            <a:solidFill>
              <a:sysClr val="windowText" lastClr="000000"/>
            </a:solidFill>
            <a:latin typeface="AngsanaUPC" pitchFamily="18" charset="-34"/>
            <a:cs typeface="AngsanaUPC" pitchFamily="18" charset="-34"/>
          </a:endParaRPr>
        </a:p>
      </dgm:t>
    </dgm:pt>
    <dgm:pt modelId="{EBEFD76D-42DB-425A-A909-CB6AFD7AD5E1}">
      <dgm:prSet phldrT="[ข้อความ]" custT="1"/>
      <dgm:spPr>
        <a:xfrm>
          <a:off x="1726356" y="598475"/>
          <a:ext cx="1512986" cy="1273680"/>
        </a:xfrm>
        <a:solidFill>
          <a:srgbClr val="E5F3D5">
            <a:alpha val="89804"/>
          </a:srgbClr>
        </a:solidFill>
        <a:ln>
          <a:solidFill>
            <a:srgbClr val="A4D76B">
              <a:alpha val="90000"/>
            </a:srgbClr>
          </a:solidFill>
        </a:ln>
      </dgm:spPr>
      <dgm:t>
        <a:bodyPr/>
        <a:lstStyle/>
        <a:p>
          <a:r>
            <a:rPr lang="th-TH" sz="2200" b="1" dirty="0" smtClean="0">
              <a:latin typeface="AngsanaUPC" pitchFamily="18" charset="-34"/>
              <a:ea typeface="+mn-ea"/>
              <a:cs typeface="AngsanaUPC" pitchFamily="18" charset="-34"/>
            </a:rPr>
            <a:t>มีอยู่จริง </a:t>
          </a:r>
          <a:r>
            <a:rPr lang="en-US" sz="2200" b="1" dirty="0" smtClean="0">
              <a:latin typeface="AngsanaUPC" pitchFamily="18" charset="-34"/>
              <a:ea typeface="+mn-ea"/>
              <a:cs typeface="AngsanaUPC" pitchFamily="18" charset="-34"/>
            </a:rPr>
            <a:t>EXISTENCE : E</a:t>
          </a:r>
          <a:endParaRPr lang="th-TH" sz="2200" b="1" dirty="0">
            <a:latin typeface="AngsanaUPC" pitchFamily="18" charset="-34"/>
            <a:ea typeface="+mn-ea"/>
            <a:cs typeface="AngsanaUPC" pitchFamily="18" charset="-34"/>
          </a:endParaRPr>
        </a:p>
      </dgm:t>
    </dgm:pt>
    <dgm:pt modelId="{3C8001FE-57D0-4863-9E7C-9653986E8BFD}" type="parTrans" cxnId="{630A002C-D736-4AE9-A09D-5505CC3D4592}">
      <dgm:prSet/>
      <dgm:spPr/>
      <dgm:t>
        <a:bodyPr/>
        <a:lstStyle/>
        <a:p>
          <a:endParaRPr lang="th-TH" sz="2000" b="1">
            <a:solidFill>
              <a:sysClr val="windowText" lastClr="000000"/>
            </a:solidFill>
            <a:latin typeface="AngsanaUPC" pitchFamily="18" charset="-34"/>
            <a:cs typeface="AngsanaUPC" pitchFamily="18" charset="-34"/>
          </a:endParaRPr>
        </a:p>
      </dgm:t>
    </dgm:pt>
    <dgm:pt modelId="{5A5F3E02-42A0-4368-8520-B892AFBF749A}" type="sibTrans" cxnId="{630A002C-D736-4AE9-A09D-5505CC3D4592}">
      <dgm:prSet/>
      <dgm:spPr/>
      <dgm:t>
        <a:bodyPr/>
        <a:lstStyle/>
        <a:p>
          <a:endParaRPr lang="th-TH" sz="2000" b="1">
            <a:solidFill>
              <a:sysClr val="windowText" lastClr="000000"/>
            </a:solidFill>
            <a:latin typeface="AngsanaUPC" pitchFamily="18" charset="-34"/>
            <a:cs typeface="AngsanaUPC" pitchFamily="18" charset="-34"/>
          </a:endParaRPr>
        </a:p>
      </dgm:t>
    </dgm:pt>
    <dgm:pt modelId="{FE9EF173-ADE6-4A8F-96E2-E4F063584155}">
      <dgm:prSet phldrT="[ข้อความ]" custT="1"/>
      <dgm:spPr>
        <a:xfrm>
          <a:off x="3342029" y="0"/>
          <a:ext cx="1512986" cy="605194"/>
        </a:xfrm>
        <a:solidFill>
          <a:srgbClr val="A4D76B"/>
        </a:solidFill>
      </dgm:spPr>
      <dgm:t>
        <a:bodyPr/>
        <a:lstStyle/>
        <a:p>
          <a:pPr>
            <a:spcAft>
              <a:spcPts val="0"/>
            </a:spcAft>
          </a:pPr>
          <a:r>
            <a:rPr lang="th-TH" sz="2800" b="1" dirty="0" smtClean="0">
              <a:solidFill>
                <a:schemeClr val="tx1"/>
              </a:solidFill>
              <a:latin typeface="AngsanaUPC" pitchFamily="18" charset="-34"/>
              <a:ea typeface="+mn-ea"/>
              <a:cs typeface="AngsanaUPC" pitchFamily="18" charset="-34"/>
            </a:rPr>
            <a:t>การแสดงรายการ</a:t>
          </a:r>
        </a:p>
        <a:p>
          <a:pPr>
            <a:spcAft>
              <a:spcPts val="0"/>
            </a:spcAft>
          </a:pPr>
          <a:r>
            <a:rPr lang="th-TH" sz="2800" b="1" dirty="0" smtClean="0">
              <a:solidFill>
                <a:schemeClr val="tx1"/>
              </a:solidFill>
              <a:latin typeface="AngsanaUPC" pitchFamily="18" charset="-34"/>
              <a:ea typeface="+mn-ea"/>
              <a:cs typeface="AngsanaUPC" pitchFamily="18" charset="-34"/>
            </a:rPr>
            <a:t>และการเปิดเผยข้อมูล</a:t>
          </a:r>
          <a:endParaRPr lang="th-TH" sz="2800" b="1" dirty="0">
            <a:solidFill>
              <a:schemeClr val="tx1"/>
            </a:solidFill>
            <a:latin typeface="AngsanaUPC" pitchFamily="18" charset="-34"/>
            <a:ea typeface="+mn-ea"/>
            <a:cs typeface="AngsanaUPC" pitchFamily="18" charset="-34"/>
          </a:endParaRPr>
        </a:p>
      </dgm:t>
    </dgm:pt>
    <dgm:pt modelId="{F54C2A21-3FBB-4753-AF43-18DF703DBAA8}" type="parTrans" cxnId="{E24B8D62-E648-4046-9D82-5F3A34F5E0CE}">
      <dgm:prSet/>
      <dgm:spPr/>
      <dgm:t>
        <a:bodyPr/>
        <a:lstStyle/>
        <a:p>
          <a:endParaRPr lang="th-TH" sz="2000" b="1">
            <a:solidFill>
              <a:sysClr val="windowText" lastClr="000000"/>
            </a:solidFill>
            <a:latin typeface="AngsanaUPC" pitchFamily="18" charset="-34"/>
            <a:cs typeface="AngsanaUPC" pitchFamily="18" charset="-34"/>
          </a:endParaRPr>
        </a:p>
      </dgm:t>
    </dgm:pt>
    <dgm:pt modelId="{EAA53D74-208E-4A01-B71A-58751FA51079}" type="sibTrans" cxnId="{E24B8D62-E648-4046-9D82-5F3A34F5E0CE}">
      <dgm:prSet/>
      <dgm:spPr/>
      <dgm:t>
        <a:bodyPr/>
        <a:lstStyle/>
        <a:p>
          <a:endParaRPr lang="th-TH" sz="2000" b="1">
            <a:solidFill>
              <a:sysClr val="windowText" lastClr="000000"/>
            </a:solidFill>
            <a:latin typeface="AngsanaUPC" pitchFamily="18" charset="-34"/>
            <a:cs typeface="AngsanaUPC" pitchFamily="18" charset="-34"/>
          </a:endParaRPr>
        </a:p>
      </dgm:t>
    </dgm:pt>
    <dgm:pt modelId="{D17EC839-9240-4E3F-8298-1CF65B92E152}">
      <dgm:prSet phldrT="[ข้อความ]" custT="1"/>
      <dgm:spPr>
        <a:xfrm>
          <a:off x="3342029" y="592973"/>
          <a:ext cx="1512986" cy="1273680"/>
        </a:xfrm>
        <a:solidFill>
          <a:srgbClr val="E5F3D5">
            <a:alpha val="90000"/>
          </a:srgbClr>
        </a:solidFill>
      </dgm:spPr>
      <dgm:t>
        <a:bodyPr/>
        <a:lstStyle/>
        <a:p>
          <a:r>
            <a:rPr lang="th-TH" sz="2000" b="1" dirty="0" smtClean="0">
              <a:latin typeface="AngsanaUPC" pitchFamily="18" charset="-34"/>
              <a:ea typeface="+mn-ea"/>
              <a:cs typeface="AngsanaUPC" pitchFamily="18" charset="-34"/>
            </a:rPr>
            <a:t>การเกิดขึ้นจริงและกรรมสิทธิ์และข้อผูกพัน </a:t>
          </a:r>
          <a:r>
            <a:rPr lang="en-US" sz="2000" b="1" dirty="0" smtClean="0">
              <a:latin typeface="AngsanaUPC" pitchFamily="18" charset="-34"/>
              <a:ea typeface="+mn-ea"/>
              <a:cs typeface="AngsanaUPC" pitchFamily="18" charset="-34"/>
            </a:rPr>
            <a:t>OCCURRENCE AND RIGHTS AND OBLIGATIONS : O&amp;R</a:t>
          </a:r>
          <a:endParaRPr lang="th-TH" sz="2000" b="1" dirty="0">
            <a:latin typeface="AngsanaUPC" pitchFamily="18" charset="-34"/>
            <a:ea typeface="+mn-ea"/>
            <a:cs typeface="AngsanaUPC" pitchFamily="18" charset="-34"/>
          </a:endParaRPr>
        </a:p>
      </dgm:t>
    </dgm:pt>
    <dgm:pt modelId="{3CA9FB18-34AC-4E28-BCA0-043E6347EC18}" type="parTrans" cxnId="{97EF33D5-6496-4F53-95B0-9DA22E4D50B9}">
      <dgm:prSet/>
      <dgm:spPr/>
      <dgm:t>
        <a:bodyPr/>
        <a:lstStyle/>
        <a:p>
          <a:endParaRPr lang="th-TH" sz="2000" b="1">
            <a:solidFill>
              <a:sysClr val="windowText" lastClr="000000"/>
            </a:solidFill>
            <a:latin typeface="AngsanaUPC" pitchFamily="18" charset="-34"/>
            <a:cs typeface="AngsanaUPC" pitchFamily="18" charset="-34"/>
          </a:endParaRPr>
        </a:p>
      </dgm:t>
    </dgm:pt>
    <dgm:pt modelId="{8E537455-862E-49B1-95A4-A842E395D9A4}" type="sibTrans" cxnId="{97EF33D5-6496-4F53-95B0-9DA22E4D50B9}">
      <dgm:prSet/>
      <dgm:spPr/>
      <dgm:t>
        <a:bodyPr/>
        <a:lstStyle/>
        <a:p>
          <a:endParaRPr lang="th-TH" sz="2000" b="1">
            <a:solidFill>
              <a:sysClr val="windowText" lastClr="000000"/>
            </a:solidFill>
            <a:latin typeface="AngsanaUPC" pitchFamily="18" charset="-34"/>
            <a:cs typeface="AngsanaUPC" pitchFamily="18" charset="-34"/>
          </a:endParaRPr>
        </a:p>
      </dgm:t>
    </dgm:pt>
    <dgm:pt modelId="{8CDFC595-3AF1-4209-80EE-5976FBB23CA5}">
      <dgm:prSet phldrT="[ข้อความ]" custT="1"/>
      <dgm:spPr>
        <a:xfrm>
          <a:off x="110683" y="598475"/>
          <a:ext cx="1512986" cy="1273680"/>
        </a:xfrm>
        <a:solidFill>
          <a:srgbClr val="E5F3D5">
            <a:alpha val="90000"/>
          </a:srgbClr>
        </a:solidFill>
      </dgm:spPr>
      <dgm:t>
        <a:bodyPr/>
        <a:lstStyle/>
        <a:p>
          <a:r>
            <a:rPr lang="th-TH" sz="2400" b="1" dirty="0" smtClean="0">
              <a:latin typeface="AngsanaUPC" pitchFamily="18" charset="-34"/>
              <a:ea typeface="+mn-ea"/>
              <a:cs typeface="AngsanaUPC" pitchFamily="18" charset="-34"/>
            </a:rPr>
            <a:t>ความครบถ้วน </a:t>
          </a:r>
          <a:r>
            <a:rPr lang="en-US" sz="2400" b="1" dirty="0" smtClean="0">
              <a:latin typeface="AngsanaUPC" pitchFamily="18" charset="-34"/>
              <a:ea typeface="+mn-ea"/>
              <a:cs typeface="AngsanaUPC" pitchFamily="18" charset="-34"/>
            </a:rPr>
            <a:t>COMPLETENESS : C</a:t>
          </a:r>
          <a:endParaRPr lang="th-TH" sz="2400" b="1" dirty="0">
            <a:latin typeface="AngsanaUPC" pitchFamily="18" charset="-34"/>
            <a:ea typeface="+mn-ea"/>
            <a:cs typeface="AngsanaUPC" pitchFamily="18" charset="-34"/>
          </a:endParaRPr>
        </a:p>
      </dgm:t>
    </dgm:pt>
    <dgm:pt modelId="{ECEEB759-6ABE-4D36-8E23-611493C5A02D}" type="parTrans" cxnId="{9F8B20CD-331E-4EDB-B981-3A777DECFDEC}">
      <dgm:prSet/>
      <dgm:spPr/>
      <dgm:t>
        <a:bodyPr/>
        <a:lstStyle/>
        <a:p>
          <a:endParaRPr lang="th-TH" sz="2000" b="1">
            <a:solidFill>
              <a:sysClr val="windowText" lastClr="000000"/>
            </a:solidFill>
            <a:latin typeface="AngsanaUPC" pitchFamily="18" charset="-34"/>
            <a:cs typeface="AngsanaUPC" pitchFamily="18" charset="-34"/>
          </a:endParaRPr>
        </a:p>
      </dgm:t>
    </dgm:pt>
    <dgm:pt modelId="{7E926CFE-93AD-4249-9766-59BB84919E4C}" type="sibTrans" cxnId="{9F8B20CD-331E-4EDB-B981-3A777DECFDEC}">
      <dgm:prSet/>
      <dgm:spPr/>
      <dgm:t>
        <a:bodyPr/>
        <a:lstStyle/>
        <a:p>
          <a:endParaRPr lang="th-TH" sz="2000" b="1">
            <a:solidFill>
              <a:sysClr val="windowText" lastClr="000000"/>
            </a:solidFill>
            <a:latin typeface="AngsanaUPC" pitchFamily="18" charset="-34"/>
            <a:cs typeface="AngsanaUPC" pitchFamily="18" charset="-34"/>
          </a:endParaRPr>
        </a:p>
      </dgm:t>
    </dgm:pt>
    <dgm:pt modelId="{84C34894-949B-440F-B57B-68D63FD85E75}">
      <dgm:prSet phldrT="[ข้อความ]" custT="1"/>
      <dgm:spPr>
        <a:xfrm>
          <a:off x="110683" y="598475"/>
          <a:ext cx="1512986" cy="1273680"/>
        </a:xfrm>
        <a:solidFill>
          <a:srgbClr val="E5F3D5">
            <a:alpha val="90000"/>
          </a:srgbClr>
        </a:solidFill>
      </dgm:spPr>
      <dgm:t>
        <a:bodyPr/>
        <a:lstStyle/>
        <a:p>
          <a:r>
            <a:rPr lang="th-TH" sz="2400" b="1" dirty="0" smtClean="0">
              <a:latin typeface="AngsanaUPC" pitchFamily="18" charset="-34"/>
              <a:ea typeface="+mn-ea"/>
              <a:cs typeface="AngsanaUPC" pitchFamily="18" charset="-34"/>
            </a:rPr>
            <a:t>ความถูกต้อง </a:t>
          </a:r>
          <a:r>
            <a:rPr lang="en-US" sz="2400" b="1" dirty="0" smtClean="0">
              <a:latin typeface="AngsanaUPC" pitchFamily="18" charset="-34"/>
              <a:ea typeface="+mn-ea"/>
              <a:cs typeface="AngsanaUPC" pitchFamily="18" charset="-34"/>
            </a:rPr>
            <a:t>ACCURACY : A</a:t>
          </a:r>
          <a:endParaRPr lang="th-TH" sz="2400" b="1" dirty="0">
            <a:latin typeface="AngsanaUPC" pitchFamily="18" charset="-34"/>
            <a:ea typeface="+mn-ea"/>
            <a:cs typeface="AngsanaUPC" pitchFamily="18" charset="-34"/>
          </a:endParaRPr>
        </a:p>
      </dgm:t>
    </dgm:pt>
    <dgm:pt modelId="{691EC561-1017-424C-A434-DEDD6F724686}" type="parTrans" cxnId="{6A275A4A-035F-4B8A-9DEE-1A0B5C2EE72F}">
      <dgm:prSet/>
      <dgm:spPr/>
      <dgm:t>
        <a:bodyPr/>
        <a:lstStyle/>
        <a:p>
          <a:endParaRPr lang="th-TH" sz="2000" b="1">
            <a:solidFill>
              <a:sysClr val="windowText" lastClr="000000"/>
            </a:solidFill>
            <a:latin typeface="AngsanaUPC" pitchFamily="18" charset="-34"/>
            <a:cs typeface="AngsanaUPC" pitchFamily="18" charset="-34"/>
          </a:endParaRPr>
        </a:p>
      </dgm:t>
    </dgm:pt>
    <dgm:pt modelId="{ACA948DE-1F8A-44B3-AA73-7195B091F30E}" type="sibTrans" cxnId="{6A275A4A-035F-4B8A-9DEE-1A0B5C2EE72F}">
      <dgm:prSet/>
      <dgm:spPr/>
      <dgm:t>
        <a:bodyPr/>
        <a:lstStyle/>
        <a:p>
          <a:endParaRPr lang="th-TH" sz="2000" b="1">
            <a:solidFill>
              <a:sysClr val="windowText" lastClr="000000"/>
            </a:solidFill>
            <a:latin typeface="AngsanaUPC" pitchFamily="18" charset="-34"/>
            <a:cs typeface="AngsanaUPC" pitchFamily="18" charset="-34"/>
          </a:endParaRPr>
        </a:p>
      </dgm:t>
    </dgm:pt>
    <dgm:pt modelId="{63780E2A-7B9A-4026-B972-BF7A011E5EE5}">
      <dgm:prSet phldrT="[ข้อความ]" custT="1"/>
      <dgm:spPr>
        <a:xfrm>
          <a:off x="110683" y="598475"/>
          <a:ext cx="1512986" cy="1273680"/>
        </a:xfrm>
        <a:solidFill>
          <a:srgbClr val="E5F3D5">
            <a:alpha val="90000"/>
          </a:srgbClr>
        </a:solidFill>
      </dgm:spPr>
      <dgm:t>
        <a:bodyPr/>
        <a:lstStyle/>
        <a:p>
          <a:r>
            <a:rPr lang="th-TH" sz="2400" b="1" dirty="0" smtClean="0">
              <a:latin typeface="AngsanaUPC" pitchFamily="18" charset="-34"/>
              <a:ea typeface="+mn-ea"/>
              <a:cs typeface="AngsanaUPC" pitchFamily="18" charset="-34"/>
            </a:rPr>
            <a:t>ตัดยอด </a:t>
          </a:r>
          <a:r>
            <a:rPr lang="en-US" sz="2400" b="1" dirty="0" smtClean="0">
              <a:latin typeface="AngsanaUPC" pitchFamily="18" charset="-34"/>
              <a:ea typeface="+mn-ea"/>
              <a:cs typeface="AngsanaUPC" pitchFamily="18" charset="-34"/>
            </a:rPr>
            <a:t>CUTOFF : CU</a:t>
          </a:r>
          <a:endParaRPr lang="th-TH" sz="2400" b="1" dirty="0">
            <a:latin typeface="AngsanaUPC" pitchFamily="18" charset="-34"/>
            <a:ea typeface="+mn-ea"/>
            <a:cs typeface="AngsanaUPC" pitchFamily="18" charset="-34"/>
          </a:endParaRPr>
        </a:p>
      </dgm:t>
    </dgm:pt>
    <dgm:pt modelId="{53C2A5AC-66DA-4444-A8AA-8425AE0DC4E9}" type="parTrans" cxnId="{B955B785-3FC0-44EC-8CD9-B074A60DB79A}">
      <dgm:prSet/>
      <dgm:spPr/>
      <dgm:t>
        <a:bodyPr/>
        <a:lstStyle/>
        <a:p>
          <a:endParaRPr lang="th-TH" sz="2000" b="1">
            <a:solidFill>
              <a:sysClr val="windowText" lastClr="000000"/>
            </a:solidFill>
            <a:latin typeface="AngsanaUPC" pitchFamily="18" charset="-34"/>
            <a:cs typeface="AngsanaUPC" pitchFamily="18" charset="-34"/>
          </a:endParaRPr>
        </a:p>
      </dgm:t>
    </dgm:pt>
    <dgm:pt modelId="{72589B2B-A273-410C-A0A6-09B69B488F60}" type="sibTrans" cxnId="{B955B785-3FC0-44EC-8CD9-B074A60DB79A}">
      <dgm:prSet/>
      <dgm:spPr/>
      <dgm:t>
        <a:bodyPr/>
        <a:lstStyle/>
        <a:p>
          <a:endParaRPr lang="th-TH" sz="2000" b="1">
            <a:solidFill>
              <a:sysClr val="windowText" lastClr="000000"/>
            </a:solidFill>
            <a:latin typeface="AngsanaUPC" pitchFamily="18" charset="-34"/>
            <a:cs typeface="AngsanaUPC" pitchFamily="18" charset="-34"/>
          </a:endParaRPr>
        </a:p>
      </dgm:t>
    </dgm:pt>
    <dgm:pt modelId="{CB19AD7A-4599-41D6-B873-033E0CCAC60C}">
      <dgm:prSet phldrT="[ข้อความ]" custT="1"/>
      <dgm:spPr>
        <a:xfrm>
          <a:off x="1726356" y="598475"/>
          <a:ext cx="1512986" cy="1273680"/>
        </a:xfrm>
        <a:solidFill>
          <a:srgbClr val="E5F3D5">
            <a:alpha val="89804"/>
          </a:srgbClr>
        </a:solidFill>
        <a:ln>
          <a:solidFill>
            <a:srgbClr val="A4D76B">
              <a:alpha val="90000"/>
            </a:srgbClr>
          </a:solidFill>
        </a:ln>
      </dgm:spPr>
      <dgm:t>
        <a:bodyPr/>
        <a:lstStyle/>
        <a:p>
          <a:r>
            <a:rPr lang="th-TH" sz="2200" b="1" dirty="0" smtClean="0">
              <a:latin typeface="AngsanaUPC" pitchFamily="18" charset="-34"/>
              <a:ea typeface="+mn-ea"/>
              <a:cs typeface="AngsanaUPC" pitchFamily="18" charset="-34"/>
            </a:rPr>
            <a:t>กรรมสิทธิ์และข้อผูกพัน         </a:t>
          </a:r>
          <a:r>
            <a:rPr lang="en-US" sz="2200" b="1" dirty="0" smtClean="0">
              <a:latin typeface="AngsanaUPC" pitchFamily="18" charset="-34"/>
              <a:ea typeface="+mn-ea"/>
              <a:cs typeface="AngsanaUPC" pitchFamily="18" charset="-34"/>
            </a:rPr>
            <a:t>RIGHTS AND OBLIGATIONS : R&amp;O</a:t>
          </a:r>
          <a:endParaRPr lang="th-TH" sz="2200" b="1" dirty="0">
            <a:latin typeface="AngsanaUPC" pitchFamily="18" charset="-34"/>
            <a:ea typeface="+mn-ea"/>
            <a:cs typeface="AngsanaUPC" pitchFamily="18" charset="-34"/>
          </a:endParaRPr>
        </a:p>
      </dgm:t>
    </dgm:pt>
    <dgm:pt modelId="{E1C4A2EC-75AC-4D79-BCFC-7A0073FC3601}" type="parTrans" cxnId="{D1B99563-8F4B-4BBF-A408-2D2DAC6881A5}">
      <dgm:prSet/>
      <dgm:spPr/>
      <dgm:t>
        <a:bodyPr/>
        <a:lstStyle/>
        <a:p>
          <a:endParaRPr lang="th-TH" sz="2000" b="1">
            <a:solidFill>
              <a:sysClr val="windowText" lastClr="000000"/>
            </a:solidFill>
            <a:latin typeface="AngsanaUPC" pitchFamily="18" charset="-34"/>
            <a:cs typeface="AngsanaUPC" pitchFamily="18" charset="-34"/>
          </a:endParaRPr>
        </a:p>
      </dgm:t>
    </dgm:pt>
    <dgm:pt modelId="{51F81A44-72CD-4DBA-BD61-BF689535EE8A}" type="sibTrans" cxnId="{D1B99563-8F4B-4BBF-A408-2D2DAC6881A5}">
      <dgm:prSet/>
      <dgm:spPr/>
      <dgm:t>
        <a:bodyPr/>
        <a:lstStyle/>
        <a:p>
          <a:endParaRPr lang="th-TH" sz="2000" b="1">
            <a:solidFill>
              <a:sysClr val="windowText" lastClr="000000"/>
            </a:solidFill>
            <a:latin typeface="AngsanaUPC" pitchFamily="18" charset="-34"/>
            <a:cs typeface="AngsanaUPC" pitchFamily="18" charset="-34"/>
          </a:endParaRPr>
        </a:p>
      </dgm:t>
    </dgm:pt>
    <dgm:pt modelId="{49DD445D-5DB1-40A6-BBB9-8350EB000F93}">
      <dgm:prSet phldrT="[ข้อความ]" custT="1"/>
      <dgm:spPr>
        <a:xfrm>
          <a:off x="1726356" y="598475"/>
          <a:ext cx="1512986" cy="1273680"/>
        </a:xfrm>
        <a:solidFill>
          <a:srgbClr val="E5F3D5">
            <a:alpha val="89804"/>
          </a:srgbClr>
        </a:solidFill>
        <a:ln>
          <a:solidFill>
            <a:srgbClr val="A4D76B">
              <a:alpha val="90000"/>
            </a:srgbClr>
          </a:solidFill>
        </a:ln>
      </dgm:spPr>
      <dgm:t>
        <a:bodyPr/>
        <a:lstStyle/>
        <a:p>
          <a:r>
            <a:rPr lang="th-TH" sz="2200" b="1" dirty="0" smtClean="0">
              <a:latin typeface="AngsanaUPC" pitchFamily="18" charset="-34"/>
              <a:ea typeface="+mn-ea"/>
              <a:cs typeface="AngsanaUPC" pitchFamily="18" charset="-34"/>
            </a:rPr>
            <a:t>ความครบถ้วน </a:t>
          </a:r>
          <a:r>
            <a:rPr lang="en-US" sz="2200" b="1" dirty="0" smtClean="0">
              <a:latin typeface="AngsanaUPC" pitchFamily="18" charset="-34"/>
              <a:ea typeface="+mn-ea"/>
              <a:cs typeface="AngsanaUPC" pitchFamily="18" charset="-34"/>
            </a:rPr>
            <a:t>COMPLETENESS : C</a:t>
          </a:r>
          <a:endParaRPr lang="th-TH" sz="2200" b="1" dirty="0">
            <a:latin typeface="AngsanaUPC" pitchFamily="18" charset="-34"/>
            <a:ea typeface="+mn-ea"/>
            <a:cs typeface="AngsanaUPC" pitchFamily="18" charset="-34"/>
          </a:endParaRPr>
        </a:p>
      </dgm:t>
    </dgm:pt>
    <dgm:pt modelId="{81B8F399-6BB1-4F9B-B27E-8CF6D8DB849B}" type="parTrans" cxnId="{BD874588-6F10-49C2-A530-F40CA100A696}">
      <dgm:prSet/>
      <dgm:spPr/>
      <dgm:t>
        <a:bodyPr/>
        <a:lstStyle/>
        <a:p>
          <a:endParaRPr lang="th-TH" sz="2000" b="1">
            <a:solidFill>
              <a:sysClr val="windowText" lastClr="000000"/>
            </a:solidFill>
            <a:latin typeface="AngsanaUPC" pitchFamily="18" charset="-34"/>
            <a:cs typeface="AngsanaUPC" pitchFamily="18" charset="-34"/>
          </a:endParaRPr>
        </a:p>
      </dgm:t>
    </dgm:pt>
    <dgm:pt modelId="{4A4308BB-9230-4A73-8170-1A93F03282CC}" type="sibTrans" cxnId="{BD874588-6F10-49C2-A530-F40CA100A696}">
      <dgm:prSet/>
      <dgm:spPr/>
      <dgm:t>
        <a:bodyPr/>
        <a:lstStyle/>
        <a:p>
          <a:endParaRPr lang="th-TH" sz="2000" b="1">
            <a:solidFill>
              <a:sysClr val="windowText" lastClr="000000"/>
            </a:solidFill>
            <a:latin typeface="AngsanaUPC" pitchFamily="18" charset="-34"/>
            <a:cs typeface="AngsanaUPC" pitchFamily="18" charset="-34"/>
          </a:endParaRPr>
        </a:p>
      </dgm:t>
    </dgm:pt>
    <dgm:pt modelId="{2D7A6D4E-5564-45A3-8CCE-82C78C5B0116}">
      <dgm:prSet phldrT="[ข้อความ]" custT="1"/>
      <dgm:spPr>
        <a:xfrm>
          <a:off x="1726356" y="598475"/>
          <a:ext cx="1512986" cy="1273680"/>
        </a:xfrm>
        <a:solidFill>
          <a:srgbClr val="E5F3D5">
            <a:alpha val="89804"/>
          </a:srgbClr>
        </a:solidFill>
        <a:ln>
          <a:solidFill>
            <a:srgbClr val="A4D76B">
              <a:alpha val="90000"/>
            </a:srgbClr>
          </a:solidFill>
        </a:ln>
      </dgm:spPr>
      <dgm:t>
        <a:bodyPr/>
        <a:lstStyle/>
        <a:p>
          <a:r>
            <a:rPr lang="th-TH" sz="2200" b="1" dirty="0" smtClean="0">
              <a:latin typeface="AngsanaUPC" pitchFamily="18" charset="-34"/>
              <a:ea typeface="+mn-ea"/>
              <a:cs typeface="AngsanaUPC" pitchFamily="18" charset="-34"/>
            </a:rPr>
            <a:t>การแสดงมูลค่าและการปันส่วน</a:t>
          </a:r>
          <a:r>
            <a:rPr lang="en-US" sz="2200" b="1" dirty="0" smtClean="0">
              <a:latin typeface="AngsanaUPC" pitchFamily="18" charset="-34"/>
              <a:ea typeface="+mn-ea"/>
              <a:cs typeface="AngsanaUPC" pitchFamily="18" charset="-34"/>
            </a:rPr>
            <a:t>VALUATION AND ALLOCATION : V&amp;A</a:t>
          </a:r>
          <a:endParaRPr lang="th-TH" sz="2200" b="1" dirty="0">
            <a:latin typeface="AngsanaUPC" pitchFamily="18" charset="-34"/>
            <a:ea typeface="+mn-ea"/>
            <a:cs typeface="AngsanaUPC" pitchFamily="18" charset="-34"/>
          </a:endParaRPr>
        </a:p>
      </dgm:t>
    </dgm:pt>
    <dgm:pt modelId="{90B7C57D-B650-44F7-AB3B-DEC5088E86F6}" type="parTrans" cxnId="{94E2FF4A-E9F8-49D7-AB61-BC289466A8A0}">
      <dgm:prSet/>
      <dgm:spPr/>
      <dgm:t>
        <a:bodyPr/>
        <a:lstStyle/>
        <a:p>
          <a:endParaRPr lang="th-TH" sz="2000" b="1">
            <a:solidFill>
              <a:sysClr val="windowText" lastClr="000000"/>
            </a:solidFill>
            <a:latin typeface="AngsanaUPC" pitchFamily="18" charset="-34"/>
            <a:cs typeface="AngsanaUPC" pitchFamily="18" charset="-34"/>
          </a:endParaRPr>
        </a:p>
      </dgm:t>
    </dgm:pt>
    <dgm:pt modelId="{A524B012-C95A-4B6A-9827-23A23F09ACFB}" type="sibTrans" cxnId="{94E2FF4A-E9F8-49D7-AB61-BC289466A8A0}">
      <dgm:prSet/>
      <dgm:spPr/>
      <dgm:t>
        <a:bodyPr/>
        <a:lstStyle/>
        <a:p>
          <a:endParaRPr lang="th-TH" sz="2000" b="1">
            <a:solidFill>
              <a:sysClr val="windowText" lastClr="000000"/>
            </a:solidFill>
            <a:latin typeface="AngsanaUPC" pitchFamily="18" charset="-34"/>
            <a:cs typeface="AngsanaUPC" pitchFamily="18" charset="-34"/>
          </a:endParaRPr>
        </a:p>
      </dgm:t>
    </dgm:pt>
    <dgm:pt modelId="{113B21EF-632E-4DD6-A106-198EB7FBDACA}">
      <dgm:prSet phldrT="[ข้อความ]" custT="1"/>
      <dgm:spPr>
        <a:xfrm>
          <a:off x="3342029" y="592973"/>
          <a:ext cx="1512986" cy="1273680"/>
        </a:xfrm>
        <a:solidFill>
          <a:srgbClr val="E5F3D5">
            <a:alpha val="90000"/>
          </a:srgbClr>
        </a:solidFill>
      </dgm:spPr>
      <dgm:t>
        <a:bodyPr/>
        <a:lstStyle/>
        <a:p>
          <a:r>
            <a:rPr lang="th-TH" sz="2000" b="1" dirty="0" smtClean="0">
              <a:latin typeface="AngsanaUPC" pitchFamily="18" charset="-34"/>
              <a:ea typeface="+mn-ea"/>
              <a:cs typeface="AngsanaUPC" pitchFamily="18" charset="-34"/>
            </a:rPr>
            <a:t>ความครบถ้วน </a:t>
          </a:r>
          <a:r>
            <a:rPr lang="en-US" sz="2000" b="1" dirty="0" smtClean="0">
              <a:latin typeface="AngsanaUPC" pitchFamily="18" charset="-34"/>
              <a:ea typeface="+mn-ea"/>
              <a:cs typeface="AngsanaUPC" pitchFamily="18" charset="-34"/>
            </a:rPr>
            <a:t>COMPLETENESS : C</a:t>
          </a:r>
          <a:endParaRPr lang="th-TH" sz="2000" b="1" dirty="0">
            <a:latin typeface="AngsanaUPC" pitchFamily="18" charset="-34"/>
            <a:ea typeface="+mn-ea"/>
            <a:cs typeface="AngsanaUPC" pitchFamily="18" charset="-34"/>
          </a:endParaRPr>
        </a:p>
      </dgm:t>
    </dgm:pt>
    <dgm:pt modelId="{1460E858-ACBA-422E-814E-F36DF6D337B1}" type="parTrans" cxnId="{23AD250A-A289-4E35-9CF0-D2DD76567191}">
      <dgm:prSet/>
      <dgm:spPr/>
      <dgm:t>
        <a:bodyPr/>
        <a:lstStyle/>
        <a:p>
          <a:endParaRPr lang="th-TH" sz="2000" b="1">
            <a:solidFill>
              <a:sysClr val="windowText" lastClr="000000"/>
            </a:solidFill>
            <a:latin typeface="AngsanaUPC" pitchFamily="18" charset="-34"/>
            <a:cs typeface="AngsanaUPC" pitchFamily="18" charset="-34"/>
          </a:endParaRPr>
        </a:p>
      </dgm:t>
    </dgm:pt>
    <dgm:pt modelId="{49150720-EAD0-40FC-BD40-25A538B24CAF}" type="sibTrans" cxnId="{23AD250A-A289-4E35-9CF0-D2DD76567191}">
      <dgm:prSet/>
      <dgm:spPr/>
      <dgm:t>
        <a:bodyPr/>
        <a:lstStyle/>
        <a:p>
          <a:endParaRPr lang="th-TH" sz="2000" b="1">
            <a:solidFill>
              <a:sysClr val="windowText" lastClr="000000"/>
            </a:solidFill>
            <a:latin typeface="AngsanaUPC" pitchFamily="18" charset="-34"/>
            <a:cs typeface="AngsanaUPC" pitchFamily="18" charset="-34"/>
          </a:endParaRPr>
        </a:p>
      </dgm:t>
    </dgm:pt>
    <dgm:pt modelId="{E726EA30-EE2F-43F5-A972-047CC53D1AC4}">
      <dgm:prSet phldrT="[ข้อความ]" custT="1"/>
      <dgm:spPr>
        <a:xfrm>
          <a:off x="3342029" y="592973"/>
          <a:ext cx="1512986" cy="1273680"/>
        </a:xfrm>
        <a:solidFill>
          <a:srgbClr val="E5F3D5">
            <a:alpha val="90000"/>
          </a:srgbClr>
        </a:solidFill>
      </dgm:spPr>
      <dgm:t>
        <a:bodyPr/>
        <a:lstStyle/>
        <a:p>
          <a:r>
            <a:rPr lang="th-TH" sz="2000" b="1" dirty="0" smtClean="0">
              <a:latin typeface="AngsanaUPC" pitchFamily="18" charset="-34"/>
              <a:ea typeface="+mn-ea"/>
              <a:cs typeface="AngsanaUPC" pitchFamily="18" charset="-34"/>
            </a:rPr>
            <a:t>การจัดประเภทรายการและเข้าใจได้</a:t>
          </a:r>
          <a:r>
            <a:rPr lang="en-US" sz="2000" b="1" dirty="0" smtClean="0">
              <a:latin typeface="AngsanaUPC" pitchFamily="18" charset="-34"/>
              <a:ea typeface="+mn-ea"/>
              <a:cs typeface="AngsanaUPC" pitchFamily="18" charset="-34"/>
            </a:rPr>
            <a:t>CLASSIFICATION AND UNDERSTANDAVILITY : C&amp;U</a:t>
          </a:r>
          <a:endParaRPr lang="th-TH" sz="2000" b="1" dirty="0">
            <a:latin typeface="AngsanaUPC" pitchFamily="18" charset="-34"/>
            <a:ea typeface="+mn-ea"/>
            <a:cs typeface="AngsanaUPC" pitchFamily="18" charset="-34"/>
          </a:endParaRPr>
        </a:p>
      </dgm:t>
    </dgm:pt>
    <dgm:pt modelId="{C47946C9-1FDD-467B-818C-15F3F5D973E6}" type="parTrans" cxnId="{AB14C400-94C3-4A07-9CE0-F06F04B65043}">
      <dgm:prSet/>
      <dgm:spPr/>
      <dgm:t>
        <a:bodyPr/>
        <a:lstStyle/>
        <a:p>
          <a:endParaRPr lang="th-TH" sz="2000" b="1">
            <a:solidFill>
              <a:sysClr val="windowText" lastClr="000000"/>
            </a:solidFill>
            <a:latin typeface="AngsanaUPC" pitchFamily="18" charset="-34"/>
            <a:cs typeface="AngsanaUPC" pitchFamily="18" charset="-34"/>
          </a:endParaRPr>
        </a:p>
      </dgm:t>
    </dgm:pt>
    <dgm:pt modelId="{E550454A-DAA8-41D7-BEC4-02846F13D18C}" type="sibTrans" cxnId="{AB14C400-94C3-4A07-9CE0-F06F04B65043}">
      <dgm:prSet/>
      <dgm:spPr/>
      <dgm:t>
        <a:bodyPr/>
        <a:lstStyle/>
        <a:p>
          <a:endParaRPr lang="th-TH" sz="2000" b="1">
            <a:solidFill>
              <a:sysClr val="windowText" lastClr="000000"/>
            </a:solidFill>
            <a:latin typeface="AngsanaUPC" pitchFamily="18" charset="-34"/>
            <a:cs typeface="AngsanaUPC" pitchFamily="18" charset="-34"/>
          </a:endParaRPr>
        </a:p>
      </dgm:t>
    </dgm:pt>
    <dgm:pt modelId="{C5F50726-2F58-47B5-8952-E84D4634EE5E}">
      <dgm:prSet phldrT="[ข้อความ]" custT="1"/>
      <dgm:spPr>
        <a:xfrm>
          <a:off x="3342029" y="592973"/>
          <a:ext cx="1512986" cy="1273680"/>
        </a:xfrm>
        <a:solidFill>
          <a:srgbClr val="E5F3D5">
            <a:alpha val="90000"/>
          </a:srgbClr>
        </a:solidFill>
      </dgm:spPr>
      <dgm:t>
        <a:bodyPr/>
        <a:lstStyle/>
        <a:p>
          <a:r>
            <a:rPr lang="th-TH" sz="2000" b="1" dirty="0" smtClean="0">
              <a:latin typeface="AngsanaUPC" pitchFamily="18" charset="-34"/>
              <a:ea typeface="+mn-ea"/>
              <a:cs typeface="AngsanaUPC" pitchFamily="18" charset="-34"/>
            </a:rPr>
            <a:t>ความถูกต้องและการแสดงมูลค่า   </a:t>
          </a:r>
          <a:r>
            <a:rPr lang="en-US" sz="2000" b="1" dirty="0" smtClean="0">
              <a:latin typeface="AngsanaUPC" pitchFamily="18" charset="-34"/>
              <a:ea typeface="+mn-ea"/>
              <a:cs typeface="AngsanaUPC" pitchFamily="18" charset="-34"/>
            </a:rPr>
            <a:t>ACCURACY AND VALUATION : A&amp;V</a:t>
          </a:r>
          <a:endParaRPr lang="th-TH" sz="2000" b="1" dirty="0">
            <a:latin typeface="AngsanaUPC" pitchFamily="18" charset="-34"/>
            <a:ea typeface="+mn-ea"/>
            <a:cs typeface="AngsanaUPC" pitchFamily="18" charset="-34"/>
          </a:endParaRPr>
        </a:p>
      </dgm:t>
    </dgm:pt>
    <dgm:pt modelId="{AF38AC66-D13E-466B-8E8A-E0FE605FA794}" type="parTrans" cxnId="{F1869B32-FA4D-477A-BE6C-7ED28FA09480}">
      <dgm:prSet/>
      <dgm:spPr/>
      <dgm:t>
        <a:bodyPr/>
        <a:lstStyle/>
        <a:p>
          <a:endParaRPr lang="th-TH" sz="2000" b="1">
            <a:solidFill>
              <a:sysClr val="windowText" lastClr="000000"/>
            </a:solidFill>
            <a:latin typeface="AngsanaUPC" pitchFamily="18" charset="-34"/>
            <a:cs typeface="AngsanaUPC" pitchFamily="18" charset="-34"/>
          </a:endParaRPr>
        </a:p>
      </dgm:t>
    </dgm:pt>
    <dgm:pt modelId="{2216A1ED-D276-4916-9DF8-4CE503C9B3F6}" type="sibTrans" cxnId="{F1869B32-FA4D-477A-BE6C-7ED28FA09480}">
      <dgm:prSet/>
      <dgm:spPr/>
      <dgm:t>
        <a:bodyPr/>
        <a:lstStyle/>
        <a:p>
          <a:endParaRPr lang="th-TH" sz="2000" b="1">
            <a:solidFill>
              <a:sysClr val="windowText" lastClr="000000"/>
            </a:solidFill>
            <a:latin typeface="AngsanaUPC" pitchFamily="18" charset="-34"/>
            <a:cs typeface="AngsanaUPC" pitchFamily="18" charset="-34"/>
          </a:endParaRPr>
        </a:p>
      </dgm:t>
    </dgm:pt>
    <dgm:pt modelId="{9361C220-FD06-4FC1-9BB4-72D6187282CD}" type="pres">
      <dgm:prSet presAssocID="{7798DABD-B787-4BAD-95A4-7DAB27E9A1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3FFF3B7-8805-4D10-8497-4550111C3F96}" type="pres">
      <dgm:prSet presAssocID="{9538759E-0DF1-4A03-AFFC-DA3AC83E1719}" presName="composite" presStyleCnt="0"/>
      <dgm:spPr/>
      <dgm:t>
        <a:bodyPr/>
        <a:lstStyle/>
        <a:p>
          <a:endParaRPr lang="th-TH"/>
        </a:p>
      </dgm:t>
    </dgm:pt>
    <dgm:pt modelId="{11B1CA21-D65B-47FE-ADE7-107E3A244A84}" type="pres">
      <dgm:prSet presAssocID="{9538759E-0DF1-4A03-AFFC-DA3AC83E1719}" presName="parTx" presStyleLbl="alignNode1" presStyleIdx="0" presStyleCnt="3" custScaleX="115357" custLinFactNeighborX="5036" custLinFactNeighborY="876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th-TH"/>
        </a:p>
      </dgm:t>
    </dgm:pt>
    <dgm:pt modelId="{EE0B46E4-ACA9-4444-8C22-99A3865469E6}" type="pres">
      <dgm:prSet presAssocID="{9538759E-0DF1-4A03-AFFC-DA3AC83E1719}" presName="desTx" presStyleLbl="alignAccFollowNode1" presStyleIdx="0" presStyleCnt="3" custScaleX="115357" custLinFactNeighborX="5036" custLinFactNeighborY="-55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th-TH"/>
        </a:p>
      </dgm:t>
    </dgm:pt>
    <dgm:pt modelId="{F08CB67C-AB8B-4795-9847-96A493625274}" type="pres">
      <dgm:prSet presAssocID="{1425C8D8-BD51-4EB5-9922-5DF0BE5F6DFA}" presName="space" presStyleCnt="0"/>
      <dgm:spPr/>
      <dgm:t>
        <a:bodyPr/>
        <a:lstStyle/>
        <a:p>
          <a:endParaRPr lang="th-TH"/>
        </a:p>
      </dgm:t>
    </dgm:pt>
    <dgm:pt modelId="{F0B5446E-013D-471B-98AE-45CB4D2A8393}" type="pres">
      <dgm:prSet presAssocID="{0783A3F8-FA5D-4CED-9EF1-04D81E8DB294}" presName="composite" presStyleCnt="0"/>
      <dgm:spPr/>
      <dgm:t>
        <a:bodyPr/>
        <a:lstStyle/>
        <a:p>
          <a:endParaRPr lang="th-TH"/>
        </a:p>
      </dgm:t>
    </dgm:pt>
    <dgm:pt modelId="{82600A9F-BC3E-427C-A0DE-8DD40245648D}" type="pres">
      <dgm:prSet presAssocID="{0783A3F8-FA5D-4CED-9EF1-04D81E8DB294}" presName="parTx" presStyleLbl="alignNode1" presStyleIdx="1" presStyleCnt="3" custScaleX="109507" custLinFactNeighborX="-127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th-TH"/>
        </a:p>
      </dgm:t>
    </dgm:pt>
    <dgm:pt modelId="{82E61EEE-A4F0-4F2D-A451-4C79A0D0471F}" type="pres">
      <dgm:prSet presAssocID="{0783A3F8-FA5D-4CED-9EF1-04D81E8DB294}" presName="desTx" presStyleLbl="alignAccFollowNode1" presStyleIdx="1" presStyleCnt="3" custScaleX="109507" custLinFactNeighborX="-1272" custLinFactNeighborY="-55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th-TH"/>
        </a:p>
      </dgm:t>
    </dgm:pt>
    <dgm:pt modelId="{EA97B9CC-DC79-47B7-8A20-59719C01AA8F}" type="pres">
      <dgm:prSet presAssocID="{33A1DAE7-0AED-42F4-9149-A015D16F246D}" presName="space" presStyleCnt="0"/>
      <dgm:spPr/>
      <dgm:t>
        <a:bodyPr/>
        <a:lstStyle/>
        <a:p>
          <a:endParaRPr lang="th-TH"/>
        </a:p>
      </dgm:t>
    </dgm:pt>
    <dgm:pt modelId="{099ED015-5F15-4029-91E0-631CA53C1315}" type="pres">
      <dgm:prSet presAssocID="{FE9EF173-ADE6-4A8F-96E2-E4F063584155}" presName="composite" presStyleCnt="0"/>
      <dgm:spPr/>
      <dgm:t>
        <a:bodyPr/>
        <a:lstStyle/>
        <a:p>
          <a:endParaRPr lang="th-TH"/>
        </a:p>
      </dgm:t>
    </dgm:pt>
    <dgm:pt modelId="{0C3ED947-94BF-4663-A636-B85D5CCE2754}" type="pres">
      <dgm:prSet presAssocID="{FE9EF173-ADE6-4A8F-96E2-E4F063584155}" presName="parTx" presStyleLbl="alignNode1" presStyleIdx="2" presStyleCnt="3" custScaleX="130302" custLinFactNeighborX="-7213" custLinFactNeighborY="-251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th-TH"/>
        </a:p>
      </dgm:t>
    </dgm:pt>
    <dgm:pt modelId="{129D91E5-EAF6-4962-A2B9-AE4CB05DF7DB}" type="pres">
      <dgm:prSet presAssocID="{FE9EF173-ADE6-4A8F-96E2-E4F063584155}" presName="desTx" presStyleLbl="alignAccFollowNode1" presStyleIdx="2" presStyleCnt="3" custScaleX="130948" custLinFactNeighborX="-7213" custLinFactNeighborY="-98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th-TH"/>
        </a:p>
      </dgm:t>
    </dgm:pt>
  </dgm:ptLst>
  <dgm:cxnLst>
    <dgm:cxn modelId="{B6D35CC9-1C37-42EE-AF7E-BAF9B00287BB}" srcId="{7798DABD-B787-4BAD-95A4-7DAB27E9A159}" destId="{0783A3F8-FA5D-4CED-9EF1-04D81E8DB294}" srcOrd="1" destOrd="0" parTransId="{6BE9FE24-88AF-4B4E-B815-4608A9022377}" sibTransId="{33A1DAE7-0AED-42F4-9149-A015D16F246D}"/>
    <dgm:cxn modelId="{C009CE25-29BD-4B86-9920-C8545C284931}" type="presOf" srcId="{9538759E-0DF1-4A03-AFFC-DA3AC83E1719}" destId="{11B1CA21-D65B-47FE-ADE7-107E3A244A84}" srcOrd="0" destOrd="0" presId="urn:microsoft.com/office/officeart/2005/8/layout/hList1"/>
    <dgm:cxn modelId="{630A002C-D736-4AE9-A09D-5505CC3D4592}" srcId="{0783A3F8-FA5D-4CED-9EF1-04D81E8DB294}" destId="{EBEFD76D-42DB-425A-A909-CB6AFD7AD5E1}" srcOrd="0" destOrd="0" parTransId="{3C8001FE-57D0-4863-9E7C-9653986E8BFD}" sibTransId="{5A5F3E02-42A0-4368-8520-B892AFBF749A}"/>
    <dgm:cxn modelId="{7DCD7DEF-6228-4B59-A74E-AA1905327391}" type="presOf" srcId="{5094DA4C-7C32-4A99-B346-3366C3D591BA}" destId="{EE0B46E4-ACA9-4444-8C22-99A3865469E6}" srcOrd="0" destOrd="4" presId="urn:microsoft.com/office/officeart/2005/8/layout/hList1"/>
    <dgm:cxn modelId="{C91056E9-C8DD-436E-B2FC-2DA7D1E815F4}" type="presOf" srcId="{D17EC839-9240-4E3F-8298-1CF65B92E152}" destId="{129D91E5-EAF6-4962-A2B9-AE4CB05DF7DB}" srcOrd="0" destOrd="0" presId="urn:microsoft.com/office/officeart/2005/8/layout/hList1"/>
    <dgm:cxn modelId="{3CC42F84-3474-43C5-BF31-3D31CB5964BE}" type="presOf" srcId="{63780E2A-7B9A-4026-B972-BF7A011E5EE5}" destId="{EE0B46E4-ACA9-4444-8C22-99A3865469E6}" srcOrd="0" destOrd="3" presId="urn:microsoft.com/office/officeart/2005/8/layout/hList1"/>
    <dgm:cxn modelId="{8133CB4E-47ED-4753-947C-D372717AC04E}" type="presOf" srcId="{FE9EF173-ADE6-4A8F-96E2-E4F063584155}" destId="{0C3ED947-94BF-4663-A636-B85D5CCE2754}" srcOrd="0" destOrd="0" presId="urn:microsoft.com/office/officeart/2005/8/layout/hList1"/>
    <dgm:cxn modelId="{BD874588-6F10-49C2-A530-F40CA100A696}" srcId="{0783A3F8-FA5D-4CED-9EF1-04D81E8DB294}" destId="{49DD445D-5DB1-40A6-BBB9-8350EB000F93}" srcOrd="2" destOrd="0" parTransId="{81B8F399-6BB1-4F9B-B27E-8CF6D8DB849B}" sibTransId="{4A4308BB-9230-4A73-8170-1A93F03282CC}"/>
    <dgm:cxn modelId="{CEA415E8-6FD1-420A-A021-9AA3E24C7DFC}" type="presOf" srcId="{0783A3F8-FA5D-4CED-9EF1-04D81E8DB294}" destId="{82600A9F-BC3E-427C-A0DE-8DD40245648D}" srcOrd="0" destOrd="0" presId="urn:microsoft.com/office/officeart/2005/8/layout/hList1"/>
    <dgm:cxn modelId="{BE27C7B4-FA93-40C9-B5F4-3512B1752D95}" type="presOf" srcId="{7798DABD-B787-4BAD-95A4-7DAB27E9A159}" destId="{9361C220-FD06-4FC1-9BB4-72D6187282CD}" srcOrd="0" destOrd="0" presId="urn:microsoft.com/office/officeart/2005/8/layout/hList1"/>
    <dgm:cxn modelId="{6A275A4A-035F-4B8A-9DEE-1A0B5C2EE72F}" srcId="{9538759E-0DF1-4A03-AFFC-DA3AC83E1719}" destId="{84C34894-949B-440F-B57B-68D63FD85E75}" srcOrd="2" destOrd="0" parTransId="{691EC561-1017-424C-A434-DEDD6F724686}" sibTransId="{ACA948DE-1F8A-44B3-AA73-7195B091F30E}"/>
    <dgm:cxn modelId="{AB14C400-94C3-4A07-9CE0-F06F04B65043}" srcId="{FE9EF173-ADE6-4A8F-96E2-E4F063584155}" destId="{E726EA30-EE2F-43F5-A972-047CC53D1AC4}" srcOrd="2" destOrd="0" parTransId="{C47946C9-1FDD-467B-818C-15F3F5D973E6}" sibTransId="{E550454A-DAA8-41D7-BEC4-02846F13D18C}"/>
    <dgm:cxn modelId="{B955B785-3FC0-44EC-8CD9-B074A60DB79A}" srcId="{9538759E-0DF1-4A03-AFFC-DA3AC83E1719}" destId="{63780E2A-7B9A-4026-B972-BF7A011E5EE5}" srcOrd="3" destOrd="0" parTransId="{53C2A5AC-66DA-4444-A8AA-8425AE0DC4E9}" sibTransId="{72589B2B-A273-410C-A0A6-09B69B488F60}"/>
    <dgm:cxn modelId="{044E101D-5BCD-423E-AAC4-61EE1C6C1D5B}" type="presOf" srcId="{E726EA30-EE2F-43F5-A972-047CC53D1AC4}" destId="{129D91E5-EAF6-4962-A2B9-AE4CB05DF7DB}" srcOrd="0" destOrd="2" presId="urn:microsoft.com/office/officeart/2005/8/layout/hList1"/>
    <dgm:cxn modelId="{0531126A-FD9A-4C8D-AE25-611E43078CEE}" type="presOf" srcId="{C5F50726-2F58-47B5-8952-E84D4634EE5E}" destId="{129D91E5-EAF6-4962-A2B9-AE4CB05DF7DB}" srcOrd="0" destOrd="3" presId="urn:microsoft.com/office/officeart/2005/8/layout/hList1"/>
    <dgm:cxn modelId="{85C302B6-1AB5-4A2B-8232-7BFCB7A23219}" type="presOf" srcId="{CB19AD7A-4599-41D6-B873-033E0CCAC60C}" destId="{82E61EEE-A4F0-4F2D-A451-4C79A0D0471F}" srcOrd="0" destOrd="1" presId="urn:microsoft.com/office/officeart/2005/8/layout/hList1"/>
    <dgm:cxn modelId="{97EF33D5-6496-4F53-95B0-9DA22E4D50B9}" srcId="{FE9EF173-ADE6-4A8F-96E2-E4F063584155}" destId="{D17EC839-9240-4E3F-8298-1CF65B92E152}" srcOrd="0" destOrd="0" parTransId="{3CA9FB18-34AC-4E28-BCA0-043E6347EC18}" sibTransId="{8E537455-862E-49B1-95A4-A842E395D9A4}"/>
    <dgm:cxn modelId="{5F170C3A-DE47-423D-A29B-7491ED81073C}" srcId="{7798DABD-B787-4BAD-95A4-7DAB27E9A159}" destId="{9538759E-0DF1-4A03-AFFC-DA3AC83E1719}" srcOrd="0" destOrd="0" parTransId="{3E39FFED-D7A0-4604-8FC6-46C2EBE01C34}" sibTransId="{1425C8D8-BD51-4EB5-9922-5DF0BE5F6DFA}"/>
    <dgm:cxn modelId="{D1B99563-8F4B-4BBF-A408-2D2DAC6881A5}" srcId="{0783A3F8-FA5D-4CED-9EF1-04D81E8DB294}" destId="{CB19AD7A-4599-41D6-B873-033E0CCAC60C}" srcOrd="1" destOrd="0" parTransId="{E1C4A2EC-75AC-4D79-BCFC-7A0073FC3601}" sibTransId="{51F81A44-72CD-4DBA-BD61-BF689535EE8A}"/>
    <dgm:cxn modelId="{1F316A58-A320-4290-A036-79FB87EED899}" type="presOf" srcId="{8CDFC595-3AF1-4209-80EE-5976FBB23CA5}" destId="{EE0B46E4-ACA9-4444-8C22-99A3865469E6}" srcOrd="0" destOrd="1" presId="urn:microsoft.com/office/officeart/2005/8/layout/hList1"/>
    <dgm:cxn modelId="{6A7D0413-9CDC-407D-8C2C-4F841131809F}" type="presOf" srcId="{84C34894-949B-440F-B57B-68D63FD85E75}" destId="{EE0B46E4-ACA9-4444-8C22-99A3865469E6}" srcOrd="0" destOrd="2" presId="urn:microsoft.com/office/officeart/2005/8/layout/hList1"/>
    <dgm:cxn modelId="{D1474797-0251-4C49-AF7D-D7263D11E8A3}" type="presOf" srcId="{49DD445D-5DB1-40A6-BBB9-8350EB000F93}" destId="{82E61EEE-A4F0-4F2D-A451-4C79A0D0471F}" srcOrd="0" destOrd="2" presId="urn:microsoft.com/office/officeart/2005/8/layout/hList1"/>
    <dgm:cxn modelId="{48ADB44A-7310-4D50-BB89-E00025CA4A59}" type="presOf" srcId="{EBEFD76D-42DB-425A-A909-CB6AFD7AD5E1}" destId="{82E61EEE-A4F0-4F2D-A451-4C79A0D0471F}" srcOrd="0" destOrd="0" presId="urn:microsoft.com/office/officeart/2005/8/layout/hList1"/>
    <dgm:cxn modelId="{62011C0B-8F2A-46DD-919E-BC38DB77EBD1}" type="presOf" srcId="{113B21EF-632E-4DD6-A106-198EB7FBDACA}" destId="{129D91E5-EAF6-4962-A2B9-AE4CB05DF7DB}" srcOrd="0" destOrd="1" presId="urn:microsoft.com/office/officeart/2005/8/layout/hList1"/>
    <dgm:cxn modelId="{ED4EC271-EA5F-453D-A8BB-94C86DB867C2}" type="presOf" srcId="{2D7A6D4E-5564-45A3-8CCE-82C78C5B0116}" destId="{82E61EEE-A4F0-4F2D-A451-4C79A0D0471F}" srcOrd="0" destOrd="3" presId="urn:microsoft.com/office/officeart/2005/8/layout/hList1"/>
    <dgm:cxn modelId="{23AD250A-A289-4E35-9CF0-D2DD76567191}" srcId="{FE9EF173-ADE6-4A8F-96E2-E4F063584155}" destId="{113B21EF-632E-4DD6-A106-198EB7FBDACA}" srcOrd="1" destOrd="0" parTransId="{1460E858-ACBA-422E-814E-F36DF6D337B1}" sibTransId="{49150720-EAD0-40FC-BD40-25A538B24CAF}"/>
    <dgm:cxn modelId="{9F8B20CD-331E-4EDB-B981-3A777DECFDEC}" srcId="{9538759E-0DF1-4A03-AFFC-DA3AC83E1719}" destId="{8CDFC595-3AF1-4209-80EE-5976FBB23CA5}" srcOrd="1" destOrd="0" parTransId="{ECEEB759-6ABE-4D36-8E23-611493C5A02D}" sibTransId="{7E926CFE-93AD-4249-9766-59BB84919E4C}"/>
    <dgm:cxn modelId="{5AD7465F-B4AB-4024-8A8B-78A2DDEBDB1E}" srcId="{9538759E-0DF1-4A03-AFFC-DA3AC83E1719}" destId="{5094DA4C-7C32-4A99-B346-3366C3D591BA}" srcOrd="4" destOrd="0" parTransId="{25E07530-442D-4D68-BB55-77CD77B4A9D7}" sibTransId="{6516E2B0-F46B-4F8A-9C7D-3E95902BDF9A}"/>
    <dgm:cxn modelId="{F1869B32-FA4D-477A-BE6C-7ED28FA09480}" srcId="{FE9EF173-ADE6-4A8F-96E2-E4F063584155}" destId="{C5F50726-2F58-47B5-8952-E84D4634EE5E}" srcOrd="3" destOrd="0" parTransId="{AF38AC66-D13E-466B-8E8A-E0FE605FA794}" sibTransId="{2216A1ED-D276-4916-9DF8-4CE503C9B3F6}"/>
    <dgm:cxn modelId="{E24B8D62-E648-4046-9D82-5F3A34F5E0CE}" srcId="{7798DABD-B787-4BAD-95A4-7DAB27E9A159}" destId="{FE9EF173-ADE6-4A8F-96E2-E4F063584155}" srcOrd="2" destOrd="0" parTransId="{F54C2A21-3FBB-4753-AF43-18DF703DBAA8}" sibTransId="{EAA53D74-208E-4A01-B71A-58751FA51079}"/>
    <dgm:cxn modelId="{84047959-A4F5-423B-AAD5-5BF8027D419F}" srcId="{9538759E-0DF1-4A03-AFFC-DA3AC83E1719}" destId="{2A1FB3F4-CC21-4DE2-827E-9A8F90E390B0}" srcOrd="0" destOrd="0" parTransId="{2C39BE9E-8ED7-442B-A863-E84E8BAB5B93}" sibTransId="{E9C68A3A-F3E5-4B43-A9DC-C942A97C1C9A}"/>
    <dgm:cxn modelId="{94E2FF4A-E9F8-49D7-AB61-BC289466A8A0}" srcId="{0783A3F8-FA5D-4CED-9EF1-04D81E8DB294}" destId="{2D7A6D4E-5564-45A3-8CCE-82C78C5B0116}" srcOrd="3" destOrd="0" parTransId="{90B7C57D-B650-44F7-AB3B-DEC5088E86F6}" sibTransId="{A524B012-C95A-4B6A-9827-23A23F09ACFB}"/>
    <dgm:cxn modelId="{5DB7FA38-9009-455B-8F79-E028FCA81D8F}" type="presOf" srcId="{2A1FB3F4-CC21-4DE2-827E-9A8F90E390B0}" destId="{EE0B46E4-ACA9-4444-8C22-99A3865469E6}" srcOrd="0" destOrd="0" presId="urn:microsoft.com/office/officeart/2005/8/layout/hList1"/>
    <dgm:cxn modelId="{91A66898-B278-4853-9BC7-FCE1B5C444A6}" type="presParOf" srcId="{9361C220-FD06-4FC1-9BB4-72D6187282CD}" destId="{B3FFF3B7-8805-4D10-8497-4550111C3F96}" srcOrd="0" destOrd="0" presId="urn:microsoft.com/office/officeart/2005/8/layout/hList1"/>
    <dgm:cxn modelId="{5599F385-BB96-4BED-BDAB-31A79176B15B}" type="presParOf" srcId="{B3FFF3B7-8805-4D10-8497-4550111C3F96}" destId="{11B1CA21-D65B-47FE-ADE7-107E3A244A84}" srcOrd="0" destOrd="0" presId="urn:microsoft.com/office/officeart/2005/8/layout/hList1"/>
    <dgm:cxn modelId="{01D3DDF2-6D98-484E-8AD5-80A19EE17E69}" type="presParOf" srcId="{B3FFF3B7-8805-4D10-8497-4550111C3F96}" destId="{EE0B46E4-ACA9-4444-8C22-99A3865469E6}" srcOrd="1" destOrd="0" presId="urn:microsoft.com/office/officeart/2005/8/layout/hList1"/>
    <dgm:cxn modelId="{78C7C4D0-6067-483F-8406-51E91D9DF6F0}" type="presParOf" srcId="{9361C220-FD06-4FC1-9BB4-72D6187282CD}" destId="{F08CB67C-AB8B-4795-9847-96A493625274}" srcOrd="1" destOrd="0" presId="urn:microsoft.com/office/officeart/2005/8/layout/hList1"/>
    <dgm:cxn modelId="{1923EAEB-F603-4E75-A301-45C7E5FB6853}" type="presParOf" srcId="{9361C220-FD06-4FC1-9BB4-72D6187282CD}" destId="{F0B5446E-013D-471B-98AE-45CB4D2A8393}" srcOrd="2" destOrd="0" presId="urn:microsoft.com/office/officeart/2005/8/layout/hList1"/>
    <dgm:cxn modelId="{CC686FE4-5E1B-4EED-8EFC-5E31E7C2735B}" type="presParOf" srcId="{F0B5446E-013D-471B-98AE-45CB4D2A8393}" destId="{82600A9F-BC3E-427C-A0DE-8DD40245648D}" srcOrd="0" destOrd="0" presId="urn:microsoft.com/office/officeart/2005/8/layout/hList1"/>
    <dgm:cxn modelId="{93F57A04-07EC-4B6B-AEFD-2BD64451AABE}" type="presParOf" srcId="{F0B5446E-013D-471B-98AE-45CB4D2A8393}" destId="{82E61EEE-A4F0-4F2D-A451-4C79A0D0471F}" srcOrd="1" destOrd="0" presId="urn:microsoft.com/office/officeart/2005/8/layout/hList1"/>
    <dgm:cxn modelId="{1FAD4D92-06AC-4590-AC56-206DE15347FB}" type="presParOf" srcId="{9361C220-FD06-4FC1-9BB4-72D6187282CD}" destId="{EA97B9CC-DC79-47B7-8A20-59719C01AA8F}" srcOrd="3" destOrd="0" presId="urn:microsoft.com/office/officeart/2005/8/layout/hList1"/>
    <dgm:cxn modelId="{A31E11FF-FA8B-4747-8232-AB4C9C55A978}" type="presParOf" srcId="{9361C220-FD06-4FC1-9BB4-72D6187282CD}" destId="{099ED015-5F15-4029-91E0-631CA53C1315}" srcOrd="4" destOrd="0" presId="urn:microsoft.com/office/officeart/2005/8/layout/hList1"/>
    <dgm:cxn modelId="{2171FCA9-2420-4E0F-BFB0-0F285D6D34D9}" type="presParOf" srcId="{099ED015-5F15-4029-91E0-631CA53C1315}" destId="{0C3ED947-94BF-4663-A636-B85D5CCE2754}" srcOrd="0" destOrd="0" presId="urn:microsoft.com/office/officeart/2005/8/layout/hList1"/>
    <dgm:cxn modelId="{CAA9F68F-BD4E-4576-9060-AAB8812BE217}" type="presParOf" srcId="{099ED015-5F15-4029-91E0-631CA53C1315}" destId="{129D91E5-EAF6-4962-A2B9-AE4CB05DF7D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B1CA21-D65B-47FE-ADE7-107E3A244A84}">
      <dsp:nvSpPr>
        <dsp:cNvPr id="0" name=""/>
        <dsp:cNvSpPr/>
      </dsp:nvSpPr>
      <dsp:spPr>
        <a:xfrm>
          <a:off x="166974" y="-338264"/>
          <a:ext cx="3533248" cy="1126068"/>
        </a:xfrm>
        <a:prstGeom prst="rect">
          <a:avLst/>
        </a:prstGeom>
        <a:solidFill>
          <a:srgbClr val="A4D76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300" b="1" kern="1200" dirty="0" smtClean="0">
              <a:solidFill>
                <a:schemeClr val="tx1"/>
              </a:solidFill>
              <a:latin typeface="AngsanaUPC" pitchFamily="18" charset="-34"/>
              <a:ea typeface="+mn-ea"/>
              <a:cs typeface="AngsanaUPC" pitchFamily="18" charset="-34"/>
            </a:rPr>
            <a:t>ประเภทของรายการ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300" b="1" kern="1200" dirty="0" smtClean="0">
              <a:solidFill>
                <a:schemeClr val="tx1"/>
              </a:solidFill>
              <a:latin typeface="AngsanaUPC" pitchFamily="18" charset="-34"/>
              <a:ea typeface="+mn-ea"/>
              <a:cs typeface="AngsanaUPC" pitchFamily="18" charset="-34"/>
            </a:rPr>
            <a:t>และเหตุการณ์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300" b="1" kern="1200" dirty="0" smtClean="0">
              <a:solidFill>
                <a:schemeClr val="tx1"/>
              </a:solidFill>
              <a:latin typeface="AngsanaUPC" pitchFamily="18" charset="-34"/>
              <a:ea typeface="+mn-ea"/>
              <a:cs typeface="AngsanaUPC" pitchFamily="18" charset="-34"/>
            </a:rPr>
            <a:t>สำหรับระยะเวลาที่ตรวจสอบ</a:t>
          </a:r>
          <a:endParaRPr lang="th-TH" sz="2300" b="1" kern="1200" dirty="0">
            <a:solidFill>
              <a:schemeClr val="tx1"/>
            </a:solidFill>
            <a:latin typeface="AngsanaUPC" pitchFamily="18" charset="-34"/>
            <a:ea typeface="+mn-ea"/>
            <a:cs typeface="AngsanaUPC" pitchFamily="18" charset="-34"/>
          </a:endParaRPr>
        </a:p>
      </dsp:txBody>
      <dsp:txXfrm>
        <a:off x="166974" y="-338264"/>
        <a:ext cx="3533248" cy="1126068"/>
      </dsp:txXfrm>
    </dsp:sp>
    <dsp:sp modelId="{EE0B46E4-ACA9-4444-8C22-99A3865469E6}">
      <dsp:nvSpPr>
        <dsp:cNvPr id="0" name=""/>
        <dsp:cNvSpPr/>
      </dsp:nvSpPr>
      <dsp:spPr>
        <a:xfrm>
          <a:off x="166974" y="756399"/>
          <a:ext cx="3533248" cy="3874176"/>
        </a:xfrm>
        <a:prstGeom prst="rect">
          <a:avLst/>
        </a:prstGeom>
        <a:solidFill>
          <a:srgbClr val="E5F3D5">
            <a:alpha val="90000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latin typeface="AngsanaUPC" pitchFamily="18" charset="-34"/>
              <a:ea typeface="+mn-ea"/>
              <a:cs typeface="AngsanaUPC" pitchFamily="18" charset="-34"/>
            </a:rPr>
            <a:t>เกิดขึ้นจริง </a:t>
          </a:r>
          <a:r>
            <a:rPr lang="en-US" sz="2400" b="1" kern="1200" dirty="0" smtClean="0">
              <a:latin typeface="AngsanaUPC" pitchFamily="18" charset="-34"/>
              <a:ea typeface="+mn-ea"/>
              <a:cs typeface="AngsanaUPC" pitchFamily="18" charset="-34"/>
            </a:rPr>
            <a:t>OCCURRENCES : O </a:t>
          </a:r>
          <a:endParaRPr lang="th-TH" sz="2400" b="1" kern="1200" dirty="0">
            <a:latin typeface="AngsanaUPC" pitchFamily="18" charset="-34"/>
            <a:ea typeface="+mn-ea"/>
            <a:cs typeface="AngsanaUPC" pitchFamily="18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latin typeface="AngsanaUPC" pitchFamily="18" charset="-34"/>
              <a:ea typeface="+mn-ea"/>
              <a:cs typeface="AngsanaUPC" pitchFamily="18" charset="-34"/>
            </a:rPr>
            <a:t>ความครบถ้วน </a:t>
          </a:r>
          <a:r>
            <a:rPr lang="en-US" sz="2400" b="1" kern="1200" dirty="0" smtClean="0">
              <a:latin typeface="AngsanaUPC" pitchFamily="18" charset="-34"/>
              <a:ea typeface="+mn-ea"/>
              <a:cs typeface="AngsanaUPC" pitchFamily="18" charset="-34"/>
            </a:rPr>
            <a:t>COMPLETENESS : C</a:t>
          </a:r>
          <a:endParaRPr lang="th-TH" sz="2400" b="1" kern="1200" dirty="0">
            <a:latin typeface="AngsanaUPC" pitchFamily="18" charset="-34"/>
            <a:ea typeface="+mn-ea"/>
            <a:cs typeface="AngsanaUPC" pitchFamily="18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latin typeface="AngsanaUPC" pitchFamily="18" charset="-34"/>
              <a:ea typeface="+mn-ea"/>
              <a:cs typeface="AngsanaUPC" pitchFamily="18" charset="-34"/>
            </a:rPr>
            <a:t>ความถูกต้อง </a:t>
          </a:r>
          <a:r>
            <a:rPr lang="en-US" sz="2400" b="1" kern="1200" dirty="0" smtClean="0">
              <a:latin typeface="AngsanaUPC" pitchFamily="18" charset="-34"/>
              <a:ea typeface="+mn-ea"/>
              <a:cs typeface="AngsanaUPC" pitchFamily="18" charset="-34"/>
            </a:rPr>
            <a:t>ACCURACY : A</a:t>
          </a:r>
          <a:endParaRPr lang="th-TH" sz="2400" b="1" kern="1200" dirty="0">
            <a:latin typeface="AngsanaUPC" pitchFamily="18" charset="-34"/>
            <a:ea typeface="+mn-ea"/>
            <a:cs typeface="AngsanaUPC" pitchFamily="18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latin typeface="AngsanaUPC" pitchFamily="18" charset="-34"/>
              <a:ea typeface="+mn-ea"/>
              <a:cs typeface="AngsanaUPC" pitchFamily="18" charset="-34"/>
            </a:rPr>
            <a:t>ตัดยอด </a:t>
          </a:r>
          <a:r>
            <a:rPr lang="en-US" sz="2400" b="1" kern="1200" dirty="0" smtClean="0">
              <a:latin typeface="AngsanaUPC" pitchFamily="18" charset="-34"/>
              <a:ea typeface="+mn-ea"/>
              <a:cs typeface="AngsanaUPC" pitchFamily="18" charset="-34"/>
            </a:rPr>
            <a:t>CUTOFF : CU</a:t>
          </a:r>
          <a:endParaRPr lang="th-TH" sz="2400" b="1" kern="1200" dirty="0">
            <a:latin typeface="AngsanaUPC" pitchFamily="18" charset="-34"/>
            <a:ea typeface="+mn-ea"/>
            <a:cs typeface="AngsanaUPC" pitchFamily="18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latin typeface="AngsanaUPC" pitchFamily="18" charset="-34"/>
              <a:ea typeface="+mn-ea"/>
              <a:cs typeface="AngsanaUPC" pitchFamily="18" charset="-34"/>
            </a:rPr>
            <a:t>จัดประเภทรายการ </a:t>
          </a:r>
          <a:r>
            <a:rPr lang="en-US" sz="2400" b="1" kern="1200" dirty="0" smtClean="0">
              <a:latin typeface="AngsanaUPC" pitchFamily="18" charset="-34"/>
              <a:ea typeface="+mn-ea"/>
              <a:cs typeface="AngsanaUPC" pitchFamily="18" charset="-34"/>
            </a:rPr>
            <a:t>CLASSIFICATION : CL</a:t>
          </a:r>
          <a:endParaRPr lang="th-TH" sz="2400" b="1" kern="1200" dirty="0">
            <a:latin typeface="AngsanaUPC" pitchFamily="18" charset="-34"/>
            <a:ea typeface="+mn-ea"/>
            <a:cs typeface="AngsanaUPC" pitchFamily="18" charset="-34"/>
          </a:endParaRPr>
        </a:p>
      </dsp:txBody>
      <dsp:txXfrm>
        <a:off x="166974" y="756399"/>
        <a:ext cx="3533248" cy="3874176"/>
      </dsp:txXfrm>
    </dsp:sp>
    <dsp:sp modelId="{82600A9F-BC3E-427C-A0DE-8DD40245648D}">
      <dsp:nvSpPr>
        <dsp:cNvPr id="0" name=""/>
        <dsp:cNvSpPr/>
      </dsp:nvSpPr>
      <dsp:spPr>
        <a:xfrm>
          <a:off x="3935400" y="-348129"/>
          <a:ext cx="3354069" cy="1126068"/>
        </a:xfrm>
        <a:prstGeom prst="rect">
          <a:avLst/>
        </a:prstGeom>
        <a:solidFill>
          <a:srgbClr val="A4D76B"/>
        </a:solidFill>
        <a:ln w="12700" cap="flat" cmpd="sng" algn="ctr">
          <a:solidFill>
            <a:schemeClr val="accent5">
              <a:hueOff val="-138508"/>
              <a:satOff val="-13264"/>
              <a:lumOff val="-13334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800" b="1" kern="1200" dirty="0" smtClean="0">
              <a:solidFill>
                <a:schemeClr val="tx1"/>
              </a:solidFill>
              <a:latin typeface="AngsanaUPC" pitchFamily="18" charset="-34"/>
              <a:ea typeface="+mn-ea"/>
              <a:cs typeface="AngsanaUPC" pitchFamily="18" charset="-34"/>
            </a:rPr>
            <a:t>ยอดคงเหลือทางบัญชี</a:t>
          </a:r>
          <a:endParaRPr lang="th-TH" sz="2800" b="1" kern="1200" dirty="0">
            <a:solidFill>
              <a:schemeClr val="tx1"/>
            </a:solidFill>
            <a:latin typeface="AngsanaUPC" pitchFamily="18" charset="-34"/>
            <a:ea typeface="+mn-ea"/>
            <a:cs typeface="AngsanaUPC" pitchFamily="18" charset="-34"/>
          </a:endParaRPr>
        </a:p>
      </dsp:txBody>
      <dsp:txXfrm>
        <a:off x="3935400" y="-348129"/>
        <a:ext cx="3354069" cy="1126068"/>
      </dsp:txXfrm>
    </dsp:sp>
    <dsp:sp modelId="{82E61EEE-A4F0-4F2D-A451-4C79A0D0471F}">
      <dsp:nvSpPr>
        <dsp:cNvPr id="0" name=""/>
        <dsp:cNvSpPr/>
      </dsp:nvSpPr>
      <dsp:spPr>
        <a:xfrm>
          <a:off x="3935400" y="756399"/>
          <a:ext cx="3354069" cy="3874176"/>
        </a:xfrm>
        <a:prstGeom prst="rect">
          <a:avLst/>
        </a:prstGeom>
        <a:solidFill>
          <a:srgbClr val="E5F3D5">
            <a:alpha val="89804"/>
          </a:srgbClr>
        </a:solidFill>
        <a:ln w="12700" cap="flat" cmpd="sng" algn="ctr">
          <a:solidFill>
            <a:srgbClr val="A4D76B">
              <a:alpha val="90000"/>
            </a:srgb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200" b="1" kern="1200" dirty="0" smtClean="0">
              <a:latin typeface="AngsanaUPC" pitchFamily="18" charset="-34"/>
              <a:ea typeface="+mn-ea"/>
              <a:cs typeface="AngsanaUPC" pitchFamily="18" charset="-34"/>
            </a:rPr>
            <a:t>มีอยู่จริง </a:t>
          </a:r>
          <a:r>
            <a:rPr lang="en-US" sz="2200" b="1" kern="1200" dirty="0" smtClean="0">
              <a:latin typeface="AngsanaUPC" pitchFamily="18" charset="-34"/>
              <a:ea typeface="+mn-ea"/>
              <a:cs typeface="AngsanaUPC" pitchFamily="18" charset="-34"/>
            </a:rPr>
            <a:t>EXISTENCE : E</a:t>
          </a:r>
          <a:endParaRPr lang="th-TH" sz="2200" b="1" kern="1200" dirty="0">
            <a:latin typeface="AngsanaUPC" pitchFamily="18" charset="-34"/>
            <a:ea typeface="+mn-ea"/>
            <a:cs typeface="AngsanaUPC" pitchFamily="18" charset="-34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200" b="1" kern="1200" dirty="0" smtClean="0">
              <a:latin typeface="AngsanaUPC" pitchFamily="18" charset="-34"/>
              <a:ea typeface="+mn-ea"/>
              <a:cs typeface="AngsanaUPC" pitchFamily="18" charset="-34"/>
            </a:rPr>
            <a:t>กรรมสิทธิ์และข้อผูกพัน         </a:t>
          </a:r>
          <a:r>
            <a:rPr lang="en-US" sz="2200" b="1" kern="1200" dirty="0" smtClean="0">
              <a:latin typeface="AngsanaUPC" pitchFamily="18" charset="-34"/>
              <a:ea typeface="+mn-ea"/>
              <a:cs typeface="AngsanaUPC" pitchFamily="18" charset="-34"/>
            </a:rPr>
            <a:t>RIGHTS AND OBLIGATIONS : R&amp;O</a:t>
          </a:r>
          <a:endParaRPr lang="th-TH" sz="2200" b="1" kern="1200" dirty="0">
            <a:latin typeface="AngsanaUPC" pitchFamily="18" charset="-34"/>
            <a:ea typeface="+mn-ea"/>
            <a:cs typeface="AngsanaUPC" pitchFamily="18" charset="-34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200" b="1" kern="1200" dirty="0" smtClean="0">
              <a:latin typeface="AngsanaUPC" pitchFamily="18" charset="-34"/>
              <a:ea typeface="+mn-ea"/>
              <a:cs typeface="AngsanaUPC" pitchFamily="18" charset="-34"/>
            </a:rPr>
            <a:t>ความครบถ้วน </a:t>
          </a:r>
          <a:r>
            <a:rPr lang="en-US" sz="2200" b="1" kern="1200" dirty="0" smtClean="0">
              <a:latin typeface="AngsanaUPC" pitchFamily="18" charset="-34"/>
              <a:ea typeface="+mn-ea"/>
              <a:cs typeface="AngsanaUPC" pitchFamily="18" charset="-34"/>
            </a:rPr>
            <a:t>COMPLETENESS : C</a:t>
          </a:r>
          <a:endParaRPr lang="th-TH" sz="2200" b="1" kern="1200" dirty="0">
            <a:latin typeface="AngsanaUPC" pitchFamily="18" charset="-34"/>
            <a:ea typeface="+mn-ea"/>
            <a:cs typeface="AngsanaUPC" pitchFamily="18" charset="-34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200" b="1" kern="1200" dirty="0" smtClean="0">
              <a:latin typeface="AngsanaUPC" pitchFamily="18" charset="-34"/>
              <a:ea typeface="+mn-ea"/>
              <a:cs typeface="AngsanaUPC" pitchFamily="18" charset="-34"/>
            </a:rPr>
            <a:t>การแสดงมูลค่าและการปันส่วน</a:t>
          </a:r>
          <a:r>
            <a:rPr lang="en-US" sz="2200" b="1" kern="1200" dirty="0" smtClean="0">
              <a:latin typeface="AngsanaUPC" pitchFamily="18" charset="-34"/>
              <a:ea typeface="+mn-ea"/>
              <a:cs typeface="AngsanaUPC" pitchFamily="18" charset="-34"/>
            </a:rPr>
            <a:t>VALUATION AND ALLOCATION : V&amp;A</a:t>
          </a:r>
          <a:endParaRPr lang="th-TH" sz="2200" b="1" kern="1200" dirty="0">
            <a:latin typeface="AngsanaUPC" pitchFamily="18" charset="-34"/>
            <a:ea typeface="+mn-ea"/>
            <a:cs typeface="AngsanaUPC" pitchFamily="18" charset="-34"/>
          </a:endParaRPr>
        </a:p>
      </dsp:txBody>
      <dsp:txXfrm>
        <a:off x="3935400" y="756399"/>
        <a:ext cx="3354069" cy="3874176"/>
      </dsp:txXfrm>
    </dsp:sp>
    <dsp:sp modelId="{0C3ED947-94BF-4663-A636-B85D5CCE2754}">
      <dsp:nvSpPr>
        <dsp:cNvPr id="0" name=""/>
        <dsp:cNvSpPr/>
      </dsp:nvSpPr>
      <dsp:spPr>
        <a:xfrm>
          <a:off x="7545781" y="-348129"/>
          <a:ext cx="3990995" cy="1126068"/>
        </a:xfrm>
        <a:prstGeom prst="rect">
          <a:avLst/>
        </a:prstGeom>
        <a:solidFill>
          <a:srgbClr val="A4D76B"/>
        </a:solidFill>
        <a:ln w="12700" cap="flat" cmpd="sng" algn="ctr">
          <a:solidFill>
            <a:schemeClr val="accent5">
              <a:hueOff val="-277017"/>
              <a:satOff val="-26528"/>
              <a:lumOff val="-26667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800" b="1" kern="1200" dirty="0" smtClean="0">
              <a:solidFill>
                <a:schemeClr val="tx1"/>
              </a:solidFill>
              <a:latin typeface="AngsanaUPC" pitchFamily="18" charset="-34"/>
              <a:ea typeface="+mn-ea"/>
              <a:cs typeface="AngsanaUPC" pitchFamily="18" charset="-34"/>
            </a:rPr>
            <a:t>การแสดงรายการ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800" b="1" kern="1200" dirty="0" smtClean="0">
              <a:solidFill>
                <a:schemeClr val="tx1"/>
              </a:solidFill>
              <a:latin typeface="AngsanaUPC" pitchFamily="18" charset="-34"/>
              <a:ea typeface="+mn-ea"/>
              <a:cs typeface="AngsanaUPC" pitchFamily="18" charset="-34"/>
            </a:rPr>
            <a:t>และการเปิดเผยข้อมูล</a:t>
          </a:r>
          <a:endParaRPr lang="th-TH" sz="2800" b="1" kern="1200" dirty="0">
            <a:solidFill>
              <a:schemeClr val="tx1"/>
            </a:solidFill>
            <a:latin typeface="AngsanaUPC" pitchFamily="18" charset="-34"/>
            <a:ea typeface="+mn-ea"/>
            <a:cs typeface="AngsanaUPC" pitchFamily="18" charset="-34"/>
          </a:endParaRPr>
        </a:p>
      </dsp:txBody>
      <dsp:txXfrm>
        <a:off x="7545781" y="-348129"/>
        <a:ext cx="3990995" cy="1126068"/>
      </dsp:txXfrm>
    </dsp:sp>
    <dsp:sp modelId="{129D91E5-EAF6-4962-A2B9-AE4CB05DF7DB}">
      <dsp:nvSpPr>
        <dsp:cNvPr id="0" name=""/>
        <dsp:cNvSpPr/>
      </dsp:nvSpPr>
      <dsp:spPr>
        <a:xfrm>
          <a:off x="7535888" y="739662"/>
          <a:ext cx="4010781" cy="3874176"/>
        </a:xfrm>
        <a:prstGeom prst="rect">
          <a:avLst/>
        </a:prstGeom>
        <a:solidFill>
          <a:srgbClr val="E5F3D5">
            <a:alpha val="90000"/>
          </a:srgbClr>
        </a:solidFill>
        <a:ln w="12700" cap="flat" cmpd="sng" algn="ctr">
          <a:solidFill>
            <a:schemeClr val="accent5">
              <a:tint val="40000"/>
              <a:alpha val="90000"/>
              <a:hueOff val="-302234"/>
              <a:satOff val="-24813"/>
              <a:lumOff val="-697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b="1" kern="1200" dirty="0" smtClean="0">
              <a:latin typeface="AngsanaUPC" pitchFamily="18" charset="-34"/>
              <a:ea typeface="+mn-ea"/>
              <a:cs typeface="AngsanaUPC" pitchFamily="18" charset="-34"/>
            </a:rPr>
            <a:t>การเกิดขึ้นจริงและกรรมสิทธิ์และข้อผูกพัน </a:t>
          </a:r>
          <a:r>
            <a:rPr lang="en-US" sz="2000" b="1" kern="1200" dirty="0" smtClean="0">
              <a:latin typeface="AngsanaUPC" pitchFamily="18" charset="-34"/>
              <a:ea typeface="+mn-ea"/>
              <a:cs typeface="AngsanaUPC" pitchFamily="18" charset="-34"/>
            </a:rPr>
            <a:t>OCCURRENCE AND RIGHTS AND OBLIGATIONS : O&amp;R</a:t>
          </a:r>
          <a:endParaRPr lang="th-TH" sz="2000" b="1" kern="1200" dirty="0">
            <a:latin typeface="AngsanaUPC" pitchFamily="18" charset="-34"/>
            <a:ea typeface="+mn-ea"/>
            <a:cs typeface="AngsanaUPC" pitchFamily="18" charset="-34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b="1" kern="1200" dirty="0" smtClean="0">
              <a:latin typeface="AngsanaUPC" pitchFamily="18" charset="-34"/>
              <a:ea typeface="+mn-ea"/>
              <a:cs typeface="AngsanaUPC" pitchFamily="18" charset="-34"/>
            </a:rPr>
            <a:t>ความครบถ้วน </a:t>
          </a:r>
          <a:r>
            <a:rPr lang="en-US" sz="2000" b="1" kern="1200" dirty="0" smtClean="0">
              <a:latin typeface="AngsanaUPC" pitchFamily="18" charset="-34"/>
              <a:ea typeface="+mn-ea"/>
              <a:cs typeface="AngsanaUPC" pitchFamily="18" charset="-34"/>
            </a:rPr>
            <a:t>COMPLETENESS : C</a:t>
          </a:r>
          <a:endParaRPr lang="th-TH" sz="2000" b="1" kern="1200" dirty="0">
            <a:latin typeface="AngsanaUPC" pitchFamily="18" charset="-34"/>
            <a:ea typeface="+mn-ea"/>
            <a:cs typeface="AngsanaUPC" pitchFamily="18" charset="-34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b="1" kern="1200" dirty="0" smtClean="0">
              <a:latin typeface="AngsanaUPC" pitchFamily="18" charset="-34"/>
              <a:ea typeface="+mn-ea"/>
              <a:cs typeface="AngsanaUPC" pitchFamily="18" charset="-34"/>
            </a:rPr>
            <a:t>การจัดประเภทรายการและเข้าใจได้</a:t>
          </a:r>
          <a:r>
            <a:rPr lang="en-US" sz="2000" b="1" kern="1200" dirty="0" smtClean="0">
              <a:latin typeface="AngsanaUPC" pitchFamily="18" charset="-34"/>
              <a:ea typeface="+mn-ea"/>
              <a:cs typeface="AngsanaUPC" pitchFamily="18" charset="-34"/>
            </a:rPr>
            <a:t>CLASSIFICATION AND UNDERSTANDAVILITY : C&amp;U</a:t>
          </a:r>
          <a:endParaRPr lang="th-TH" sz="2000" b="1" kern="1200" dirty="0">
            <a:latin typeface="AngsanaUPC" pitchFamily="18" charset="-34"/>
            <a:ea typeface="+mn-ea"/>
            <a:cs typeface="AngsanaUPC" pitchFamily="18" charset="-34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b="1" kern="1200" dirty="0" smtClean="0">
              <a:latin typeface="AngsanaUPC" pitchFamily="18" charset="-34"/>
              <a:ea typeface="+mn-ea"/>
              <a:cs typeface="AngsanaUPC" pitchFamily="18" charset="-34"/>
            </a:rPr>
            <a:t>ความถูกต้องและการแสดงมูลค่า   </a:t>
          </a:r>
          <a:r>
            <a:rPr lang="en-US" sz="2000" b="1" kern="1200" dirty="0" smtClean="0">
              <a:latin typeface="AngsanaUPC" pitchFamily="18" charset="-34"/>
              <a:ea typeface="+mn-ea"/>
              <a:cs typeface="AngsanaUPC" pitchFamily="18" charset="-34"/>
            </a:rPr>
            <a:t>ACCURACY AND VALUATION : A&amp;V</a:t>
          </a:r>
          <a:endParaRPr lang="th-TH" sz="2000" b="1" kern="1200" dirty="0">
            <a:latin typeface="AngsanaUPC" pitchFamily="18" charset="-34"/>
            <a:ea typeface="+mn-ea"/>
            <a:cs typeface="AngsanaUPC" pitchFamily="18" charset="-34"/>
          </a:endParaRPr>
        </a:p>
      </dsp:txBody>
      <dsp:txXfrm>
        <a:off x="7535888" y="739662"/>
        <a:ext cx="4010781" cy="3874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5B431-2735-4F2D-B1D4-1FE187BAFB1D}" type="datetimeFigureOut">
              <a:rPr lang="th-TH" smtClean="0"/>
              <a:pPr/>
              <a:t>16/12/62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24F12-A4EA-48F3-BA89-1426AA03916A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663" y="746125"/>
            <a:ext cx="6627812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cs typeface="Cordia New" pitchFamily="34" charset="-34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431AF9-A0D2-4573-B587-319C583BEDB2}" type="slidenum">
              <a:rPr lang="th-TH" altLang="th-TH" smtClean="0">
                <a:solidFill>
                  <a:srgbClr val="000000"/>
                </a:solidFill>
              </a:rPr>
              <a:pPr/>
              <a:t>7</a:t>
            </a:fld>
            <a:endParaRPr lang="th-TH" altLang="th-TH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th-TH" smtClean="0"/>
              <a:pPr algn="r"/>
              <a:t>18</a:t>
            </a:fld>
            <a:endParaRPr lang="th-T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080915E7-071F-4A10-9C0F-26ECFCE7C726}" type="datetimeFigureOut">
              <a:rPr lang="th-TH" smtClean="0"/>
              <a:pPr/>
              <a:t>16/12/62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วงรี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วงรี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วงรี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0E09C407-94BE-4538-A1F1-68DA21F4AE5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15E7-071F-4A10-9C0F-26ECFCE7C726}" type="datetimeFigureOut">
              <a:rPr lang="th-TH" smtClean="0"/>
              <a:pPr/>
              <a:t>16/12/62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C407-94BE-4538-A1F1-68DA21F4AE5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15E7-071F-4A10-9C0F-26ECFCE7C726}" type="datetimeFigureOut">
              <a:rPr lang="th-TH" smtClean="0"/>
              <a:pPr/>
              <a:t>16/12/62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C407-94BE-4538-A1F1-68DA21F4AE5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ea_scape\Google Drive\My Works\Work\Wallpaper\spring_nature-wid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ea_scape\Desktop\Natur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สี่เหลี่ยมผืนผ้า 3"/>
          <p:cNvSpPr/>
          <p:nvPr userDrawn="1"/>
        </p:nvSpPr>
        <p:spPr>
          <a:xfrm>
            <a:off x="4" y="0"/>
            <a:ext cx="12291237" cy="6858000"/>
          </a:xfrm>
          <a:prstGeom prst="rect">
            <a:avLst/>
          </a:prstGeom>
          <a:solidFill>
            <a:schemeClr val="accent4">
              <a:lumMod val="20000"/>
              <a:lumOff val="80000"/>
              <a:alpha val="9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hardEdg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17216" tIns="58608" rIns="117216" bIns="58608" anchor="ctr"/>
          <a:lstStyle/>
          <a:p>
            <a:pPr algn="ctr" defTabSz="1172168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3600">
              <a:solidFill>
                <a:prstClr val="white"/>
              </a:solidFill>
            </a:endParaRPr>
          </a:p>
        </p:txBody>
      </p:sp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10562494" y="41277"/>
            <a:ext cx="1686170" cy="1374775"/>
            <a:chOff x="5868144" y="2060848"/>
            <a:chExt cx="2808312" cy="2808312"/>
          </a:xfrm>
        </p:grpSpPr>
        <p:sp>
          <p:nvSpPr>
            <p:cNvPr id="5" name="Oval 21"/>
            <p:cNvSpPr/>
            <p:nvPr userDrawn="1"/>
          </p:nvSpPr>
          <p:spPr>
            <a:xfrm>
              <a:off x="5868144" y="2060848"/>
              <a:ext cx="2808312" cy="28083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721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360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6" name="Picture 25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6284672" y="2375406"/>
              <a:ext cx="2105421" cy="209488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9368694" y="6626226"/>
            <a:ext cx="2684584" cy="30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16" tIns="58608" rIns="117216" bIns="58608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sz="1200" b="1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สำนักมาตรฐานการบัญชีและการสอบบัญชี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368694" y="6316663"/>
            <a:ext cx="2684584" cy="755650"/>
          </a:xfrm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fld id="{C1DF09CE-B00D-41B7-A039-C9F590382524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80915E7-071F-4A10-9C0F-26ECFCE7C726}" type="datetimeFigureOut">
              <a:rPr lang="th-TH" smtClean="0"/>
              <a:pPr/>
              <a:t>16/12/62</a:t>
            </a:fld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E09C407-94BE-4538-A1F1-68DA21F4AE5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080915E7-071F-4A10-9C0F-26ECFCE7C726}" type="datetimeFigureOut">
              <a:rPr lang="th-TH" smtClean="0"/>
              <a:pPr/>
              <a:t>16/12/62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วงรี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วงรี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วงรี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0E09C407-94BE-4538-A1F1-68DA21F4AE5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15E7-071F-4A10-9C0F-26ECFCE7C726}" type="datetimeFigureOut">
              <a:rPr lang="th-TH" smtClean="0"/>
              <a:pPr/>
              <a:t>16/12/62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C407-94BE-4538-A1F1-68DA21F4AE5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15E7-071F-4A10-9C0F-26ECFCE7C726}" type="datetimeFigureOut">
              <a:rPr lang="th-TH" smtClean="0"/>
              <a:pPr/>
              <a:t>16/12/62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C407-94BE-4538-A1F1-68DA21F4AE5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ยึดข้อความ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ยึดข้อความ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0915E7-071F-4A10-9C0F-26ECFCE7C726}" type="datetimeFigureOut">
              <a:rPr lang="th-TH" smtClean="0"/>
              <a:pPr/>
              <a:t>16/12/62</a:t>
            </a:fld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09C407-94BE-4538-A1F1-68DA21F4AE5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15E7-071F-4A10-9C0F-26ECFCE7C726}" type="datetimeFigureOut">
              <a:rPr lang="th-TH" smtClean="0"/>
              <a:pPr/>
              <a:t>16/12/62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C407-94BE-4538-A1F1-68DA21F4AE5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ตัวยึดเนื้อหา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ยึด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80915E7-071F-4A10-9C0F-26ECFCE7C726}" type="datetimeFigureOut">
              <a:rPr lang="th-TH" smtClean="0"/>
              <a:pPr/>
              <a:t>16/12/62</a:t>
            </a:fld>
            <a:endParaRPr lang="th-TH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E09C407-94BE-4538-A1F1-68DA21F4AE5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3" name="ตัวยึด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ตัวยึด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0915E7-071F-4A10-9C0F-26ECFCE7C726}" type="datetimeFigureOut">
              <a:rPr lang="th-TH" smtClean="0"/>
              <a:pPr/>
              <a:t>16/12/62</a:t>
            </a:fld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09C407-94BE-4538-A1F1-68DA21F4AE5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1" name="ตัวยึด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80915E7-071F-4A10-9C0F-26ECFCE7C726}" type="datetimeFigureOut">
              <a:rPr lang="th-TH" smtClean="0"/>
              <a:pPr/>
              <a:t>16/12/62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E09C407-94BE-4538-A1F1-68DA21F4AE5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3619;&#3632;&#3648;&#3610;&#3637;&#3618;&#3610;&#3623;&#3656;&#3634;&#3604;&#3657;&#3623;&#3618;&#3585;&#3634;&#3619;&#3619;&#3633;&#3610;&#3592;&#3656;&#3634;&#3618;&#3648;&#3591;&#3636;&#3609;.doc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3605;&#3633;&#3623;&#3629;&#3618;&#3656;&#3634;&#3591;&#3611;&#3633;&#3592;&#3592;&#3633;&#3618;&#3648;&#3626;&#3637;&#3656;&#3618;&#3591;.xls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&#3648;&#3588;&#3619;&#3639;&#3656;&#3629;&#3591;&#3617;&#3639;&#3629;&#3594;&#3656;&#3623;&#3618;&#3611;&#3619;&#3632;&#3648;&#3617;&#3636;&#3609;&#3588;&#3623;&#3634;&#3617;&#3648;&#3626;&#3637;&#3656;&#3618;&#3591;(excel).xlsx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&#3649;&#3609;&#3623;&#3611;&#3611;&#3591;&#3621;&#3656;&#3634;&#3626;&#3640;&#3604;271162.xl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&#3585;&#3634;&#3619;&#3592;&#3633;&#3604;&#3607;&#3635;&#3585;&#3619;&#3632;&#3604;&#3634;&#3625;&#3607;&#3635;&#3585;&#3634;&#3619;.pdf" TargetMode="Externa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hyperlink" Target="&#3585;&#3634;&#3619;&#3592;&#3633;&#3604;&#3607;&#3635;&#3585;&#3619;&#3632;&#3604;&#3634;&#3625;&#3607;&#3635;&#3585;&#3634;&#3619;.pdf" TargetMode="Externa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881158" y="1285860"/>
            <a:ext cx="7772400" cy="1928826"/>
          </a:xfrm>
        </p:spPr>
        <p:txBody>
          <a:bodyPr>
            <a:normAutofit/>
          </a:bodyPr>
          <a:lstStyle/>
          <a:p>
            <a:pPr algn="l"/>
            <a:r>
              <a:rPr lang="th-TH" sz="4000" i="1" dirty="0">
                <a:solidFill>
                  <a:srgbClr val="7030A0"/>
                </a:solidFill>
              </a:rPr>
              <a:t>   </a:t>
            </a:r>
            <a:br>
              <a:rPr lang="th-TH" sz="4000" i="1" dirty="0">
                <a:solidFill>
                  <a:srgbClr val="7030A0"/>
                </a:solidFill>
              </a:rPr>
            </a:br>
            <a:r>
              <a:rPr lang="th-TH" sz="4000" i="1" dirty="0">
                <a:solidFill>
                  <a:srgbClr val="7030A0"/>
                </a:solidFill>
              </a:rPr>
              <a:t/>
            </a:r>
            <a:br>
              <a:rPr lang="th-TH" sz="4000" i="1" dirty="0">
                <a:solidFill>
                  <a:srgbClr val="7030A0"/>
                </a:solidFill>
              </a:rPr>
            </a:b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238876" y="4500570"/>
            <a:ext cx="5500726" cy="2071702"/>
          </a:xfrm>
        </p:spPr>
        <p:txBody>
          <a:bodyPr>
            <a:noAutofit/>
          </a:bodyPr>
          <a:lstStyle/>
          <a:p>
            <a:r>
              <a:rPr lang="th-TH" sz="3600" b="1" i="1" dirty="0" smtClean="0">
                <a:solidFill>
                  <a:srgbClr val="C00000"/>
                </a:solidFill>
                <a:cs typeface="+mj-cs"/>
              </a:rPr>
              <a:t>รัตติยา  สวัสดี</a:t>
            </a:r>
            <a:endParaRPr lang="en-US" sz="3600" b="1" i="1" dirty="0">
              <a:solidFill>
                <a:srgbClr val="C00000"/>
              </a:solidFill>
              <a:cs typeface="+mj-cs"/>
            </a:endParaRPr>
          </a:p>
          <a:p>
            <a:r>
              <a:rPr lang="th-TH" sz="3600" b="1" i="1" dirty="0">
                <a:solidFill>
                  <a:srgbClr val="C00000"/>
                </a:solidFill>
                <a:cs typeface="+mj-cs"/>
              </a:rPr>
              <a:t>ผู้เชี่ยวชาญ</a:t>
            </a:r>
            <a:r>
              <a:rPr lang="th-TH" sz="3600" b="1" i="1" dirty="0" smtClean="0">
                <a:solidFill>
                  <a:srgbClr val="C00000"/>
                </a:solidFill>
                <a:cs typeface="+mj-cs"/>
              </a:rPr>
              <a:t>ด้านการบัญชีและการสอบบัญชี</a:t>
            </a:r>
          </a:p>
          <a:p>
            <a:r>
              <a:rPr lang="th-TH" sz="3600" i="1" dirty="0" smtClean="0">
                <a:solidFill>
                  <a:srgbClr val="C00000"/>
                </a:solidFill>
                <a:cs typeface="+mj-cs"/>
              </a:rPr>
              <a:t>สำนักงานตรวจบัญชีสหกรณ์ที่ 10</a:t>
            </a:r>
            <a:endParaRPr lang="en-US" sz="3600" b="1" i="1" dirty="0">
              <a:solidFill>
                <a:srgbClr val="C00000"/>
              </a:solidFill>
              <a:cs typeface="+mj-cs"/>
            </a:endParaRPr>
          </a:p>
          <a:p>
            <a:endParaRPr lang="th-TH" sz="24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916893" y="1817550"/>
            <a:ext cx="83582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solidFill>
                  <a:srgbClr val="0000FF"/>
                </a:solidFill>
                <a:cs typeface="+mj-cs"/>
              </a:rPr>
              <a:t>กระบวนงานและเทคนิคการ</a:t>
            </a:r>
            <a:r>
              <a:rPr lang="th-TH" sz="6000" b="1">
                <a:solidFill>
                  <a:srgbClr val="0000FF"/>
                </a:solidFill>
                <a:cs typeface="+mj-cs"/>
              </a:rPr>
              <a:t>สอบ</a:t>
            </a:r>
            <a:r>
              <a:rPr lang="th-TH" sz="6000" b="1" smtClean="0">
                <a:solidFill>
                  <a:srgbClr val="0000FF"/>
                </a:solidFill>
                <a:cs typeface="+mj-cs"/>
              </a:rPr>
              <a:t>บัญชี         เงิน</a:t>
            </a:r>
            <a:r>
              <a:rPr lang="th-TH" sz="6000" b="1" dirty="0">
                <a:solidFill>
                  <a:srgbClr val="0000FF"/>
                </a:solidFill>
                <a:cs typeface="+mj-cs"/>
              </a:rPr>
              <a:t>สดและเงินฝากธนาคาร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596" y="642919"/>
            <a:ext cx="8286808" cy="523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325" y="2336800"/>
            <a:ext cx="11338169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92705F-BE0F-424E-9546-234E1E098D5E}" type="slidenum">
              <a:rPr lang="th-TH" altLang="th-TH" smtClean="0">
                <a:latin typeface="EucrosiaUPC" pitchFamily="18" charset="-34"/>
                <a:cs typeface="EucrosiaUPC" pitchFamily="18" charset="-34"/>
              </a:rPr>
              <a:pPr/>
              <a:t>11</a:t>
            </a:fld>
            <a:endParaRPr lang="th-TH" altLang="th-TH" smtClean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55445" y="135833"/>
            <a:ext cx="11328400" cy="769441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th-TH"/>
            </a:defPPr>
            <a:lvl1pPr lvl="0" algn="ctr">
              <a:defRPr sz="4400" b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EucrosiaUPC" pitchFamily="18" charset="-34"/>
                <a:cs typeface="EucrosiaUPC" pitchFamily="18" charset="-34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th-TH" dirty="0" smtClean="0"/>
              <a:t>การวิเคราะห์ข้อมูลการทำธุรกรรมเชิงลึกของสหกรณ์</a:t>
            </a:r>
            <a:endParaRPr lang="th-TH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91054" y="1066134"/>
            <a:ext cx="6833640" cy="52321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32" tIns="45717" rIns="91432" bIns="45717">
            <a:spAutoFit/>
          </a:bodyPr>
          <a:lstStyle/>
          <a:p>
            <a:pPr eaLnBrk="0" hangingPunct="0"/>
            <a:r>
              <a:rPr lang="th-TH" sz="2800" b="1" u="sng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ตัวอย่าง</a:t>
            </a:r>
            <a:r>
              <a:rPr lang="th-TH" sz="28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  การสแกนธุรกรรมเงินสดและเงินฝากธนาคาร/สหกรณ์อื่น</a:t>
            </a:r>
            <a:endParaRPr lang="th-TH" sz="2800" b="1" dirty="0">
              <a:solidFill>
                <a:srgbClr val="0000FF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208189" y="1659839"/>
            <a:ext cx="6101519" cy="523220"/>
          </a:xfrm>
          <a:prstGeom prst="rect">
            <a:avLst/>
          </a:prstGeom>
          <a:solidFill>
            <a:srgbClr val="FFEDB3"/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th-TH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1. วิเคราะห์โครงสร้างสหกรณ์ + อำนาจหน้าที่</a:t>
            </a:r>
            <a:endParaRPr lang="th-TH" sz="2800" b="1" dirty="0">
              <a:solidFill>
                <a:schemeClr val="tx2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53"/>
          <p:cNvGrpSpPr>
            <a:grpSpLocks/>
          </p:cNvGrpSpPr>
          <p:nvPr/>
        </p:nvGrpSpPr>
        <p:grpSpPr bwMode="auto">
          <a:xfrm>
            <a:off x="10427631" y="171454"/>
            <a:ext cx="1783257" cy="369332"/>
            <a:chOff x="8362299" y="214290"/>
            <a:chExt cx="1441699" cy="369388"/>
          </a:xfrm>
        </p:grpSpPr>
        <p:sp>
          <p:nvSpPr>
            <p:cNvPr id="3097" name="Rectangle 41"/>
            <p:cNvSpPr>
              <a:spLocks noChangeArrowheads="1"/>
            </p:cNvSpPr>
            <p:nvPr/>
          </p:nvSpPr>
          <p:spPr bwMode="gray">
            <a:xfrm>
              <a:off x="8362299" y="214290"/>
              <a:ext cx="1379858" cy="350891"/>
            </a:xfrm>
            <a:prstGeom prst="rect">
              <a:avLst/>
            </a:prstGeom>
            <a:solidFill>
              <a:srgbClr val="15ACE1"/>
            </a:solidFill>
            <a:ln w="9525">
              <a:miter lim="800000"/>
              <a:headEnd/>
              <a:tailEnd/>
            </a:ln>
            <a:scene3d>
              <a:camera prst="legacyPerspectiveFront">
                <a:rot lat="21299996" lon="0" rev="0"/>
              </a:camera>
              <a:lightRig rig="legacyFlat3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5ACE1"/>
              </a:extrusionClr>
            </a:sp3d>
          </p:spPr>
          <p:txBody>
            <a:bodyPr wrap="none" anchor="ctr">
              <a:flatTx/>
            </a:bodyPr>
            <a:lstStyle/>
            <a:p>
              <a:endParaRPr lang="th-TH" sz="1500" dirty="0">
                <a:solidFill>
                  <a:srgbClr val="000000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3098" name="สี่เหลี่ยมผืนผ้า 90"/>
            <p:cNvSpPr>
              <a:spLocks noChangeArrowheads="1"/>
            </p:cNvSpPr>
            <p:nvPr/>
          </p:nvSpPr>
          <p:spPr bwMode="auto">
            <a:xfrm>
              <a:off x="8477951" y="214290"/>
              <a:ext cx="1326047" cy="36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th-TH" sz="1800" b="1" dirty="0">
                  <a:solidFill>
                    <a:schemeClr val="bg1"/>
                  </a:solidFill>
                  <a:latin typeface="EucrosiaUPC" pitchFamily="18" charset="-34"/>
                  <a:cs typeface="EucrosiaUPC" pitchFamily="18" charset="-34"/>
                </a:rPr>
                <a:t>หน่วย </a:t>
              </a:r>
              <a:r>
                <a:rPr lang="en-US" sz="1800" b="1" dirty="0">
                  <a:solidFill>
                    <a:schemeClr val="bg1"/>
                  </a:solidFill>
                  <a:latin typeface="EucrosiaUPC" pitchFamily="18" charset="-34"/>
                  <a:cs typeface="EucrosiaUPC" pitchFamily="18" charset="-34"/>
                </a:rPr>
                <a:t>: </a:t>
              </a:r>
              <a:r>
                <a:rPr lang="th-TH" sz="1800" b="1" dirty="0">
                  <a:solidFill>
                    <a:schemeClr val="bg1"/>
                  </a:solidFill>
                  <a:latin typeface="EucrosiaUPC" pitchFamily="18" charset="-34"/>
                  <a:cs typeface="EucrosiaUPC" pitchFamily="18" charset="-34"/>
                </a:rPr>
                <a:t>ล้านบาท</a:t>
              </a:r>
            </a:p>
          </p:txBody>
        </p:sp>
      </p:grpSp>
      <p:grpSp>
        <p:nvGrpSpPr>
          <p:cNvPr id="3" name="กลุ่ม 19"/>
          <p:cNvGrpSpPr/>
          <p:nvPr/>
        </p:nvGrpSpPr>
        <p:grpSpPr>
          <a:xfrm>
            <a:off x="24" y="68107"/>
            <a:ext cx="12164484" cy="6818056"/>
            <a:chOff x="22" y="68104"/>
            <a:chExt cx="12164484" cy="6818057"/>
          </a:xfrm>
        </p:grpSpPr>
        <p:grpSp>
          <p:nvGrpSpPr>
            <p:cNvPr id="4" name="กลุ่ม 61"/>
            <p:cNvGrpSpPr/>
            <p:nvPr/>
          </p:nvGrpSpPr>
          <p:grpSpPr>
            <a:xfrm>
              <a:off x="22" y="68104"/>
              <a:ext cx="12164484" cy="6818057"/>
              <a:chOff x="0" y="56746"/>
              <a:chExt cx="9123363" cy="5681716"/>
            </a:xfrm>
          </p:grpSpPr>
          <p:grpSp>
            <p:nvGrpSpPr>
              <p:cNvPr id="5" name="กลุ่ม 60"/>
              <p:cNvGrpSpPr/>
              <p:nvPr/>
            </p:nvGrpSpPr>
            <p:grpSpPr>
              <a:xfrm>
                <a:off x="0" y="56746"/>
                <a:ext cx="9123363" cy="5598723"/>
                <a:chOff x="0" y="56746"/>
                <a:chExt cx="9123363" cy="5598723"/>
              </a:xfrm>
            </p:grpSpPr>
            <p:sp>
              <p:nvSpPr>
                <p:cNvPr id="3074" name="AutoShape 4"/>
                <p:cNvSpPr>
                  <a:spLocks noChangeArrowheads="1"/>
                </p:cNvSpPr>
                <p:nvPr/>
              </p:nvSpPr>
              <p:spPr bwMode="gray">
                <a:xfrm>
                  <a:off x="5969000" y="919427"/>
                  <a:ext cx="3098800" cy="926042"/>
                </a:xfrm>
                <a:prstGeom prst="roundRect">
                  <a:avLst>
                    <a:gd name="adj" fmla="val 3477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ts val="2200"/>
                    </a:lnSpc>
                  </a:pPr>
                  <a:r>
                    <a:rPr lang="th-TH" sz="2100" b="1" u="sng" dirty="0">
                      <a:solidFill>
                        <a:srgbClr val="0000FF"/>
                      </a:solidFill>
                      <a:latin typeface="EucrosiaUPC" pitchFamily="18" charset="-34"/>
                      <a:cs typeface="EucrosiaUPC" pitchFamily="18" charset="-34"/>
                    </a:rPr>
                    <a:t>เงินฝากสหกรณ์อื่น</a:t>
                  </a:r>
                  <a:r>
                    <a:rPr lang="th-TH" sz="2100" b="1" dirty="0">
                      <a:solidFill>
                        <a:srgbClr val="0000FF"/>
                      </a:solidFill>
                      <a:latin typeface="EucrosiaUPC" pitchFamily="18" charset="-34"/>
                      <a:cs typeface="EucrosiaUPC" pitchFamily="18" charset="-34"/>
                    </a:rPr>
                    <a:t>  </a:t>
                  </a:r>
                  <a:r>
                    <a:rPr lang="th-TH" sz="2100" b="1" dirty="0" smtClean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18      </a:t>
                  </a:r>
                  <a:r>
                    <a:rPr lang="th-TH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(2.77 </a:t>
                  </a:r>
                  <a:r>
                    <a:rPr lang="en-US" sz="2100" b="1" dirty="0">
                      <a:latin typeface="EucrosiaUPC" pitchFamily="18" charset="-34"/>
                      <a:cs typeface="EucrosiaUPC" pitchFamily="18" charset="-34"/>
                    </a:rPr>
                    <a:t>%</a:t>
                  </a:r>
                  <a:r>
                    <a:rPr lang="th-TH" sz="2100" b="1" dirty="0">
                      <a:latin typeface="EucrosiaUPC" pitchFamily="18" charset="-34"/>
                      <a:cs typeface="EucrosiaUPC" pitchFamily="18" charset="-34"/>
                    </a:rPr>
                    <a:t>)</a:t>
                  </a:r>
                  <a:endParaRPr lang="th-TH" sz="2100" b="1" u="sng" dirty="0">
                    <a:solidFill>
                      <a:srgbClr val="000000"/>
                    </a:solidFill>
                    <a:latin typeface="EucrosiaUPC" pitchFamily="18" charset="-34"/>
                    <a:cs typeface="EucrosiaUPC" pitchFamily="18" charset="-34"/>
                  </a:endParaRPr>
                </a:p>
                <a:p>
                  <a:pPr>
                    <a:lnSpc>
                      <a:spcPts val="2200"/>
                    </a:lnSpc>
                    <a:buFontTx/>
                    <a:buChar char="-"/>
                  </a:pPr>
                  <a:r>
                    <a:rPr lang="th-TH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 </a:t>
                  </a:r>
                  <a:r>
                    <a:rPr lang="th-TH" sz="2100" b="1" dirty="0" smtClean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สอ. </a:t>
                  </a:r>
                  <a:r>
                    <a:rPr lang="th-TH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ป จก.     </a:t>
                  </a:r>
                  <a:r>
                    <a:rPr lang="th-TH" sz="2100" b="1" dirty="0" smtClean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       </a:t>
                  </a:r>
                  <a:r>
                    <a:rPr lang="th-TH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14       (2.16</a:t>
                  </a:r>
                  <a:r>
                    <a:rPr lang="th-TH" sz="2100" b="1" dirty="0">
                      <a:latin typeface="EucrosiaUPC" pitchFamily="18" charset="-34"/>
                      <a:cs typeface="EucrosiaUPC" pitchFamily="18" charset="-34"/>
                    </a:rPr>
                    <a:t> </a:t>
                  </a:r>
                  <a:r>
                    <a:rPr lang="en-US" sz="2100" b="1" dirty="0">
                      <a:latin typeface="EucrosiaUPC" pitchFamily="18" charset="-34"/>
                      <a:cs typeface="EucrosiaUPC" pitchFamily="18" charset="-34"/>
                    </a:rPr>
                    <a:t>%</a:t>
                  </a:r>
                  <a:r>
                    <a:rPr lang="th-TH" sz="2100" b="1" dirty="0">
                      <a:latin typeface="EucrosiaUPC" pitchFamily="18" charset="-34"/>
                      <a:cs typeface="EucrosiaUPC" pitchFamily="18" charset="-34"/>
                    </a:rPr>
                    <a:t>)</a:t>
                  </a:r>
                  <a:endParaRPr lang="th-TH" sz="2100" b="1" dirty="0">
                    <a:solidFill>
                      <a:srgbClr val="000000"/>
                    </a:solidFill>
                    <a:latin typeface="EucrosiaUPC" pitchFamily="18" charset="-34"/>
                    <a:cs typeface="EucrosiaUPC" pitchFamily="18" charset="-34"/>
                  </a:endParaRPr>
                </a:p>
                <a:p>
                  <a:pPr>
                    <a:lnSpc>
                      <a:spcPts val="2200"/>
                    </a:lnSpc>
                    <a:buFontTx/>
                    <a:buChar char="-"/>
                  </a:pPr>
                  <a:r>
                    <a:rPr lang="th-TH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 </a:t>
                  </a:r>
                  <a:r>
                    <a:rPr lang="th-TH" sz="2100" b="1" dirty="0" smtClean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สอ. </a:t>
                  </a:r>
                  <a:r>
                    <a:rPr lang="th-TH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ส จก.         </a:t>
                  </a:r>
                  <a:r>
                    <a:rPr lang="th-TH" sz="2100" b="1" dirty="0" smtClean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     </a:t>
                  </a:r>
                  <a:r>
                    <a:rPr lang="th-TH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1       (0.15</a:t>
                  </a:r>
                  <a:r>
                    <a:rPr lang="en-US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%</a:t>
                  </a:r>
                  <a:r>
                    <a:rPr lang="th-TH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)</a:t>
                  </a:r>
                </a:p>
                <a:p>
                  <a:pPr>
                    <a:lnSpc>
                      <a:spcPts val="2200"/>
                    </a:lnSpc>
                    <a:buFontTx/>
                    <a:buChar char="-"/>
                  </a:pPr>
                  <a:r>
                    <a:rPr lang="th-TH" sz="2100" b="1" dirty="0">
                      <a:latin typeface="EucrosiaUPC" pitchFamily="18" charset="-34"/>
                      <a:cs typeface="EucrosiaUPC" pitchFamily="18" charset="-34"/>
                    </a:rPr>
                    <a:t> </a:t>
                  </a:r>
                  <a:r>
                    <a:rPr lang="th-TH" sz="2100" b="1" dirty="0" smtClean="0">
                      <a:latin typeface="EucrosiaUPC" pitchFamily="18" charset="-34"/>
                      <a:cs typeface="EucrosiaUPC" pitchFamily="18" charset="-34"/>
                    </a:rPr>
                    <a:t>สอ. </a:t>
                  </a:r>
                  <a:r>
                    <a:rPr lang="th-TH" sz="2100" b="1" dirty="0">
                      <a:latin typeface="EucrosiaUPC" pitchFamily="18" charset="-34"/>
                      <a:cs typeface="EucrosiaUPC" pitchFamily="18" charset="-34"/>
                    </a:rPr>
                    <a:t>ต จก.       </a:t>
                  </a:r>
                  <a:r>
                    <a:rPr lang="th-TH" sz="2100" b="1" dirty="0" smtClean="0">
                      <a:latin typeface="EucrosiaUPC" pitchFamily="18" charset="-34"/>
                      <a:cs typeface="EucrosiaUPC" pitchFamily="18" charset="-34"/>
                    </a:rPr>
                    <a:t>       </a:t>
                  </a:r>
                  <a:r>
                    <a:rPr lang="th-TH" sz="2100" b="1" dirty="0">
                      <a:latin typeface="EucrosiaUPC" pitchFamily="18" charset="-34"/>
                      <a:cs typeface="EucrosiaUPC" pitchFamily="18" charset="-34"/>
                    </a:rPr>
                    <a:t>3</a:t>
                  </a:r>
                  <a:r>
                    <a:rPr lang="th-TH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       (0.46</a:t>
                  </a:r>
                  <a:r>
                    <a:rPr lang="en-US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%</a:t>
                  </a:r>
                  <a:r>
                    <a:rPr lang="th-TH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)</a:t>
                  </a:r>
                  <a:endParaRPr lang="th-TH" sz="2100" b="1" dirty="0">
                    <a:latin typeface="EucrosiaUPC" pitchFamily="18" charset="-34"/>
                    <a:cs typeface="EucrosiaUPC" pitchFamily="18" charset="-34"/>
                  </a:endParaRPr>
                </a:p>
              </p:txBody>
            </p:sp>
            <p:sp>
              <p:nvSpPr>
                <p:cNvPr id="3075" name="AutoShape 5"/>
                <p:cNvSpPr>
                  <a:spLocks noChangeArrowheads="1"/>
                </p:cNvSpPr>
                <p:nvPr/>
              </p:nvSpPr>
              <p:spPr bwMode="gray">
                <a:xfrm>
                  <a:off x="28575" y="1071563"/>
                  <a:ext cx="2857500" cy="476250"/>
                </a:xfrm>
                <a:prstGeom prst="roundRect">
                  <a:avLst>
                    <a:gd name="adj" fmla="val 907"/>
                  </a:avLst>
                </a:prstGeom>
                <a:solidFill>
                  <a:schemeClr val="bg1"/>
                </a:solidFill>
                <a:ln w="19050">
                  <a:solidFill>
                    <a:srgbClr val="9DE3A5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ts val="2436"/>
                    </a:lnSpc>
                  </a:pPr>
                  <a:endParaRPr lang="th-TH" sz="2300" b="1" u="sng" dirty="0">
                    <a:latin typeface="EucrosiaUPC" pitchFamily="18" charset="-34"/>
                    <a:cs typeface="EucrosiaUPC" pitchFamily="18" charset="-34"/>
                  </a:endParaRPr>
                </a:p>
                <a:p>
                  <a:pPr>
                    <a:lnSpc>
                      <a:spcPts val="2436"/>
                    </a:lnSpc>
                  </a:pPr>
                  <a:r>
                    <a:rPr lang="th-TH" sz="2300" b="1" u="sng" dirty="0">
                      <a:latin typeface="EucrosiaUPC" pitchFamily="18" charset="-34"/>
                      <a:cs typeface="EucrosiaUPC" pitchFamily="18" charset="-34"/>
                    </a:rPr>
                    <a:t>เจ้าหนี้เงินกู้</a:t>
                  </a:r>
                  <a:r>
                    <a:rPr lang="th-TH" sz="2300" b="1" dirty="0">
                      <a:latin typeface="EucrosiaUPC" pitchFamily="18" charset="-34"/>
                      <a:cs typeface="EucrosiaUPC" pitchFamily="18" charset="-34"/>
                    </a:rPr>
                    <a:t> </a:t>
                  </a:r>
                  <a:r>
                    <a:rPr lang="th-TH" sz="2300" b="1" dirty="0" err="1">
                      <a:latin typeface="EucrosiaUPC" pitchFamily="18" charset="-34"/>
                      <a:cs typeface="EucrosiaUPC" pitchFamily="18" charset="-34"/>
                    </a:rPr>
                    <a:t>ธกส.</a:t>
                  </a:r>
                  <a:r>
                    <a:rPr lang="th-TH" sz="2300" b="1" dirty="0">
                      <a:latin typeface="EucrosiaUPC" pitchFamily="18" charset="-34"/>
                      <a:cs typeface="EucrosiaUPC" pitchFamily="18" charset="-34"/>
                    </a:rPr>
                    <a:t> 324 (49.92</a:t>
                  </a:r>
                  <a:r>
                    <a:rPr lang="en-US" sz="2300" dirty="0">
                      <a:latin typeface="EucrosiaUPC" pitchFamily="18" charset="-34"/>
                      <a:cs typeface="EucrosiaUPC" pitchFamily="18" charset="-34"/>
                    </a:rPr>
                    <a:t> %</a:t>
                  </a:r>
                  <a:r>
                    <a:rPr lang="th-TH" sz="2300" dirty="0">
                      <a:latin typeface="EucrosiaUPC" pitchFamily="18" charset="-34"/>
                      <a:cs typeface="EucrosiaUPC" pitchFamily="18" charset="-34"/>
                    </a:rPr>
                    <a:t>) </a:t>
                  </a:r>
                </a:p>
                <a:p>
                  <a:endParaRPr lang="th-TH" sz="2300" dirty="0">
                    <a:latin typeface="EucrosiaUPC" pitchFamily="18" charset="-34"/>
                    <a:cs typeface="EucrosiaUPC" pitchFamily="18" charset="-34"/>
                  </a:endParaRPr>
                </a:p>
              </p:txBody>
            </p:sp>
            <p:grpSp>
              <p:nvGrpSpPr>
                <p:cNvPr id="7" name="กลุ่ม 99"/>
                <p:cNvGrpSpPr>
                  <a:grpSpLocks/>
                </p:cNvGrpSpPr>
                <p:nvPr/>
              </p:nvGrpSpPr>
              <p:grpSpPr bwMode="auto">
                <a:xfrm>
                  <a:off x="344" y="56746"/>
                  <a:ext cx="7820361" cy="462134"/>
                  <a:chOff x="1126193" y="8325665"/>
                  <a:chExt cx="9022526" cy="554276"/>
                </a:xfrm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</p:grpSpPr>
              <p:sp>
                <p:nvSpPr>
                  <p:cNvPr id="6" name="AutoShape 25"/>
                  <p:cNvSpPr>
                    <a:spLocks noChangeArrowheads="1"/>
                  </p:cNvSpPr>
                  <p:nvPr/>
                </p:nvSpPr>
                <p:spPr bwMode="gray">
                  <a:xfrm>
                    <a:off x="1126193" y="8325665"/>
                    <a:ext cx="8967743" cy="55427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C319">
                          <a:alpha val="89999"/>
                        </a:srgbClr>
                      </a:gs>
                      <a:gs pos="50000">
                        <a:srgbClr val="FFC319">
                          <a:gamma/>
                          <a:tint val="33725"/>
                          <a:invGamma/>
                        </a:srgbClr>
                      </a:gs>
                      <a:gs pos="100000">
                        <a:srgbClr val="FFC319">
                          <a:alpha val="89999"/>
                        </a:srgbClr>
                      </a:gs>
                    </a:gsLst>
                    <a:lin ang="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  <a:sp3d>
                    <a:bevelT w="139700" h="139700"/>
                  </a:sp3d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th-TH" sz="2600" kern="0" dirty="0">
                      <a:solidFill>
                        <a:sysClr val="windowText" lastClr="000000"/>
                      </a:solidFill>
                      <a:latin typeface="EucrosiaUPC" pitchFamily="18" charset="-34"/>
                      <a:cs typeface="EucrosiaUPC" pitchFamily="18" charset="-34"/>
                    </a:endParaRPr>
                  </a:p>
                </p:txBody>
              </p:sp>
              <p:sp>
                <p:nvSpPr>
                  <p:cNvPr id="3121" name="สี่เหลี่ยมผืนผ้า 98"/>
                  <p:cNvSpPr>
                    <a:spLocks noChangeArrowheads="1"/>
                  </p:cNvSpPr>
                  <p:nvPr/>
                </p:nvSpPr>
                <p:spPr bwMode="auto">
                  <a:xfrm>
                    <a:off x="1180977" y="8398195"/>
                    <a:ext cx="8967742" cy="4614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  <a:sp3d>
                    <a:bevelT w="139700" h="139700"/>
                  </a:sp3d>
                </p:spPr>
                <p:txBody>
                  <a:bodyPr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th-TH" sz="2400" b="1" u="sng" dirty="0">
                        <a:latin typeface="EucrosiaUPC" pitchFamily="18" charset="-34"/>
                        <a:cs typeface="EucrosiaUPC" pitchFamily="18" charset="-34"/>
                      </a:rPr>
                      <a:t>ตัวอย่าง</a:t>
                    </a:r>
                    <a:r>
                      <a:rPr lang="th-TH" sz="2400" b="1" dirty="0">
                        <a:latin typeface="EucrosiaUPC" pitchFamily="18" charset="-34"/>
                        <a:cs typeface="EucrosiaUPC" pitchFamily="18" charset="-34"/>
                      </a:rPr>
                      <a:t> วิเคราะห์โครงสร้างเงินทุนของสหกรณ์ออมทรัพย์กระบวนการตรวจสอบ จำกัด </a:t>
                    </a:r>
                  </a:p>
                </p:txBody>
              </p:sp>
            </p:grpSp>
            <p:grpSp>
              <p:nvGrpSpPr>
                <p:cNvPr id="8" name="กลุ่ม 58"/>
                <p:cNvGrpSpPr>
                  <a:grpSpLocks/>
                </p:cNvGrpSpPr>
                <p:nvPr/>
              </p:nvGrpSpPr>
              <p:grpSpPr bwMode="auto">
                <a:xfrm>
                  <a:off x="0" y="576792"/>
                  <a:ext cx="2886075" cy="476250"/>
                  <a:chOff x="166653" y="785795"/>
                  <a:chExt cx="2959247" cy="571504"/>
                </a:xfrm>
              </p:grpSpPr>
              <p:grpSp>
                <p:nvGrpSpPr>
                  <p:cNvPr id="9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166654" y="785795"/>
                    <a:ext cx="2952736" cy="571504"/>
                    <a:chOff x="720" y="1392"/>
                    <a:chExt cx="4058" cy="480"/>
                  </a:xfrm>
                </p:grpSpPr>
                <p:sp>
                  <p:nvSpPr>
                    <p:cNvPr id="3117" name="AutoShape 6"/>
                    <p:cNvSpPr>
                      <a:spLocks noChangeArrowheads="1"/>
                    </p:cNvSpPr>
                    <p:nvPr/>
                  </p:nvSpPr>
                  <p:spPr bwMode="ltGray">
                    <a:xfrm>
                      <a:off x="720" y="1392"/>
                      <a:ext cx="4058" cy="480"/>
                    </a:xfrm>
                    <a:prstGeom prst="roundRect">
                      <a:avLst>
                        <a:gd name="adj" fmla="val 17509"/>
                      </a:avLst>
                    </a:prstGeom>
                    <a:gradFill rotWithShape="1">
                      <a:gsLst>
                        <a:gs pos="0">
                          <a:srgbClr val="9DE3A5"/>
                        </a:gs>
                        <a:gs pos="50000">
                          <a:srgbClr val="91D198"/>
                        </a:gs>
                        <a:gs pos="100000">
                          <a:srgbClr val="9DE3A5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th-TH" sz="23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p:txBody>
                </p:sp>
                <p:grpSp>
                  <p:nvGrpSpPr>
                    <p:cNvPr id="10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30" y="1407"/>
                      <a:ext cx="4043" cy="444"/>
                      <a:chOff x="744" y="1407"/>
                      <a:chExt cx="3988" cy="444"/>
                    </a:xfrm>
                  </p:grpSpPr>
                  <p:sp>
                    <p:nvSpPr>
                      <p:cNvPr id="3119" name="AutoShape 8"/>
                      <p:cNvSpPr>
                        <a:spLocks noChangeArrowheads="1"/>
                      </p:cNvSpPr>
                      <p:nvPr/>
                    </p:nvSpPr>
                    <p:spPr bwMode="ltGray">
                      <a:xfrm>
                        <a:off x="743" y="1736"/>
                        <a:ext cx="3990" cy="115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rotWithShape="1">
                        <a:gsLst>
                          <a:gs pos="0">
                            <a:srgbClr val="9DE3A5">
                              <a:alpha val="0"/>
                            </a:srgbClr>
                          </a:gs>
                          <a:gs pos="100000">
                            <a:srgbClr val="FFFFFF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th-TH" sz="2300" dirty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endParaRPr>
                      </a:p>
                    </p:txBody>
                  </p:sp>
                  <p:sp>
                    <p:nvSpPr>
                      <p:cNvPr id="3120" name="AutoShape 9"/>
                      <p:cNvSpPr>
                        <a:spLocks noChangeArrowheads="1"/>
                      </p:cNvSpPr>
                      <p:nvPr/>
                    </p:nvSpPr>
                    <p:spPr bwMode="ltGray">
                      <a:xfrm>
                        <a:off x="743" y="1407"/>
                        <a:ext cx="3990" cy="115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rotWithShape="1">
                        <a:gsLst>
                          <a:gs pos="0">
                            <a:srgbClr val="F0FBF1"/>
                          </a:gs>
                          <a:gs pos="100000">
                            <a:srgbClr val="9DE3A5">
                              <a:alpha val="0"/>
                            </a:srgb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th-TH" sz="2300" dirty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endParaRPr>
                      </a:p>
                    </p:txBody>
                  </p:sp>
                </p:grpSp>
              </p:grpSp>
              <p:sp>
                <p:nvSpPr>
                  <p:cNvPr id="3116" name="สี่เหลี่ยมผืนผ้า 21"/>
                  <p:cNvSpPr>
                    <a:spLocks noChangeArrowheads="1"/>
                  </p:cNvSpPr>
                  <p:nvPr/>
                </p:nvSpPr>
                <p:spPr bwMode="auto">
                  <a:xfrm>
                    <a:off x="166653" y="825550"/>
                    <a:ext cx="2959247" cy="492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th-TH" sz="2600" b="1" dirty="0">
                        <a:latin typeface="EucrosiaUPC" pitchFamily="18" charset="-34"/>
                        <a:cs typeface="EucrosiaUPC" pitchFamily="18" charset="-34"/>
                      </a:rPr>
                      <a:t>รายละเอียดที่มาของเงินทุน</a:t>
                    </a:r>
                  </a:p>
                </p:txBody>
              </p:sp>
            </p:grpSp>
            <p:sp>
              <p:nvSpPr>
                <p:cNvPr id="3078" name="AutoShape 5"/>
                <p:cNvSpPr>
                  <a:spLocks noChangeArrowheads="1"/>
                </p:cNvSpPr>
                <p:nvPr/>
              </p:nvSpPr>
              <p:spPr bwMode="gray">
                <a:xfrm>
                  <a:off x="28575" y="1607345"/>
                  <a:ext cx="2857500" cy="1744303"/>
                </a:xfrm>
                <a:prstGeom prst="roundRect">
                  <a:avLst>
                    <a:gd name="adj" fmla="val 157"/>
                  </a:avLst>
                </a:prstGeom>
                <a:solidFill>
                  <a:schemeClr val="bg1"/>
                </a:solidFill>
                <a:ln w="19050">
                  <a:solidFill>
                    <a:srgbClr val="9DE3A5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th-TH" sz="2200" b="1" u="sng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เงินรับฝาก</a:t>
                  </a:r>
                  <a:r>
                    <a:rPr lang="th-TH" sz="22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 167 (25.73.</a:t>
                  </a:r>
                  <a:r>
                    <a:rPr lang="en-US" sz="2200" b="1" dirty="0">
                      <a:latin typeface="EucrosiaUPC" pitchFamily="18" charset="-34"/>
                      <a:cs typeface="EucrosiaUPC" pitchFamily="18" charset="-34"/>
                    </a:rPr>
                    <a:t>%</a:t>
                  </a:r>
                  <a:r>
                    <a:rPr lang="th-TH" sz="2200" b="1" dirty="0">
                      <a:latin typeface="EucrosiaUPC" pitchFamily="18" charset="-34"/>
                      <a:cs typeface="EucrosiaUPC" pitchFamily="18" charset="-34"/>
                    </a:rPr>
                    <a:t>)</a:t>
                  </a:r>
                </a:p>
                <a:p>
                  <a:r>
                    <a:rPr lang="th-TH" sz="2200" b="1" dirty="0">
                      <a:latin typeface="EucrosiaUPC" pitchFamily="18" charset="-34"/>
                      <a:cs typeface="EucrosiaUPC" pitchFamily="18" charset="-34"/>
                    </a:rPr>
                    <a:t>- สมาชิก            </a:t>
                  </a:r>
                  <a:r>
                    <a:rPr lang="th-TH" sz="2200" b="1" dirty="0" smtClean="0">
                      <a:latin typeface="EucrosiaUPC" pitchFamily="18" charset="-34"/>
                      <a:cs typeface="EucrosiaUPC" pitchFamily="18" charset="-34"/>
                    </a:rPr>
                    <a:t>         21   </a:t>
                  </a:r>
                  <a:r>
                    <a:rPr lang="th-TH" sz="2200" b="1" dirty="0">
                      <a:latin typeface="EucrosiaUPC" pitchFamily="18" charset="-34"/>
                      <a:cs typeface="EucrosiaUPC" pitchFamily="18" charset="-34"/>
                    </a:rPr>
                    <a:t>(3.24 </a:t>
                  </a:r>
                  <a:r>
                    <a:rPr lang="en-US" sz="2200" b="1" dirty="0">
                      <a:latin typeface="EucrosiaUPC" pitchFamily="18" charset="-34"/>
                      <a:cs typeface="EucrosiaUPC" pitchFamily="18" charset="-34"/>
                    </a:rPr>
                    <a:t>%</a:t>
                  </a:r>
                  <a:r>
                    <a:rPr lang="th-TH" sz="2200" b="1" dirty="0">
                      <a:latin typeface="EucrosiaUPC" pitchFamily="18" charset="-34"/>
                      <a:cs typeface="EucrosiaUPC" pitchFamily="18" charset="-34"/>
                    </a:rPr>
                    <a:t>)     </a:t>
                  </a:r>
                </a:p>
                <a:p>
                  <a:pPr>
                    <a:buFontTx/>
                    <a:buChar char="-"/>
                  </a:pPr>
                  <a:r>
                    <a:rPr lang="th-TH" sz="2200" b="1" dirty="0">
                      <a:latin typeface="EucrosiaUPC" pitchFamily="18" charset="-34"/>
                      <a:cs typeface="EucrosiaUPC" pitchFamily="18" charset="-34"/>
                    </a:rPr>
                    <a:t> สหกรณ์อื่น     </a:t>
                  </a:r>
                  <a:r>
                    <a:rPr lang="th-TH" sz="2200" b="1" dirty="0" smtClean="0">
                      <a:latin typeface="EucrosiaUPC" pitchFamily="18" charset="-34"/>
                      <a:cs typeface="EucrosiaUPC" pitchFamily="18" charset="-34"/>
                    </a:rPr>
                    <a:t>           12   </a:t>
                  </a:r>
                  <a:r>
                    <a:rPr lang="th-TH" sz="2200" b="1" dirty="0">
                      <a:latin typeface="EucrosiaUPC" pitchFamily="18" charset="-34"/>
                      <a:cs typeface="EucrosiaUPC" pitchFamily="18" charset="-34"/>
                    </a:rPr>
                    <a:t>(1.85 </a:t>
                  </a:r>
                  <a:r>
                    <a:rPr lang="en-US" sz="2200" b="1" dirty="0">
                      <a:latin typeface="EucrosiaUPC" pitchFamily="18" charset="-34"/>
                      <a:cs typeface="EucrosiaUPC" pitchFamily="18" charset="-34"/>
                    </a:rPr>
                    <a:t>%</a:t>
                  </a:r>
                  <a:r>
                    <a:rPr lang="th-TH" sz="2200" b="1" dirty="0">
                      <a:latin typeface="EucrosiaUPC" pitchFamily="18" charset="-34"/>
                      <a:cs typeface="EucrosiaUPC" pitchFamily="18" charset="-34"/>
                    </a:rPr>
                    <a:t>)         </a:t>
                  </a:r>
                </a:p>
                <a:p>
                  <a:pPr marL="342900" indent="-169863">
                    <a:buFont typeface="Arial" pitchFamily="34" charset="0"/>
                    <a:buChar char="•"/>
                  </a:pPr>
                  <a:r>
                    <a:rPr lang="th-TH" sz="2200" b="1" dirty="0" smtClean="0">
                      <a:latin typeface="EucrosiaUPC" pitchFamily="18" charset="-34"/>
                      <a:cs typeface="EucrosiaUPC" pitchFamily="18" charset="-34"/>
                    </a:rPr>
                    <a:t>  สอ. </a:t>
                  </a:r>
                  <a:r>
                    <a:rPr lang="th-TH" sz="2200" b="1" dirty="0">
                      <a:latin typeface="EucrosiaUPC" pitchFamily="18" charset="-34"/>
                      <a:cs typeface="EucrosiaUPC" pitchFamily="18" charset="-34"/>
                    </a:rPr>
                    <a:t>ก จก.             </a:t>
                  </a:r>
                  <a:r>
                    <a:rPr lang="th-TH" sz="2200" b="1" dirty="0" smtClean="0">
                      <a:latin typeface="EucrosiaUPC" pitchFamily="18" charset="-34"/>
                      <a:cs typeface="EucrosiaUPC" pitchFamily="18" charset="-34"/>
                    </a:rPr>
                    <a:t>   </a:t>
                  </a:r>
                  <a:r>
                    <a:rPr lang="th-TH" sz="2200" b="1" dirty="0">
                      <a:latin typeface="EucrosiaUPC" pitchFamily="18" charset="-34"/>
                      <a:cs typeface="EucrosiaUPC" pitchFamily="18" charset="-34"/>
                    </a:rPr>
                    <a:t>10</a:t>
                  </a:r>
                </a:p>
                <a:p>
                  <a:pPr marL="350022" indent="-122102">
                    <a:lnSpc>
                      <a:spcPts val="2179"/>
                    </a:lnSpc>
                    <a:buFont typeface="Arial" pitchFamily="34" charset="0"/>
                    <a:buChar char="•"/>
                  </a:pPr>
                  <a:r>
                    <a:rPr lang="th-TH" sz="2200" b="1" dirty="0">
                      <a:latin typeface="EucrosiaUPC" pitchFamily="18" charset="-34"/>
                      <a:cs typeface="EucrosiaUPC" pitchFamily="18" charset="-34"/>
                    </a:rPr>
                    <a:t>  </a:t>
                  </a:r>
                  <a:r>
                    <a:rPr lang="th-TH" sz="2200" b="1" dirty="0" smtClean="0">
                      <a:latin typeface="EucrosiaUPC" pitchFamily="18" charset="-34"/>
                      <a:cs typeface="EucrosiaUPC" pitchFamily="18" charset="-34"/>
                    </a:rPr>
                    <a:t>สอ. </a:t>
                  </a:r>
                  <a:r>
                    <a:rPr lang="th-TH" sz="2200" b="1" dirty="0">
                      <a:latin typeface="EucrosiaUPC" pitchFamily="18" charset="-34"/>
                      <a:cs typeface="EucrosiaUPC" pitchFamily="18" charset="-34"/>
                    </a:rPr>
                    <a:t>ข จก.     </a:t>
                  </a:r>
                  <a:r>
                    <a:rPr lang="th-TH" sz="2200" b="1" dirty="0" smtClean="0">
                      <a:latin typeface="EucrosiaUPC" pitchFamily="18" charset="-34"/>
                      <a:cs typeface="EucrosiaUPC" pitchFamily="18" charset="-34"/>
                    </a:rPr>
                    <a:t>           </a:t>
                  </a:r>
                  <a:r>
                    <a:rPr lang="th-TH" sz="2200" b="1" dirty="0">
                      <a:latin typeface="EucrosiaUPC" pitchFamily="18" charset="-34"/>
                      <a:cs typeface="EucrosiaUPC" pitchFamily="18" charset="-34"/>
                    </a:rPr>
                    <a:t>2</a:t>
                  </a:r>
                </a:p>
                <a:p>
                  <a:pPr marL="342900" indent="-342900">
                    <a:lnSpc>
                      <a:spcPts val="2179"/>
                    </a:lnSpc>
                    <a:buFontTx/>
                    <a:buChar char="-"/>
                  </a:pPr>
                  <a:r>
                    <a:rPr lang="th-TH" sz="2200" b="1" dirty="0" smtClean="0">
                      <a:latin typeface="EucrosiaUPC" pitchFamily="18" charset="-34"/>
                      <a:cs typeface="EucrosiaUPC" pitchFamily="18" charset="-34"/>
                    </a:rPr>
                    <a:t>บุคคลภายนอก        </a:t>
                  </a:r>
                  <a:r>
                    <a:rPr lang="th-TH" sz="2200" b="1" dirty="0">
                      <a:latin typeface="EucrosiaUPC" pitchFamily="18" charset="-34"/>
                      <a:cs typeface="EucrosiaUPC" pitchFamily="18" charset="-34"/>
                    </a:rPr>
                    <a:t>134  (20.64</a:t>
                  </a:r>
                  <a:r>
                    <a:rPr lang="en-US" sz="2200" b="1" dirty="0">
                      <a:latin typeface="EucrosiaUPC" pitchFamily="18" charset="-34"/>
                      <a:cs typeface="EucrosiaUPC" pitchFamily="18" charset="-34"/>
                    </a:rPr>
                    <a:t>%</a:t>
                  </a:r>
                  <a:r>
                    <a:rPr lang="th-TH" sz="2200" b="1" dirty="0" smtClean="0">
                      <a:latin typeface="EucrosiaUPC" pitchFamily="18" charset="-34"/>
                      <a:cs typeface="EucrosiaUPC" pitchFamily="18" charset="-34"/>
                    </a:rPr>
                    <a:t>)</a:t>
                  </a:r>
                </a:p>
              </p:txBody>
            </p:sp>
            <p:grpSp>
              <p:nvGrpSpPr>
                <p:cNvPr id="11" name="กลุ่ม 73"/>
                <p:cNvGrpSpPr>
                  <a:grpSpLocks/>
                </p:cNvGrpSpPr>
                <p:nvPr/>
              </p:nvGrpSpPr>
              <p:grpSpPr bwMode="auto">
                <a:xfrm>
                  <a:off x="2962276" y="529540"/>
                  <a:ext cx="2900363" cy="413345"/>
                  <a:chOff x="3238488" y="738846"/>
                  <a:chExt cx="3143272" cy="618453"/>
                </a:xfrm>
              </p:grpSpPr>
              <p:grpSp>
                <p:nvGrpSpPr>
                  <p:cNvPr id="12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3238488" y="785795"/>
                    <a:ext cx="3143272" cy="571504"/>
                    <a:chOff x="720" y="1392"/>
                    <a:chExt cx="4058" cy="480"/>
                  </a:xfrm>
                </p:grpSpPr>
                <p:sp>
                  <p:nvSpPr>
                    <p:cNvPr id="3111" name="AutoShape 11"/>
                    <p:cNvSpPr>
                      <a:spLocks noChangeArrowheads="1"/>
                    </p:cNvSpPr>
                    <p:nvPr/>
                  </p:nvSpPr>
                  <p:spPr bwMode="ltGray">
                    <a:xfrm>
                      <a:off x="720" y="1392"/>
                      <a:ext cx="4058" cy="480"/>
                    </a:xfrm>
                    <a:prstGeom prst="roundRect">
                      <a:avLst>
                        <a:gd name="adj" fmla="val 17509"/>
                      </a:avLst>
                    </a:prstGeom>
                    <a:gradFill rotWithShape="1">
                      <a:gsLst>
                        <a:gs pos="0">
                          <a:srgbClr val="D1BCEE"/>
                        </a:gs>
                        <a:gs pos="50000">
                          <a:srgbClr val="C1ADDB"/>
                        </a:gs>
                        <a:gs pos="100000">
                          <a:srgbClr val="D1BCEE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th-TH" sz="31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p:txBody>
                </p:sp>
                <p:grpSp>
                  <p:nvGrpSpPr>
                    <p:cNvPr id="13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30" y="1407"/>
                      <a:ext cx="4043" cy="444"/>
                      <a:chOff x="744" y="1407"/>
                      <a:chExt cx="3988" cy="444"/>
                    </a:xfrm>
                  </p:grpSpPr>
                  <p:sp>
                    <p:nvSpPr>
                      <p:cNvPr id="3113" name="AutoShape 13"/>
                      <p:cNvSpPr>
                        <a:spLocks noChangeArrowheads="1"/>
                      </p:cNvSpPr>
                      <p:nvPr/>
                    </p:nvSpPr>
                    <p:spPr bwMode="ltGray">
                      <a:xfrm>
                        <a:off x="745" y="1736"/>
                        <a:ext cx="3987" cy="115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rotWithShape="1">
                        <a:gsLst>
                          <a:gs pos="0">
                            <a:srgbClr val="D1BCEE">
                              <a:alpha val="0"/>
                            </a:srgbClr>
                          </a:gs>
                          <a:gs pos="100000">
                            <a:srgbClr val="FFFFFF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th-TH" sz="3100" dirty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endParaRPr>
                      </a:p>
                    </p:txBody>
                  </p:sp>
                  <p:sp>
                    <p:nvSpPr>
                      <p:cNvPr id="3114" name="AutoShape 14"/>
                      <p:cNvSpPr>
                        <a:spLocks noChangeArrowheads="1"/>
                      </p:cNvSpPr>
                      <p:nvPr/>
                    </p:nvSpPr>
                    <p:spPr bwMode="ltGray">
                      <a:xfrm>
                        <a:off x="745" y="1407"/>
                        <a:ext cx="3987" cy="115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rotWithShape="1">
                        <a:gsLst>
                          <a:gs pos="0">
                            <a:srgbClr val="F3EEFB"/>
                          </a:gs>
                          <a:gs pos="100000">
                            <a:srgbClr val="D1BCEE">
                              <a:alpha val="0"/>
                            </a:srgb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th-TH" sz="3100" dirty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endParaRPr>
                      </a:p>
                    </p:txBody>
                  </p:sp>
                </p:grpSp>
              </p:grpSp>
              <p:sp>
                <p:nvSpPr>
                  <p:cNvPr id="3110" name="สี่เหลี่ยมผืนผ้า 72"/>
                  <p:cNvSpPr>
                    <a:spLocks noChangeArrowheads="1"/>
                  </p:cNvSpPr>
                  <p:nvPr/>
                </p:nvSpPr>
                <p:spPr bwMode="auto">
                  <a:xfrm>
                    <a:off x="3391072" y="738846"/>
                    <a:ext cx="2307771" cy="6140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th-TH" sz="2600" b="1" dirty="0">
                        <a:latin typeface="EucrosiaUPC" pitchFamily="18" charset="-34"/>
                        <a:cs typeface="EucrosiaUPC" pitchFamily="18" charset="-34"/>
                      </a:rPr>
                      <a:t>ณ วันที่ 30 มิถุนายน 2560</a:t>
                    </a:r>
                  </a:p>
                </p:txBody>
              </p:sp>
            </p:grpSp>
            <p:sp>
              <p:nvSpPr>
                <p:cNvPr id="3080" name="AutoShape 8"/>
                <p:cNvSpPr>
                  <a:spLocks noChangeArrowheads="1"/>
                </p:cNvSpPr>
                <p:nvPr/>
              </p:nvSpPr>
              <p:spPr bwMode="gray">
                <a:xfrm>
                  <a:off x="2977246" y="919426"/>
                  <a:ext cx="2901950" cy="28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8F8F8"/>
                </a:solidFill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>
                    <a:latin typeface="EucrosiaUPC" pitchFamily="18" charset="-34"/>
                    <a:cs typeface="EucrosiaUPC" pitchFamily="18" charset="-34"/>
                  </a:endParaRPr>
                </a:p>
              </p:txBody>
            </p:sp>
            <p:sp>
              <p:nvSpPr>
                <p:cNvPr id="76" name="AutoShape 8"/>
                <p:cNvSpPr>
                  <a:spLocks noChangeArrowheads="1"/>
                </p:cNvSpPr>
                <p:nvPr/>
              </p:nvSpPr>
              <p:spPr bwMode="gray">
                <a:xfrm>
                  <a:off x="2974427" y="1258382"/>
                  <a:ext cx="2900362" cy="2240792"/>
                </a:xfrm>
                <a:prstGeom prst="roundRect">
                  <a:avLst>
                    <a:gd name="adj" fmla="val 0"/>
                  </a:avLst>
                </a:prstGeom>
                <a:ln>
                  <a:solidFill>
                    <a:srgbClr val="00B050"/>
                  </a:solidFill>
                  <a:headEnd/>
                  <a:tailEnd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>
                    <a:defRPr/>
                  </a:pPr>
                  <a:endParaRPr lang="th-TH">
                    <a:solidFill>
                      <a:srgbClr val="000000"/>
                    </a:solidFill>
                    <a:latin typeface="EucrosiaUPC" pitchFamily="18" charset="-34"/>
                    <a:cs typeface="EucrosiaUPC" pitchFamily="18" charset="-34"/>
                  </a:endParaRPr>
                </a:p>
              </p:txBody>
            </p:sp>
            <p:sp>
              <p:nvSpPr>
                <p:cNvPr id="3082" name="สี่เหลี่ยมผืนผ้า 76"/>
                <p:cNvSpPr>
                  <a:spLocks noChangeArrowheads="1"/>
                </p:cNvSpPr>
                <p:nvPr/>
              </p:nvSpPr>
              <p:spPr bwMode="auto">
                <a:xfrm>
                  <a:off x="3303787" y="883509"/>
                  <a:ext cx="1778372" cy="3718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th-TH" sz="23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ทุนดำเนินงานทั้งสิ้น  649</a:t>
                  </a:r>
                </a:p>
              </p:txBody>
            </p:sp>
            <p:sp>
              <p:nvSpPr>
                <p:cNvPr id="3083" name="สี่เหลี่ยมผืนผ้า 85"/>
                <p:cNvSpPr>
                  <a:spLocks noChangeArrowheads="1"/>
                </p:cNvSpPr>
                <p:nvPr/>
              </p:nvSpPr>
              <p:spPr bwMode="auto">
                <a:xfrm>
                  <a:off x="2989264" y="1595938"/>
                  <a:ext cx="2979737" cy="19364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th-TH" sz="2000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เจ้าหนี้เงินกู้                              324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th-TH" sz="2000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เจ้าหนี้เงินรับฝาก                       167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th-TH" sz="2000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เจ้าหนี้การค้า                                1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th-TH" sz="2000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อื่น ๆ                                        19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th-TH" sz="2000" b="1" u="sng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ทุนของสหกรณ์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th-TH" sz="2000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ทุนเรือนหุ้น                              116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th-TH" sz="2000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ทุนสำรอง                                  12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th-TH" sz="2000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ทุนสะสม                                      4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th-TH" sz="2000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กำไรสุทธิประจำปี                          6</a:t>
                  </a:r>
                </a:p>
              </p:txBody>
            </p:sp>
            <p:sp>
              <p:nvSpPr>
                <p:cNvPr id="88" name="AutoShape 8"/>
                <p:cNvSpPr>
                  <a:spLocks noChangeArrowheads="1"/>
                </p:cNvSpPr>
                <p:nvPr/>
              </p:nvSpPr>
              <p:spPr bwMode="gray">
                <a:xfrm>
                  <a:off x="3000375" y="3554677"/>
                  <a:ext cx="2901950" cy="2100792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>
                    <a:defRPr/>
                  </a:pPr>
                  <a:endParaRPr lang="th-TH">
                    <a:solidFill>
                      <a:srgbClr val="000000"/>
                    </a:solidFill>
                    <a:latin typeface="EucrosiaUPC" pitchFamily="18" charset="-34"/>
                    <a:cs typeface="EucrosiaUPC" pitchFamily="18" charset="-34"/>
                  </a:endParaRPr>
                </a:p>
              </p:txBody>
            </p:sp>
            <p:grpSp>
              <p:nvGrpSpPr>
                <p:cNvPr id="14" name="กลุ่ม 91"/>
                <p:cNvGrpSpPr>
                  <a:grpSpLocks/>
                </p:cNvGrpSpPr>
                <p:nvPr/>
              </p:nvGrpSpPr>
              <p:grpSpPr bwMode="auto">
                <a:xfrm>
                  <a:off x="3054349" y="1196699"/>
                  <a:ext cx="1481772" cy="384721"/>
                  <a:chOff x="3524240" y="1553391"/>
                  <a:chExt cx="1605779" cy="914179"/>
                </a:xfrm>
              </p:grpSpPr>
              <p:sp>
                <p:nvSpPr>
                  <p:cNvPr id="90" name="Freeform 4"/>
                  <p:cNvSpPr>
                    <a:spLocks/>
                  </p:cNvSpPr>
                  <p:nvPr/>
                </p:nvSpPr>
                <p:spPr bwMode="gray">
                  <a:xfrm>
                    <a:off x="3524240" y="1701266"/>
                    <a:ext cx="1429616" cy="572127"/>
                  </a:xfrm>
                  <a:custGeom>
                    <a:avLst/>
                    <a:gdLst/>
                    <a:ahLst/>
                    <a:cxnLst>
                      <a:cxn ang="0">
                        <a:pos x="303" y="1008"/>
                      </a:cxn>
                      <a:cxn ang="0">
                        <a:pos x="1299" y="1008"/>
                      </a:cxn>
                      <a:cxn ang="0">
                        <a:pos x="1296" y="315"/>
                      </a:cxn>
                      <a:cxn ang="0">
                        <a:pos x="942" y="0"/>
                      </a:cxn>
                      <a:cxn ang="0">
                        <a:pos x="3" y="0"/>
                      </a:cxn>
                      <a:cxn ang="0">
                        <a:pos x="0" y="723"/>
                      </a:cxn>
                      <a:cxn ang="0">
                        <a:pos x="303" y="1008"/>
                      </a:cxn>
                    </a:cxnLst>
                    <a:rect l="0" t="0" r="r" b="b"/>
                    <a:pathLst>
                      <a:path w="1299" h="1008">
                        <a:moveTo>
                          <a:pt x="303" y="1008"/>
                        </a:moveTo>
                        <a:cubicBezTo>
                          <a:pt x="801" y="1008"/>
                          <a:pt x="1299" y="1008"/>
                          <a:pt x="1299" y="1008"/>
                        </a:cubicBezTo>
                        <a:cubicBezTo>
                          <a:pt x="1299" y="1008"/>
                          <a:pt x="1297" y="661"/>
                          <a:pt x="1296" y="315"/>
                        </a:cubicBezTo>
                        <a:cubicBezTo>
                          <a:pt x="1290" y="150"/>
                          <a:pt x="1161" y="0"/>
                          <a:pt x="942" y="0"/>
                        </a:cubicBezTo>
                        <a:cubicBezTo>
                          <a:pt x="472" y="0"/>
                          <a:pt x="3" y="0"/>
                          <a:pt x="3" y="0"/>
                        </a:cubicBezTo>
                        <a:cubicBezTo>
                          <a:pt x="3" y="0"/>
                          <a:pt x="1" y="361"/>
                          <a:pt x="0" y="723"/>
                        </a:cubicBezTo>
                        <a:cubicBezTo>
                          <a:pt x="0" y="915"/>
                          <a:pt x="144" y="1002"/>
                          <a:pt x="303" y="1008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DE3A5">
                          <a:gamma/>
                          <a:tint val="40000"/>
                          <a:invGamma/>
                        </a:srgbClr>
                      </a:gs>
                      <a:gs pos="100000">
                        <a:srgbClr val="9DE3A5"/>
                      </a:gs>
                    </a:gsLst>
                    <a:lin ang="18900000" scaled="1"/>
                  </a:gradFill>
                  <a:ln w="28575" cmpd="sng">
                    <a:solidFill>
                      <a:srgbClr val="F8F8F8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rgbClr val="1C1C1C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th-TH" sz="2300" kern="0" dirty="0">
                      <a:solidFill>
                        <a:sysClr val="windowText" lastClr="000000"/>
                      </a:solidFill>
                      <a:latin typeface="EucrosiaUPC" pitchFamily="18" charset="-34"/>
                      <a:cs typeface="EucrosiaUPC" pitchFamily="18" charset="-34"/>
                    </a:endParaRPr>
                  </a:p>
                </p:txBody>
              </p:sp>
              <p:sp>
                <p:nvSpPr>
                  <p:cNvPr id="3108" name="สี่เหลี่ยมผืนผ้า 90"/>
                  <p:cNvSpPr>
                    <a:spLocks noChangeArrowheads="1"/>
                  </p:cNvSpPr>
                  <p:nvPr/>
                </p:nvSpPr>
                <p:spPr bwMode="auto">
                  <a:xfrm>
                    <a:off x="3556795" y="1553391"/>
                    <a:ext cx="1573224" cy="9141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r>
                      <a:rPr lang="th-TH" sz="2400" b="1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rPr>
                      <a:t>ที่มาของเงินทุน</a:t>
                    </a:r>
                  </a:p>
                </p:txBody>
              </p:sp>
            </p:grpSp>
            <p:grpSp>
              <p:nvGrpSpPr>
                <p:cNvPr id="15" name="กลุ่ม 95"/>
                <p:cNvGrpSpPr>
                  <a:grpSpLocks/>
                </p:cNvGrpSpPr>
                <p:nvPr/>
              </p:nvGrpSpPr>
              <p:grpSpPr bwMode="auto">
                <a:xfrm>
                  <a:off x="3046413" y="3506788"/>
                  <a:ext cx="1346200" cy="384721"/>
                  <a:chOff x="3309926" y="4397538"/>
                  <a:chExt cx="1428760" cy="776176"/>
                </a:xfrm>
              </p:grpSpPr>
              <p:sp>
                <p:nvSpPr>
                  <p:cNvPr id="94" name="Freeform 3"/>
                  <p:cNvSpPr>
                    <a:spLocks/>
                  </p:cNvSpPr>
                  <p:nvPr/>
                </p:nvSpPr>
                <p:spPr bwMode="ltGray">
                  <a:xfrm flipH="1">
                    <a:off x="3309926" y="4461701"/>
                    <a:ext cx="1428760" cy="499100"/>
                  </a:xfrm>
                  <a:custGeom>
                    <a:avLst/>
                    <a:gdLst/>
                    <a:ahLst/>
                    <a:cxnLst>
                      <a:cxn ang="0">
                        <a:pos x="303" y="1008"/>
                      </a:cxn>
                      <a:cxn ang="0">
                        <a:pos x="1299" y="1008"/>
                      </a:cxn>
                      <a:cxn ang="0">
                        <a:pos x="1296" y="315"/>
                      </a:cxn>
                      <a:cxn ang="0">
                        <a:pos x="942" y="0"/>
                      </a:cxn>
                      <a:cxn ang="0">
                        <a:pos x="3" y="0"/>
                      </a:cxn>
                      <a:cxn ang="0">
                        <a:pos x="0" y="723"/>
                      </a:cxn>
                      <a:cxn ang="0">
                        <a:pos x="303" y="1008"/>
                      </a:cxn>
                    </a:cxnLst>
                    <a:rect l="0" t="0" r="r" b="b"/>
                    <a:pathLst>
                      <a:path w="1299" h="1008">
                        <a:moveTo>
                          <a:pt x="303" y="1008"/>
                        </a:moveTo>
                        <a:cubicBezTo>
                          <a:pt x="801" y="1008"/>
                          <a:pt x="1299" y="1008"/>
                          <a:pt x="1299" y="1008"/>
                        </a:cubicBezTo>
                        <a:cubicBezTo>
                          <a:pt x="1299" y="1008"/>
                          <a:pt x="1297" y="661"/>
                          <a:pt x="1296" y="315"/>
                        </a:cubicBezTo>
                        <a:cubicBezTo>
                          <a:pt x="1290" y="150"/>
                          <a:pt x="1161" y="0"/>
                          <a:pt x="942" y="0"/>
                        </a:cubicBezTo>
                        <a:cubicBezTo>
                          <a:pt x="472" y="0"/>
                          <a:pt x="3" y="0"/>
                          <a:pt x="3" y="0"/>
                        </a:cubicBezTo>
                        <a:cubicBezTo>
                          <a:pt x="3" y="0"/>
                          <a:pt x="1" y="361"/>
                          <a:pt x="0" y="723"/>
                        </a:cubicBezTo>
                        <a:cubicBezTo>
                          <a:pt x="0" y="915"/>
                          <a:pt x="144" y="1002"/>
                          <a:pt x="303" y="1008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29292">
                          <a:gamma/>
                          <a:tint val="50196"/>
                          <a:invGamma/>
                        </a:srgbClr>
                      </a:gs>
                      <a:gs pos="100000">
                        <a:srgbClr val="F29292"/>
                      </a:gs>
                    </a:gsLst>
                    <a:lin ang="18900000" scaled="1"/>
                  </a:gradFill>
                  <a:ln w="28575" cmpd="sng">
                    <a:solidFill>
                      <a:srgbClr val="F8F8F8"/>
                    </a:solidFill>
                    <a:round/>
                    <a:headEnd/>
                    <a:tailEnd/>
                  </a:ln>
                  <a:effectLst>
                    <a:outerShdw dist="107763" dir="2700000" algn="ctr" rotWithShape="0">
                      <a:srgbClr val="1C1C1C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th-TH" sz="2000" kern="0" dirty="0">
                      <a:solidFill>
                        <a:sysClr val="windowText" lastClr="000000"/>
                      </a:solidFill>
                      <a:latin typeface="EucrosiaUPC" pitchFamily="18" charset="-34"/>
                      <a:cs typeface="EucrosiaUPC" pitchFamily="18" charset="-34"/>
                    </a:endParaRPr>
                  </a:p>
                </p:txBody>
              </p:sp>
              <p:sp>
                <p:nvSpPr>
                  <p:cNvPr id="3106" name="สี่เหลี่ยมผืนผ้า 94"/>
                  <p:cNvSpPr>
                    <a:spLocks noChangeArrowheads="1"/>
                  </p:cNvSpPr>
                  <p:nvPr/>
                </p:nvSpPr>
                <p:spPr bwMode="auto">
                  <a:xfrm>
                    <a:off x="3587550" y="4397538"/>
                    <a:ext cx="791366" cy="776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th-TH" sz="2400" b="1" dirty="0">
                        <a:latin typeface="EucrosiaUPC" pitchFamily="18" charset="-34"/>
                        <a:cs typeface="EucrosiaUPC" pitchFamily="18" charset="-34"/>
                      </a:rPr>
                      <a:t>ใช้เงินทุน</a:t>
                    </a:r>
                  </a:p>
                </p:txBody>
              </p:sp>
            </p:grpSp>
            <p:grpSp>
              <p:nvGrpSpPr>
                <p:cNvPr id="16" name="กลุ่ม 108"/>
                <p:cNvGrpSpPr>
                  <a:grpSpLocks/>
                </p:cNvGrpSpPr>
                <p:nvPr/>
              </p:nvGrpSpPr>
              <p:grpSpPr bwMode="auto">
                <a:xfrm>
                  <a:off x="5970588" y="544501"/>
                  <a:ext cx="3152775" cy="410369"/>
                  <a:chOff x="6440005" y="745071"/>
                  <a:chExt cx="3416300" cy="635993"/>
                </a:xfrm>
              </p:grpSpPr>
              <p:grpSp>
                <p:nvGrpSpPr>
                  <p:cNvPr id="17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6440005" y="754112"/>
                    <a:ext cx="3416300" cy="571503"/>
                    <a:chOff x="720" y="1392"/>
                    <a:chExt cx="4058" cy="480"/>
                  </a:xfrm>
                </p:grpSpPr>
                <p:sp>
                  <p:nvSpPr>
                    <p:cNvPr id="3101" name="AutoShape 16"/>
                    <p:cNvSpPr>
                      <a:spLocks noChangeArrowheads="1"/>
                    </p:cNvSpPr>
                    <p:nvPr/>
                  </p:nvSpPr>
                  <p:spPr bwMode="ltGray">
                    <a:xfrm>
                      <a:off x="720" y="1392"/>
                      <a:ext cx="4058" cy="480"/>
                    </a:xfrm>
                    <a:prstGeom prst="roundRect">
                      <a:avLst>
                        <a:gd name="adj" fmla="val 17509"/>
                      </a:avLst>
                    </a:pr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th-TH" sz="2300" dirty="0">
                        <a:solidFill>
                          <a:srgbClr val="000000"/>
                        </a:solidFill>
                        <a:latin typeface="EucrosiaUPC" pitchFamily="18" charset="-34"/>
                        <a:cs typeface="EucrosiaUPC" pitchFamily="18" charset="-34"/>
                      </a:endParaRPr>
                    </a:p>
                  </p:txBody>
                </p:sp>
                <p:grpSp>
                  <p:nvGrpSpPr>
                    <p:cNvPr id="20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30" y="1407"/>
                      <a:ext cx="4043" cy="444"/>
                      <a:chOff x="744" y="1407"/>
                      <a:chExt cx="3988" cy="444"/>
                    </a:xfrm>
                  </p:grpSpPr>
                  <p:sp>
                    <p:nvSpPr>
                      <p:cNvPr id="3103" name="AutoShape 18"/>
                      <p:cNvSpPr>
                        <a:spLocks noChangeArrowheads="1"/>
                      </p:cNvSpPr>
                      <p:nvPr/>
                    </p:nvSpPr>
                    <p:spPr bwMode="ltGray">
                      <a:xfrm>
                        <a:off x="742" y="1736"/>
                        <a:ext cx="3991" cy="115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rotWithShape="1">
                        <a:gsLst>
                          <a:gs pos="0">
                            <a:srgbClr val="F29292">
                              <a:alpha val="0"/>
                            </a:srgbClr>
                          </a:gs>
                          <a:gs pos="100000">
                            <a:srgbClr val="FFFFFF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th-TH" sz="2300" dirty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endParaRPr>
                      </a:p>
                    </p:txBody>
                  </p:sp>
                  <p:sp>
                    <p:nvSpPr>
                      <p:cNvPr id="3104" name="AutoShape 19"/>
                      <p:cNvSpPr>
                        <a:spLocks noChangeArrowheads="1"/>
                      </p:cNvSpPr>
                      <p:nvPr/>
                    </p:nvSpPr>
                    <p:spPr bwMode="ltGray">
                      <a:xfrm>
                        <a:off x="742" y="1407"/>
                        <a:ext cx="3991" cy="115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rotWithShape="1">
                        <a:gsLst>
                          <a:gs pos="0">
                            <a:srgbClr val="FCE7E7"/>
                          </a:gs>
                          <a:gs pos="100000">
                            <a:srgbClr val="F29292">
                              <a:alpha val="0"/>
                            </a:srgb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th-TH" sz="2300" dirty="0">
                          <a:solidFill>
                            <a:srgbClr val="000000"/>
                          </a:solidFill>
                          <a:latin typeface="EucrosiaUPC" pitchFamily="18" charset="-34"/>
                          <a:cs typeface="EucrosiaUPC" pitchFamily="18" charset="-34"/>
                        </a:endParaRPr>
                      </a:p>
                    </p:txBody>
                  </p:sp>
                </p:grpSp>
              </p:grpSp>
              <p:sp>
                <p:nvSpPr>
                  <p:cNvPr id="3100" name="สี่เหลี่ยมผืนผ้า 107"/>
                  <p:cNvSpPr>
                    <a:spLocks noChangeArrowheads="1"/>
                  </p:cNvSpPr>
                  <p:nvPr/>
                </p:nvSpPr>
                <p:spPr bwMode="auto">
                  <a:xfrm>
                    <a:off x="6473353" y="745071"/>
                    <a:ext cx="3250429" cy="635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th-TH" sz="2600" b="1" dirty="0">
                        <a:latin typeface="EucrosiaUPC" pitchFamily="18" charset="-34"/>
                        <a:cs typeface="EucrosiaUPC" pitchFamily="18" charset="-34"/>
                      </a:rPr>
                      <a:t>รายละเอียดการใช้เงินทุน</a:t>
                    </a:r>
                  </a:p>
                </p:txBody>
              </p:sp>
            </p:grpSp>
            <p:sp>
              <p:nvSpPr>
                <p:cNvPr id="3089" name="AutoShape 4"/>
                <p:cNvSpPr>
                  <a:spLocks noChangeArrowheads="1"/>
                </p:cNvSpPr>
                <p:nvPr/>
              </p:nvSpPr>
              <p:spPr bwMode="gray">
                <a:xfrm>
                  <a:off x="5973763" y="1887802"/>
                  <a:ext cx="3098800" cy="1758815"/>
                </a:xfrm>
                <a:prstGeom prst="roundRect">
                  <a:avLst>
                    <a:gd name="adj" fmla="val 3477"/>
                  </a:avLst>
                </a:prstGeom>
                <a:solidFill>
                  <a:schemeClr val="bg1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ts val="2308"/>
                    </a:lnSpc>
                  </a:pPr>
                  <a:r>
                    <a:rPr lang="th-TH" sz="2100" b="1" u="sng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ลูกหนี้เงินให้กู้</a:t>
                  </a:r>
                  <a:r>
                    <a:rPr lang="th-TH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   403  (62.09 </a:t>
                  </a:r>
                  <a:r>
                    <a:rPr lang="en-US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%</a:t>
                  </a:r>
                  <a:r>
                    <a:rPr lang="th-TH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)</a:t>
                  </a:r>
                </a:p>
                <a:p>
                  <a:pPr>
                    <a:lnSpc>
                      <a:spcPts val="2308"/>
                    </a:lnSpc>
                    <a:buFontTx/>
                    <a:buChar char="-"/>
                  </a:pPr>
                  <a:r>
                    <a:rPr lang="th-TH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 สมาชิก                    </a:t>
                  </a:r>
                  <a:r>
                    <a:rPr lang="th-TH" sz="2100" b="1" dirty="0" smtClean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397 </a:t>
                  </a:r>
                  <a:r>
                    <a:rPr lang="th-TH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(61.17</a:t>
                  </a:r>
                  <a:r>
                    <a:rPr lang="en-US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%</a:t>
                  </a:r>
                  <a:r>
                    <a:rPr lang="th-TH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)       </a:t>
                  </a:r>
                </a:p>
                <a:p>
                  <a:pPr>
                    <a:lnSpc>
                      <a:spcPts val="2308"/>
                    </a:lnSpc>
                    <a:buFontTx/>
                    <a:buChar char="-"/>
                  </a:pPr>
                  <a:r>
                    <a:rPr lang="th-TH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 สหกรณ์อื่น                   </a:t>
                  </a:r>
                </a:p>
                <a:p>
                  <a:pPr>
                    <a:lnSpc>
                      <a:spcPts val="2308"/>
                    </a:lnSpc>
                  </a:pPr>
                  <a:r>
                    <a:rPr lang="th-TH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   </a:t>
                  </a:r>
                  <a:r>
                    <a:rPr lang="th-TH" sz="2100" b="1" dirty="0" err="1" smtClean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สอ.ผ</a:t>
                  </a:r>
                  <a:r>
                    <a:rPr lang="th-TH" sz="2100" b="1" dirty="0" smtClean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 </a:t>
                  </a:r>
                  <a:r>
                    <a:rPr lang="th-TH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จก.                 </a:t>
                  </a:r>
                  <a:r>
                    <a:rPr lang="th-TH" sz="2100" b="1" dirty="0" smtClean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  </a:t>
                  </a:r>
                  <a:r>
                    <a:rPr lang="th-TH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6    (1.03</a:t>
                  </a:r>
                  <a:r>
                    <a:rPr lang="en-US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%</a:t>
                  </a:r>
                  <a:r>
                    <a:rPr lang="th-TH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)                           </a:t>
                  </a:r>
                </a:p>
                <a:p>
                  <a:pPr>
                    <a:lnSpc>
                      <a:spcPts val="2308"/>
                    </a:lnSpc>
                    <a:buFontTx/>
                    <a:buChar char="-"/>
                  </a:pPr>
                  <a:r>
                    <a:rPr lang="th-TH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 </a:t>
                  </a:r>
                  <a:r>
                    <a:rPr lang="th-TH" sz="18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ลูกหนี้สมาชิกผิดนัดชำระหนี้  151 </a:t>
                  </a:r>
                  <a:r>
                    <a:rPr lang="th-TH" sz="1800" b="1" dirty="0" smtClean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(</a:t>
                  </a:r>
                  <a:r>
                    <a:rPr lang="th-TH" sz="18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60.</a:t>
                  </a:r>
                  <a:r>
                    <a:rPr lang="en-US" sz="18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4%</a:t>
                  </a:r>
                  <a:r>
                    <a:rPr lang="th-TH" sz="18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) </a:t>
                  </a:r>
                </a:p>
                <a:p>
                  <a:pPr>
                    <a:lnSpc>
                      <a:spcPts val="2308"/>
                    </a:lnSpc>
                  </a:pPr>
                  <a:r>
                    <a:rPr lang="th-TH" sz="18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   ของหนี้ถึงกำหนดชำระ</a:t>
                  </a:r>
                </a:p>
                <a:p>
                  <a:pPr>
                    <a:lnSpc>
                      <a:spcPts val="2308"/>
                    </a:lnSpc>
                    <a:buFontTx/>
                    <a:buChar char="-"/>
                  </a:pPr>
                  <a:r>
                    <a:rPr lang="th-TH" sz="2100" b="1" dirty="0">
                      <a:solidFill>
                        <a:srgbClr val="FF0000"/>
                      </a:solidFill>
                      <a:latin typeface="EucrosiaUPC" pitchFamily="18" charset="-34"/>
                      <a:cs typeface="EucrosiaUPC" pitchFamily="18" charset="-34"/>
                    </a:rPr>
                    <a:t> (ค่าเผื่อหนี้สงสัยจะสูญ)     </a:t>
                  </a:r>
                  <a:r>
                    <a:rPr lang="th-TH" sz="2100" b="1" dirty="0" smtClean="0">
                      <a:solidFill>
                        <a:srgbClr val="FF0000"/>
                      </a:solidFill>
                      <a:latin typeface="EucrosiaUPC" pitchFamily="18" charset="-34"/>
                      <a:cs typeface="EucrosiaUPC" pitchFamily="18" charset="-34"/>
                    </a:rPr>
                    <a:t>       </a:t>
                  </a:r>
                  <a:r>
                    <a:rPr lang="th-TH" sz="2100" b="1" dirty="0">
                      <a:solidFill>
                        <a:srgbClr val="FF0000"/>
                      </a:solidFill>
                      <a:latin typeface="EucrosiaUPC" pitchFamily="18" charset="-34"/>
                      <a:cs typeface="EucrosiaUPC" pitchFamily="18" charset="-34"/>
                    </a:rPr>
                    <a:t>( 3)       </a:t>
                  </a:r>
                </a:p>
              </p:txBody>
            </p:sp>
            <p:sp>
              <p:nvSpPr>
                <p:cNvPr id="3091" name="AutoShape 4"/>
                <p:cNvSpPr>
                  <a:spLocks noChangeArrowheads="1"/>
                </p:cNvSpPr>
                <p:nvPr/>
              </p:nvSpPr>
              <p:spPr bwMode="gray">
                <a:xfrm>
                  <a:off x="5969000" y="3712398"/>
                  <a:ext cx="3063875" cy="1407290"/>
                </a:xfrm>
                <a:prstGeom prst="roundRect">
                  <a:avLst>
                    <a:gd name="adj" fmla="val 3477"/>
                  </a:avLst>
                </a:prstGeom>
                <a:solidFill>
                  <a:schemeClr val="bg1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ts val="2308"/>
                    </a:lnSpc>
                  </a:pPr>
                  <a:r>
                    <a:rPr lang="th-TH" sz="2100" b="1" u="sng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ที่ดิน อาคาร และอุปกรณ์</a:t>
                  </a:r>
                  <a:r>
                    <a:rPr lang="th-TH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 </a:t>
                  </a:r>
                  <a:r>
                    <a:rPr lang="th-TH" sz="2100" b="1" dirty="0" smtClean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108 </a:t>
                  </a:r>
                  <a:r>
                    <a:rPr lang="th-TH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(16.64</a:t>
                  </a:r>
                  <a:r>
                    <a:rPr lang="th-TH" sz="2100" b="1" dirty="0">
                      <a:latin typeface="EucrosiaUPC" pitchFamily="18" charset="-34"/>
                      <a:cs typeface="EucrosiaUPC" pitchFamily="18" charset="-34"/>
                    </a:rPr>
                    <a:t> </a:t>
                  </a:r>
                  <a:r>
                    <a:rPr lang="en-US" sz="2100" b="1" dirty="0">
                      <a:latin typeface="EucrosiaUPC" pitchFamily="18" charset="-34"/>
                      <a:cs typeface="EucrosiaUPC" pitchFamily="18" charset="-34"/>
                    </a:rPr>
                    <a:t>%</a:t>
                  </a:r>
                  <a:r>
                    <a:rPr lang="th-TH" sz="2100" b="1" dirty="0">
                      <a:latin typeface="EucrosiaUPC" pitchFamily="18" charset="-34"/>
                      <a:cs typeface="EucrosiaUPC" pitchFamily="18" charset="-34"/>
                    </a:rPr>
                    <a:t>)</a:t>
                  </a:r>
                  <a:endParaRPr lang="th-TH" sz="2100" b="1" dirty="0">
                    <a:solidFill>
                      <a:srgbClr val="000000"/>
                    </a:solidFill>
                    <a:latin typeface="EucrosiaUPC" pitchFamily="18" charset="-34"/>
                    <a:cs typeface="EucrosiaUPC" pitchFamily="18" charset="-34"/>
                  </a:endParaRPr>
                </a:p>
                <a:p>
                  <a:pPr>
                    <a:lnSpc>
                      <a:spcPts val="2308"/>
                    </a:lnSpc>
                    <a:buFontTx/>
                    <a:buChar char="-"/>
                  </a:pPr>
                  <a:r>
                    <a:rPr lang="th-TH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 ที่ดิน	                 </a:t>
                  </a:r>
                  <a:r>
                    <a:rPr lang="th-TH" sz="2100" b="1" dirty="0" smtClean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17 </a:t>
                  </a:r>
                  <a:r>
                    <a:rPr lang="th-TH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(2.62</a:t>
                  </a:r>
                  <a:r>
                    <a:rPr lang="th-TH" sz="2100" b="1" dirty="0">
                      <a:latin typeface="EucrosiaUPC" pitchFamily="18" charset="-34"/>
                      <a:cs typeface="EucrosiaUPC" pitchFamily="18" charset="-34"/>
                    </a:rPr>
                    <a:t> </a:t>
                  </a:r>
                  <a:r>
                    <a:rPr lang="en-US" sz="2100" b="1" dirty="0">
                      <a:latin typeface="EucrosiaUPC" pitchFamily="18" charset="-34"/>
                      <a:cs typeface="EucrosiaUPC" pitchFamily="18" charset="-34"/>
                    </a:rPr>
                    <a:t>%</a:t>
                  </a:r>
                  <a:r>
                    <a:rPr lang="th-TH" sz="2100" b="1" dirty="0">
                      <a:latin typeface="EucrosiaUPC" pitchFamily="18" charset="-34"/>
                      <a:cs typeface="EucrosiaUPC" pitchFamily="18" charset="-34"/>
                    </a:rPr>
                    <a:t>)</a:t>
                  </a:r>
                  <a:endParaRPr lang="th-TH" sz="2100" b="1" dirty="0">
                    <a:solidFill>
                      <a:srgbClr val="000000"/>
                    </a:solidFill>
                    <a:latin typeface="EucrosiaUPC" pitchFamily="18" charset="-34"/>
                    <a:cs typeface="EucrosiaUPC" pitchFamily="18" charset="-34"/>
                  </a:endParaRPr>
                </a:p>
                <a:p>
                  <a:pPr>
                    <a:lnSpc>
                      <a:spcPts val="2308"/>
                    </a:lnSpc>
                    <a:buFontTx/>
                    <a:buChar char="-"/>
                  </a:pPr>
                  <a:r>
                    <a:rPr lang="th-TH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 ที่ดินพร้อมสวนปาล์ม  </a:t>
                  </a:r>
                  <a:r>
                    <a:rPr lang="th-TH" sz="2100" b="1" dirty="0" smtClean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 77 </a:t>
                  </a:r>
                  <a:r>
                    <a:rPr lang="th-TH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(</a:t>
                  </a:r>
                  <a:r>
                    <a:rPr lang="en-US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11.86</a:t>
                  </a:r>
                  <a:r>
                    <a:rPr lang="en-US" sz="2100" b="1" dirty="0">
                      <a:latin typeface="EucrosiaUPC" pitchFamily="18" charset="-34"/>
                      <a:cs typeface="EucrosiaUPC" pitchFamily="18" charset="-34"/>
                    </a:rPr>
                    <a:t>%</a:t>
                  </a:r>
                  <a:r>
                    <a:rPr lang="th-TH" sz="2100" b="1" dirty="0">
                      <a:latin typeface="EucrosiaUPC" pitchFamily="18" charset="-34"/>
                      <a:cs typeface="EucrosiaUPC" pitchFamily="18" charset="-34"/>
                    </a:rPr>
                    <a:t>)</a:t>
                  </a:r>
                  <a:endParaRPr lang="th-TH" sz="2100" b="1" dirty="0">
                    <a:solidFill>
                      <a:srgbClr val="000000"/>
                    </a:solidFill>
                    <a:latin typeface="EucrosiaUPC" pitchFamily="18" charset="-34"/>
                    <a:cs typeface="EucrosiaUPC" pitchFamily="18" charset="-34"/>
                  </a:endParaRPr>
                </a:p>
                <a:p>
                  <a:pPr>
                    <a:lnSpc>
                      <a:spcPts val="2308"/>
                    </a:lnSpc>
                    <a:buFontTx/>
                    <a:buChar char="-"/>
                  </a:pPr>
                  <a:r>
                    <a:rPr lang="th-TH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 อาคาร	                </a:t>
                  </a:r>
                  <a:r>
                    <a:rPr lang="th-TH" sz="2100" b="1" dirty="0" smtClean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 </a:t>
                  </a:r>
                  <a:r>
                    <a:rPr lang="th-TH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10 (</a:t>
                  </a:r>
                  <a:r>
                    <a:rPr lang="en-US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1.54</a:t>
                  </a:r>
                  <a:r>
                    <a:rPr lang="en-US" sz="2100" b="1" dirty="0">
                      <a:latin typeface="EucrosiaUPC" pitchFamily="18" charset="-34"/>
                      <a:cs typeface="EucrosiaUPC" pitchFamily="18" charset="-34"/>
                    </a:rPr>
                    <a:t>%</a:t>
                  </a:r>
                  <a:r>
                    <a:rPr lang="th-TH" sz="2100" b="1" dirty="0">
                      <a:latin typeface="EucrosiaUPC" pitchFamily="18" charset="-34"/>
                      <a:cs typeface="EucrosiaUPC" pitchFamily="18" charset="-34"/>
                    </a:rPr>
                    <a:t>)</a:t>
                  </a:r>
                  <a:endParaRPr lang="th-TH" sz="2100" b="1" dirty="0">
                    <a:solidFill>
                      <a:srgbClr val="000000"/>
                    </a:solidFill>
                    <a:latin typeface="EucrosiaUPC" pitchFamily="18" charset="-34"/>
                    <a:cs typeface="EucrosiaUPC" pitchFamily="18" charset="-34"/>
                  </a:endParaRPr>
                </a:p>
                <a:p>
                  <a:pPr>
                    <a:lnSpc>
                      <a:spcPts val="2308"/>
                    </a:lnSpc>
                    <a:buFontTx/>
                    <a:buChar char="-"/>
                  </a:pPr>
                  <a:r>
                    <a:rPr lang="th-TH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 อุปกรณ์สำนักงาน    </a:t>
                  </a:r>
                  <a:r>
                    <a:rPr lang="th-TH" sz="2100" b="1" dirty="0" smtClean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    </a:t>
                  </a:r>
                  <a:r>
                    <a:rPr lang="th-TH" sz="2100" b="1" dirty="0">
                      <a:solidFill>
                        <a:srgbClr val="000000"/>
                      </a:solidFill>
                      <a:latin typeface="EucrosiaUPC" pitchFamily="18" charset="-34"/>
                      <a:cs typeface="EucrosiaUPC" pitchFamily="18" charset="-34"/>
                    </a:rPr>
                    <a:t>4  (0.62</a:t>
                  </a:r>
                  <a:r>
                    <a:rPr lang="th-TH" sz="2100" b="1" dirty="0">
                      <a:latin typeface="EucrosiaUPC" pitchFamily="18" charset="-34"/>
                      <a:cs typeface="EucrosiaUPC" pitchFamily="18" charset="-34"/>
                    </a:rPr>
                    <a:t> </a:t>
                  </a:r>
                  <a:r>
                    <a:rPr lang="en-US" sz="2100" b="1" dirty="0">
                      <a:latin typeface="EucrosiaUPC" pitchFamily="18" charset="-34"/>
                      <a:cs typeface="EucrosiaUPC" pitchFamily="18" charset="-34"/>
                    </a:rPr>
                    <a:t>%</a:t>
                  </a:r>
                  <a:r>
                    <a:rPr lang="th-TH" sz="2100" b="1" dirty="0">
                      <a:latin typeface="EucrosiaUPC" pitchFamily="18" charset="-34"/>
                      <a:cs typeface="EucrosiaUPC" pitchFamily="18" charset="-34"/>
                    </a:rPr>
                    <a:t>)</a:t>
                  </a:r>
                  <a:endParaRPr lang="th-TH" sz="2100" b="1" dirty="0">
                    <a:solidFill>
                      <a:srgbClr val="000000"/>
                    </a:solidFill>
                    <a:latin typeface="EucrosiaUPC" pitchFamily="18" charset="-34"/>
                    <a:cs typeface="EucrosiaUPC" pitchFamily="18" charset="-34"/>
                  </a:endParaRPr>
                </a:p>
              </p:txBody>
            </p:sp>
            <p:cxnSp>
              <p:nvCxnSpPr>
                <p:cNvPr id="49" name="ตัวเชื่อมต่อโค้ง 48"/>
                <p:cNvCxnSpPr/>
                <p:nvPr/>
              </p:nvCxnSpPr>
              <p:spPr>
                <a:xfrm rot="16200000" flipV="1">
                  <a:off x="2597160" y="1416827"/>
                  <a:ext cx="455023" cy="329186"/>
                </a:xfrm>
                <a:prstGeom prst="curvedConnector3">
                  <a:avLst>
                    <a:gd name="adj1" fmla="val 50000"/>
                  </a:avLst>
                </a:prstGeom>
                <a:ln w="28575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ตัวเชื่อมต่อโค้ง 50"/>
                <p:cNvCxnSpPr/>
                <p:nvPr/>
              </p:nvCxnSpPr>
              <p:spPr>
                <a:xfrm rot="10800000">
                  <a:off x="2196935" y="1739652"/>
                  <a:ext cx="836727" cy="195664"/>
                </a:xfrm>
                <a:prstGeom prst="curvedConnector3">
                  <a:avLst>
                    <a:gd name="adj1" fmla="val 50000"/>
                  </a:avLst>
                </a:prstGeom>
                <a:ln w="28575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ตัวเชื่อมต่อโค้ง 52"/>
                <p:cNvCxnSpPr/>
                <p:nvPr/>
              </p:nvCxnSpPr>
              <p:spPr>
                <a:xfrm rot="5400000" flipH="1" flipV="1">
                  <a:off x="4345664" y="2449802"/>
                  <a:ext cx="3155157" cy="398677"/>
                </a:xfrm>
                <a:prstGeom prst="curvedConnector3">
                  <a:avLst>
                    <a:gd name="adj1" fmla="val 50000"/>
                  </a:avLst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ตัวเชื่อมต่อโค้ง 55"/>
                <p:cNvCxnSpPr/>
                <p:nvPr/>
              </p:nvCxnSpPr>
              <p:spPr>
                <a:xfrm rot="5400000" flipH="1" flipV="1">
                  <a:off x="4782431" y="3007782"/>
                  <a:ext cx="2160413" cy="277462"/>
                </a:xfrm>
                <a:prstGeom prst="curvedConnector3">
                  <a:avLst>
                    <a:gd name="adj1" fmla="val 50000"/>
                  </a:avLst>
                </a:prstGeom>
                <a:ln w="28575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ตัวเชื่อมต่อโค้ง 78"/>
                <p:cNvCxnSpPr/>
                <p:nvPr/>
              </p:nvCxnSpPr>
              <p:spPr>
                <a:xfrm rot="5400000" flipH="1" flipV="1">
                  <a:off x="5274098" y="4392416"/>
                  <a:ext cx="1177078" cy="277466"/>
                </a:xfrm>
                <a:prstGeom prst="curvedConnector3">
                  <a:avLst>
                    <a:gd name="adj1" fmla="val 50000"/>
                  </a:avLst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87" name="สี่เหลี่ยมผืนผ้า 96"/>
              <p:cNvSpPr>
                <a:spLocks noChangeArrowheads="1"/>
              </p:cNvSpPr>
              <p:nvPr/>
            </p:nvSpPr>
            <p:spPr bwMode="auto">
              <a:xfrm>
                <a:off x="3027045" y="3814858"/>
                <a:ext cx="2881313" cy="1923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th-TH" sz="2000" b="1" dirty="0">
                    <a:solidFill>
                      <a:srgbClr val="0000FF"/>
                    </a:solidFill>
                    <a:latin typeface="EucrosiaUPC" pitchFamily="18" charset="-34"/>
                    <a:cs typeface="EucrosiaUPC" pitchFamily="18" charset="-34"/>
                  </a:rPr>
                  <a:t>เงินสด/เงินฝากธนาคาร                33</a:t>
                </a:r>
              </a:p>
              <a:p>
                <a:pPr>
                  <a:lnSpc>
                    <a:spcPct val="80000"/>
                  </a:lnSpc>
                </a:pPr>
                <a:r>
                  <a:rPr lang="th-TH" sz="2000" b="1" dirty="0">
                    <a:solidFill>
                      <a:srgbClr val="0000FF"/>
                    </a:solidFill>
                    <a:latin typeface="EucrosiaUPC" pitchFamily="18" charset="-34"/>
                    <a:cs typeface="EucrosiaUPC" pitchFamily="18" charset="-34"/>
                  </a:rPr>
                  <a:t>เงินฝากสหกรณ์อื่น                      18</a:t>
                </a:r>
              </a:p>
              <a:p>
                <a:pPr>
                  <a:lnSpc>
                    <a:spcPct val="80000"/>
                  </a:lnSpc>
                </a:pPr>
                <a:r>
                  <a:rPr lang="th-TH" sz="2000" b="1" dirty="0">
                    <a:solidFill>
                      <a:srgbClr val="000000"/>
                    </a:solidFill>
                    <a:latin typeface="EucrosiaUPC" pitchFamily="18" charset="-34"/>
                    <a:cs typeface="EucrosiaUPC" pitchFamily="18" charset="-34"/>
                  </a:rPr>
                  <a:t>ลูกหนี้เงินให้กู้สุทธิ                     400</a:t>
                </a:r>
              </a:p>
              <a:p>
                <a:pPr>
                  <a:lnSpc>
                    <a:spcPct val="80000"/>
                  </a:lnSpc>
                </a:pPr>
                <a:r>
                  <a:rPr lang="th-TH" sz="2000" b="1" dirty="0">
                    <a:solidFill>
                      <a:srgbClr val="000000"/>
                    </a:solidFill>
                    <a:latin typeface="EucrosiaUPC" pitchFamily="18" charset="-34"/>
                    <a:cs typeface="EucrosiaUPC" pitchFamily="18" charset="-34"/>
                  </a:rPr>
                  <a:t>ดอกเบี้ยค้างรับ                           35</a:t>
                </a:r>
              </a:p>
              <a:p>
                <a:pPr>
                  <a:lnSpc>
                    <a:spcPct val="80000"/>
                  </a:lnSpc>
                </a:pPr>
                <a:r>
                  <a:rPr lang="th-TH" sz="2000" b="1" dirty="0">
                    <a:solidFill>
                      <a:srgbClr val="000000"/>
                    </a:solidFill>
                    <a:latin typeface="EucrosiaUPC" pitchFamily="18" charset="-34"/>
                    <a:cs typeface="EucrosiaUPC" pitchFamily="18" charset="-34"/>
                  </a:rPr>
                  <a:t>ลูกหนี้อื่น                                  26                 </a:t>
                </a:r>
              </a:p>
              <a:p>
                <a:pPr>
                  <a:lnSpc>
                    <a:spcPct val="80000"/>
                  </a:lnSpc>
                </a:pPr>
                <a:r>
                  <a:rPr lang="th-TH" sz="2000" b="1" dirty="0">
                    <a:solidFill>
                      <a:srgbClr val="000000"/>
                    </a:solidFill>
                    <a:latin typeface="EucrosiaUPC" pitchFamily="18" charset="-34"/>
                    <a:cs typeface="EucrosiaUPC" pitchFamily="18" charset="-34"/>
                  </a:rPr>
                  <a:t>สินค้าคงเหลือ                             10</a:t>
                </a:r>
              </a:p>
              <a:p>
                <a:pPr>
                  <a:lnSpc>
                    <a:spcPct val="80000"/>
                  </a:lnSpc>
                </a:pPr>
                <a:r>
                  <a:rPr lang="th-TH" sz="2000" b="1" dirty="0">
                    <a:solidFill>
                      <a:srgbClr val="000000"/>
                    </a:solidFill>
                    <a:latin typeface="EucrosiaUPC" pitchFamily="18" charset="-34"/>
                    <a:cs typeface="EucrosiaUPC" pitchFamily="18" charset="-34"/>
                  </a:rPr>
                  <a:t>ที่ดิน อาคารและอุปกรณ์               108</a:t>
                </a:r>
              </a:p>
              <a:p>
                <a:pPr>
                  <a:lnSpc>
                    <a:spcPct val="80000"/>
                  </a:lnSpc>
                </a:pPr>
                <a:r>
                  <a:rPr lang="th-TH" sz="2000" b="1" dirty="0">
                    <a:solidFill>
                      <a:srgbClr val="000000"/>
                    </a:solidFill>
                    <a:latin typeface="EucrosiaUPC" pitchFamily="18" charset="-34"/>
                    <a:cs typeface="EucrosiaUPC" pitchFamily="18" charset="-34"/>
                  </a:rPr>
                  <a:t>เงินลงทุนระยะยาว                         1</a:t>
                </a:r>
              </a:p>
              <a:p>
                <a:pPr>
                  <a:lnSpc>
                    <a:spcPct val="80000"/>
                  </a:lnSpc>
                </a:pPr>
                <a:r>
                  <a:rPr lang="th-TH" sz="2000" b="1" dirty="0">
                    <a:solidFill>
                      <a:srgbClr val="000000"/>
                    </a:solidFill>
                    <a:latin typeface="EucrosiaUPC" pitchFamily="18" charset="-34"/>
                    <a:cs typeface="EucrosiaUPC" pitchFamily="18" charset="-34"/>
                  </a:rPr>
                  <a:t>อื่น ๆ                                        18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8120" y="4148114"/>
              <a:ext cx="3624342" cy="255454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h-TH" sz="2000" b="1" u="sng" dirty="0">
                  <a:solidFill>
                    <a:schemeClr val="tx1"/>
                  </a:solidFill>
                  <a:latin typeface="EucrosiaUPC" pitchFamily="18" charset="-34"/>
                  <a:cs typeface="EucrosiaUPC" pitchFamily="18" charset="-34"/>
                </a:rPr>
                <a:t>**ข้อมูลที่ควรสแกนธุรกรรม**</a:t>
              </a:r>
            </a:p>
            <a:p>
              <a:r>
                <a:rPr lang="th-TH" sz="2000" b="1" dirty="0">
                  <a:solidFill>
                    <a:srgbClr val="C00000"/>
                  </a:solidFill>
                  <a:latin typeface="EucrosiaUPC" pitchFamily="18" charset="-34"/>
                  <a:cs typeface="EucrosiaUPC" pitchFamily="18" charset="-34"/>
                </a:rPr>
                <a:t>1.ธุรกิจ</a:t>
              </a:r>
              <a:r>
                <a:rPr lang="th-TH" sz="2000" b="1" dirty="0" smtClean="0">
                  <a:solidFill>
                    <a:srgbClr val="C00000"/>
                  </a:solidFill>
                  <a:latin typeface="EucrosiaUPC" pitchFamily="18" charset="-34"/>
                  <a:cs typeface="EucrosiaUPC" pitchFamily="18" charset="-34"/>
                </a:rPr>
                <a:t>สินเชื่อ (ลูกหนี้เงินให้กู้)</a:t>
              </a:r>
              <a:endParaRPr lang="th-TH" sz="2000" b="1" dirty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endParaRPr>
            </a:p>
            <a:p>
              <a:r>
                <a:rPr lang="th-TH" sz="2000" b="1" dirty="0">
                  <a:solidFill>
                    <a:srgbClr val="C00000"/>
                  </a:solidFill>
                  <a:latin typeface="EucrosiaUPC" pitchFamily="18" charset="-34"/>
                  <a:cs typeface="EucrosiaUPC" pitchFamily="18" charset="-34"/>
                </a:rPr>
                <a:t>2.ธุรกิจเงินรับ</a:t>
              </a:r>
              <a:r>
                <a:rPr lang="th-TH" sz="2000" b="1" dirty="0" smtClean="0">
                  <a:solidFill>
                    <a:srgbClr val="C00000"/>
                  </a:solidFill>
                  <a:latin typeface="EucrosiaUPC" pitchFamily="18" charset="-34"/>
                  <a:cs typeface="EucrosiaUPC" pitchFamily="18" charset="-34"/>
                </a:rPr>
                <a:t>ฝาก (บุคคลภายนอก)</a:t>
              </a:r>
              <a:endParaRPr lang="th-TH" sz="2000" b="1" dirty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endParaRPr>
            </a:p>
            <a:p>
              <a:r>
                <a:rPr lang="th-TH" sz="20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3.เงินสด/เงิน</a:t>
              </a:r>
              <a:r>
                <a:rPr lang="th-TH" sz="2000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ฝากธนาคาร</a:t>
              </a:r>
              <a:endParaRPr lang="th-TH" sz="2000" b="1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endParaRPr>
            </a:p>
            <a:p>
              <a:r>
                <a:rPr lang="th-TH" sz="2000" b="1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4.เงินฝากสหกรณ์อื่น</a:t>
              </a:r>
            </a:p>
            <a:p>
              <a:r>
                <a:rPr lang="th-TH" sz="2000" b="1" spc="-160" dirty="0">
                  <a:solidFill>
                    <a:srgbClr val="C00000"/>
                  </a:solidFill>
                  <a:latin typeface="EucrosiaUPC" pitchFamily="18" charset="-34"/>
                  <a:cs typeface="EucrosiaUPC" pitchFamily="18" charset="-34"/>
                </a:rPr>
                <a:t>5.ที่ดินอาคารและ</a:t>
              </a:r>
              <a:r>
                <a:rPr lang="th-TH" sz="2000" b="1" spc="-160" dirty="0" smtClean="0">
                  <a:solidFill>
                    <a:srgbClr val="C00000"/>
                  </a:solidFill>
                  <a:latin typeface="EucrosiaUPC" pitchFamily="18" charset="-34"/>
                  <a:cs typeface="EucrosiaUPC" pitchFamily="18" charset="-34"/>
                </a:rPr>
                <a:t>อุปกรณ์ (ที่ดินพร้อมสวนปาล์ม)</a:t>
              </a:r>
              <a:endParaRPr lang="th-TH" sz="2000" b="1" spc="-160" dirty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endParaRPr>
            </a:p>
            <a:p>
              <a:r>
                <a:rPr lang="th-TH" sz="2000" b="1" dirty="0">
                  <a:solidFill>
                    <a:srgbClr val="C00000"/>
                  </a:solidFill>
                  <a:latin typeface="EucrosiaUPC" pitchFamily="18" charset="-34"/>
                  <a:cs typeface="EucrosiaUPC" pitchFamily="18" charset="-34"/>
                </a:rPr>
                <a:t>6.เจ้าหนี้</a:t>
              </a:r>
              <a:r>
                <a:rPr lang="th-TH" sz="2000" b="1" dirty="0" smtClean="0">
                  <a:solidFill>
                    <a:srgbClr val="C00000"/>
                  </a:solidFill>
                  <a:latin typeface="EucrosiaUPC" pitchFamily="18" charset="-34"/>
                  <a:cs typeface="EucrosiaUPC" pitchFamily="18" charset="-34"/>
                </a:rPr>
                <a:t>เงินกู้ (เจ้าหนี้เงินกู้ </a:t>
              </a:r>
              <a:r>
                <a:rPr lang="th-TH" sz="2000" b="1" dirty="0" err="1" smtClean="0">
                  <a:solidFill>
                    <a:srgbClr val="C00000"/>
                  </a:solidFill>
                  <a:latin typeface="EucrosiaUPC" pitchFamily="18" charset="-34"/>
                  <a:cs typeface="EucrosiaUPC" pitchFamily="18" charset="-34"/>
                </a:rPr>
                <a:t>ธกส</a:t>
              </a:r>
              <a:r>
                <a:rPr lang="th-TH" sz="2000" b="1" dirty="0" smtClean="0">
                  <a:solidFill>
                    <a:srgbClr val="C00000"/>
                  </a:solidFill>
                  <a:latin typeface="EucrosiaUPC" pitchFamily="18" charset="-34"/>
                  <a:cs typeface="EucrosiaUPC" pitchFamily="18" charset="-34"/>
                </a:rPr>
                <a:t>.)</a:t>
              </a:r>
              <a:endParaRPr lang="th-TH" sz="2000" b="1" dirty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endParaRPr>
            </a:p>
            <a:p>
              <a:r>
                <a:rPr lang="th-TH" sz="2000" b="1" dirty="0">
                  <a:solidFill>
                    <a:srgbClr val="C00000"/>
                  </a:solidFill>
                  <a:latin typeface="EucrosiaUPC" pitchFamily="18" charset="-34"/>
                  <a:cs typeface="EucrosiaUPC" pitchFamily="18" charset="-34"/>
                </a:rPr>
                <a:t>7.ทุนเรือนหุ้น</a:t>
              </a:r>
            </a:p>
          </p:txBody>
        </p:sp>
      </p:grpSp>
      <p:sp>
        <p:nvSpPr>
          <p:cNvPr id="19" name="ลูกศรลง 18"/>
          <p:cNvSpPr/>
          <p:nvPr/>
        </p:nvSpPr>
        <p:spPr>
          <a:xfrm rot="5400000">
            <a:off x="3571822" y="4593916"/>
            <a:ext cx="493073" cy="248722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th-TH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21" name="ตัวแทนหมายเลขภาพนิ่ง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2E1AD-193E-425A-B3F0-75B775644FC7}" type="slidenum">
              <a:rPr lang="th-TH" altLang="th-TH" smtClean="0">
                <a:latin typeface="EucrosiaUPC" pitchFamily="18" charset="-34"/>
                <a:cs typeface="EucrosiaUPC" pitchFamily="18" charset="-34"/>
              </a:rPr>
              <a:pPr>
                <a:defRPr/>
              </a:pPr>
              <a:t>12</a:t>
            </a:fld>
            <a:endParaRPr lang="th-TH" altLang="th-TH">
              <a:latin typeface="EucrosiaUPC" pitchFamily="18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61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60499" y="2410487"/>
            <a:ext cx="10793047" cy="41549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757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2" tIns="45717" rIns="91432" bIns="45717">
            <a:spAutoFit/>
          </a:bodyPr>
          <a:lstStyle/>
          <a:p>
            <a:pPr marL="361921" indent="-361921" eaLnBrk="0" hangingPunct="0">
              <a:buFont typeface="Wingdings" pitchFamily="2" charset="2"/>
              <a:buChar char="§"/>
              <a:defRPr/>
            </a:pPr>
            <a:r>
              <a:rPr lang="th-TH" sz="24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ให้ผู้จัดการเป็นผู้รับผิดชอบในการรับ </a:t>
            </a:r>
            <a:r>
              <a:rPr lang="en-US" sz="24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– </a:t>
            </a:r>
            <a:r>
              <a:rPr lang="th-TH" sz="24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จ่าย และเก็บรักษาเงินของสหกรณ์</a:t>
            </a:r>
            <a:endParaRPr lang="en-US" sz="2400" b="1" dirty="0" smtClean="0">
              <a:solidFill>
                <a:srgbClr val="0000FF"/>
              </a:solidFill>
              <a:latin typeface="Cordia New" pitchFamily="34" charset="-34"/>
              <a:cs typeface="Cordia New" pitchFamily="34" charset="-34"/>
            </a:endParaRPr>
          </a:p>
          <a:p>
            <a:pPr marL="361921" indent="-361921" eaLnBrk="0" hangingPunct="0">
              <a:buFont typeface="Wingdings" pitchFamily="2" charset="2"/>
              <a:buChar char="§"/>
              <a:defRPr/>
            </a:pPr>
            <a:r>
              <a:rPr lang="th-TH" sz="24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รับเงินทุกครั้งต้องออกใบเสร็จรับเงิน</a:t>
            </a:r>
            <a:endParaRPr lang="th-TH" sz="2400" b="1" dirty="0">
              <a:solidFill>
                <a:srgbClr val="0000FF"/>
              </a:solidFill>
              <a:latin typeface="Cordia New" pitchFamily="34" charset="-34"/>
              <a:cs typeface="Cordia New" pitchFamily="34" charset="-34"/>
            </a:endParaRPr>
          </a:p>
          <a:p>
            <a:pPr marL="342872" indent="-342872" eaLnBrk="0" hangingPunct="0">
              <a:buFont typeface="Wingdings" pitchFamily="2" charset="2"/>
              <a:buChar char="§"/>
              <a:defRPr/>
            </a:pPr>
            <a:r>
              <a:rPr lang="th-TH" sz="24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เก็บรักษาเงินในแต่ละวัน </a:t>
            </a:r>
            <a:r>
              <a:rPr lang="th-TH" sz="2400" b="1" dirty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ไม่เกิน 50,000 </a:t>
            </a:r>
            <a:r>
              <a:rPr lang="th-TH" sz="24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บาท</a:t>
            </a:r>
          </a:p>
          <a:p>
            <a:pPr marL="342872" indent="-342872" eaLnBrk="0" hangingPunct="0">
              <a:buFont typeface="Wingdings" pitchFamily="2" charset="2"/>
              <a:buChar char="§"/>
              <a:defRPr/>
            </a:pPr>
            <a:r>
              <a:rPr lang="th-TH" sz="24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ใบเสร็จรับเงิน ให้ใช้ตามแบบที่สหกรณ์กำหนด โดยให้มีสำเนาอย่างน้อย </a:t>
            </a:r>
            <a:r>
              <a:rPr lang="en-US" sz="24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2 </a:t>
            </a:r>
            <a:r>
              <a:rPr lang="th-TH" sz="24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ฉบับ</a:t>
            </a:r>
          </a:p>
          <a:p>
            <a:pPr marL="342872" indent="-342872" eaLnBrk="0" hangingPunct="0">
              <a:buFont typeface="Wingdings" pitchFamily="2" charset="2"/>
              <a:buChar char="§"/>
              <a:defRPr/>
            </a:pPr>
            <a:r>
              <a:rPr lang="th-TH" sz="24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ใบเสร็จรับเงิน ให้มีหมายเลขกำกับเล่ม  และหมายเลขกำกับใบเสร็จรับเงินเรียงตามลำดับกันไปทุกฉบับ</a:t>
            </a:r>
          </a:p>
          <a:p>
            <a:pPr marL="342872" indent="-342872" eaLnBrk="0" hangingPunct="0">
              <a:buFont typeface="Wingdings" pitchFamily="2" charset="2"/>
              <a:buChar char="§"/>
              <a:defRPr/>
            </a:pPr>
            <a:r>
              <a:rPr lang="th-TH" sz="2400" b="1" dirty="0" smtClean="0">
                <a:solidFill>
                  <a:srgbClr val="D60093"/>
                </a:solidFill>
                <a:latin typeface="Cordia New" pitchFamily="34" charset="-34"/>
                <a:cs typeface="Cordia New" pitchFamily="34" charset="-34"/>
              </a:rPr>
              <a:t>ให้นำฝากธนาคารเมื่อสิ้นเวลารับจ่ายเงินในวันนั้น</a:t>
            </a:r>
          </a:p>
          <a:p>
            <a:pPr marL="342872" indent="-342872" eaLnBrk="0" hangingPunct="0">
              <a:buFont typeface="Wingdings" pitchFamily="2" charset="2"/>
              <a:buChar char="§"/>
              <a:defRPr/>
            </a:pPr>
            <a:r>
              <a:rPr lang="th-TH" sz="2400" b="1" dirty="0" smtClean="0">
                <a:solidFill>
                  <a:srgbClr val="D60093"/>
                </a:solidFill>
                <a:latin typeface="Cordia New" pitchFamily="34" charset="-34"/>
                <a:cs typeface="Cordia New" pitchFamily="34" charset="-34"/>
              </a:rPr>
              <a:t>ให้เก็บรักษาไว้ในตู้นิรภัย สหกรณ์ หรือในที่มั่นคงปลอดภัย</a:t>
            </a:r>
          </a:p>
          <a:p>
            <a:pPr marL="342872" indent="-342872" eaLnBrk="0" hangingPunct="0">
              <a:buFont typeface="Wingdings" pitchFamily="2" charset="2"/>
              <a:buChar char="§"/>
              <a:defRPr/>
            </a:pP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การจ่ายเงินทุกครั้ง ต้องมีหลักฐานการจ่ายที่ถูกต้องสมบูรณ์</a:t>
            </a:r>
          </a:p>
          <a:p>
            <a:pPr marL="342872" indent="-342872" eaLnBrk="0" hangingPunct="0">
              <a:buFont typeface="Wingdings" pitchFamily="2" charset="2"/>
              <a:buChar char="§"/>
              <a:defRPr/>
            </a:pP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ให้เจ้าหน้าที่การเงินประทับตรา </a:t>
            </a:r>
            <a:r>
              <a:rPr lang="en-US" sz="2400" b="1" dirty="0" smtClean="0">
                <a:latin typeface="Cordia New" pitchFamily="34" charset="-34"/>
                <a:cs typeface="Cordia New" pitchFamily="34" charset="-34"/>
              </a:rPr>
              <a:t>“</a:t>
            </a: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จ่ายเงินแล้ว</a:t>
            </a:r>
            <a:r>
              <a:rPr lang="en-US" sz="2400" b="1" dirty="0" smtClean="0">
                <a:latin typeface="Cordia New" pitchFamily="34" charset="-34"/>
                <a:cs typeface="Cordia New" pitchFamily="34" charset="-34"/>
              </a:rPr>
              <a:t>”</a:t>
            </a:r>
          </a:p>
          <a:p>
            <a:pPr marL="342872" indent="-342872" eaLnBrk="0" hangingPunct="0">
              <a:buFont typeface="Wingdings" pitchFamily="2" charset="2"/>
              <a:buChar char="§"/>
              <a:defRPr/>
            </a:pP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ต้องมีผู้อนุมัติให้จ่ายเงินจึงจ่ายเงินและเรียกใบเสร็จรับเงินจากผู้รับเงิน </a:t>
            </a:r>
            <a:r>
              <a:rPr lang="th-TH" sz="2400" b="1" dirty="0" smtClean="0">
                <a:latin typeface="Cordia New" pitchFamily="34" charset="-34"/>
                <a:cs typeface="Cordia New" pitchFamily="34" charset="-34"/>
                <a:hlinkClick r:id="rId2" action="ppaction://hlinkfile"/>
              </a:rPr>
              <a:t>ระเบียบว่าด้วยการรับจ่ายเงิน.</a:t>
            </a:r>
            <a:r>
              <a:rPr lang="en-US" sz="2400" b="1" dirty="0" smtClean="0">
                <a:latin typeface="Cordia New" pitchFamily="34" charset="-34"/>
                <a:cs typeface="Cordia New" pitchFamily="34" charset="-34"/>
                <a:hlinkClick r:id="rId2" action="ppaction://hlinkfile"/>
              </a:rPr>
              <a:t>doc</a:t>
            </a:r>
            <a:endParaRPr lang="en-US" sz="2400" b="1" dirty="0" smtClean="0">
              <a:solidFill>
                <a:srgbClr val="D60093"/>
              </a:solidFill>
              <a:latin typeface="Cordia New" pitchFamily="34" charset="-34"/>
              <a:cs typeface="Cordia New" pitchFamily="34" charset="-34"/>
            </a:endParaRPr>
          </a:p>
          <a:p>
            <a:pPr marL="342872" indent="-342872" eaLnBrk="0" hangingPunct="0">
              <a:buFont typeface="Wingdings" pitchFamily="2" charset="2"/>
              <a:buChar char="§"/>
              <a:defRPr/>
            </a:pPr>
            <a:endParaRPr lang="th-TH" sz="2400" b="1" dirty="0">
              <a:solidFill>
                <a:srgbClr val="D60093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91391" y="136478"/>
            <a:ext cx="11328400" cy="769441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th-TH"/>
            </a:defPPr>
            <a:lvl1pPr lvl="0" algn="ctr">
              <a:defRPr sz="4400" b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EucrosiaUPC" pitchFamily="18" charset="-34"/>
                <a:cs typeface="EucrosiaUPC" pitchFamily="18" charset="-34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th-TH" dirty="0" smtClean="0"/>
              <a:t>การวิเคราะห์ข้อมูลการทำธุรกรรมเชิงลึกของสหกรณ์</a:t>
            </a:r>
            <a:endParaRPr lang="th-TH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27288" y="1052486"/>
            <a:ext cx="6711719" cy="52321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32" tIns="45717" rIns="91432" bIns="45717">
            <a:spAutoFit/>
          </a:bodyPr>
          <a:lstStyle/>
          <a:p>
            <a:pPr eaLnBrk="0" hangingPunct="0"/>
            <a:r>
              <a:rPr lang="th-TH" b="1" u="sng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ตัวอย่าง</a:t>
            </a:r>
            <a:r>
              <a:rPr lang="th-TH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  การสแกนธุรกรรมเงินสดและเงินฝากธนาคาร/สหกรณ์อื่น</a:t>
            </a:r>
            <a:endParaRPr lang="th-TH" b="1" dirty="0">
              <a:solidFill>
                <a:srgbClr val="0000FF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80434" y="1700781"/>
            <a:ext cx="687021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th-TH" sz="28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2. ระเบียบว่าด้วยการรับจ่ายและเก็บรักษาเงินของสหกรณ์</a:t>
            </a:r>
            <a:endParaRPr lang="th-TH" sz="2800" b="1" dirty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9554" y="1745657"/>
            <a:ext cx="4429370" cy="523214"/>
          </a:xfrm>
          <a:prstGeom prst="rect">
            <a:avLst/>
          </a:prstGeom>
          <a:solidFill>
            <a:srgbClr val="79C6FF"/>
          </a:solidFill>
          <a:ln>
            <a:solidFill>
              <a:srgbClr val="79C6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32" tIns="45717" rIns="91432" bIns="45717">
            <a:spAutoFit/>
          </a:bodyPr>
          <a:lstStyle/>
          <a:p>
            <a:pPr eaLnBrk="0" hangingPunct="0">
              <a:defRPr/>
            </a:pPr>
            <a:r>
              <a:rPr lang="th-TH" sz="28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3. ระบบการควบคุมภายใน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0726" y="2412431"/>
            <a:ext cx="10484339" cy="4093422"/>
          </a:xfrm>
          <a:prstGeom prst="rect">
            <a:avLst/>
          </a:prstGeom>
          <a:solidFill>
            <a:srgbClr val="CDEAFF"/>
          </a:solidFill>
          <a:ln>
            <a:solidFill>
              <a:srgbClr val="79C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2" tIns="45717" rIns="91432" bIns="45717">
            <a:spAutoFit/>
          </a:bodyPr>
          <a:lstStyle/>
          <a:p>
            <a:pPr marL="361921" indent="-361921" eaLnBrk="0" hangingPunct="0">
              <a:buFont typeface="Wingdings" pitchFamily="2" charset="2"/>
              <a:buChar char="§"/>
              <a:defRPr/>
            </a:pPr>
            <a:r>
              <a:rPr lang="th-TH" sz="28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มีการแบ่งแยก</a:t>
            </a:r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เจ้าหน้าที่การเงินกับเจ้าหน้าที่บัญชี</a:t>
            </a:r>
            <a:endParaRPr lang="th-TH" sz="28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marL="342872" indent="-342872" eaLnBrk="0" hangingPunct="0">
              <a:buFont typeface="Wingdings" pitchFamily="2" charset="2"/>
              <a:buChar char="§"/>
              <a:defRPr/>
            </a:pPr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มี</a:t>
            </a:r>
            <a:r>
              <a:rPr lang="th-TH" sz="28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การกำหนดระเบียบ</a:t>
            </a:r>
          </a:p>
          <a:p>
            <a:pPr marL="342872" indent="-342872" eaLnBrk="0" hangingPunct="0">
              <a:buFont typeface="Wingdings" pitchFamily="2" charset="2"/>
              <a:buChar char="§"/>
              <a:defRPr/>
            </a:pPr>
            <a:r>
              <a:rPr lang="th-TH" sz="28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มีการอนุมัติตามลำดับ</a:t>
            </a:r>
          </a:p>
          <a:p>
            <a:pPr marL="342872" indent="-342872" eaLnBrk="0" hangingPunct="0">
              <a:buFont typeface="Wingdings" pitchFamily="2" charset="2"/>
              <a:buChar char="§"/>
              <a:defRPr/>
            </a:pPr>
            <a:r>
              <a:rPr lang="th-TH" sz="28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มีการจัดทำทะเบียน</a:t>
            </a:r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คุมใบเสร็จรับเงิน</a:t>
            </a:r>
            <a:endParaRPr lang="th-TH" sz="28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marL="342872" indent="-342872" eaLnBrk="0" hangingPunct="0">
              <a:buFont typeface="Wingdings" pitchFamily="2" charset="2"/>
              <a:buChar char="§"/>
              <a:defRPr/>
            </a:pPr>
            <a:r>
              <a:rPr lang="th-TH" sz="28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มีการสอบทานข้อมูลระหว่างฝ่ายบัญชี กับฝ่าย</a:t>
            </a:r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การเงิน</a:t>
            </a:r>
          </a:p>
          <a:p>
            <a:pPr marL="342872" indent="-342872" eaLnBrk="0" hangingPunct="0">
              <a:buFont typeface="Wingdings" pitchFamily="2" charset="2"/>
              <a:buChar char="§"/>
              <a:defRPr/>
            </a:pPr>
            <a:r>
              <a:rPr lang="th-TH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การรับเงินต้องออกใบเสร็จรับเงินทุกครั้ง มีการลงลายมือชื่อผู้รับเงิน</a:t>
            </a:r>
          </a:p>
          <a:p>
            <a:pPr marL="342872" indent="-342872" eaLnBrk="0" hangingPunct="0">
              <a:buFont typeface="Wingdings" pitchFamily="2" charset="2"/>
              <a:buChar char="§"/>
              <a:defRPr/>
            </a:pPr>
            <a:r>
              <a:rPr lang="th-TH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การจ่ายเงินควรจ่ายเป็นเช็คของธนาคาร</a:t>
            </a:r>
          </a:p>
          <a:p>
            <a:pPr marL="342872" indent="-342872" eaLnBrk="0" hangingPunct="0">
              <a:buFont typeface="Wingdings" pitchFamily="2" charset="2"/>
              <a:buChar char="§"/>
              <a:defRPr/>
            </a:pPr>
            <a:r>
              <a:rPr lang="th-TH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มีการนำเงินฝากธนาคารทุกวัน</a:t>
            </a:r>
          </a:p>
          <a:p>
            <a:pPr marL="342872" indent="-342872" eaLnBrk="0" hangingPunct="0">
              <a:buFont typeface="Wingdings" pitchFamily="2" charset="2"/>
              <a:buChar char="§"/>
              <a:defRPr/>
            </a:pPr>
            <a:r>
              <a:rPr lang="th-TH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มีการตรวจสอบเงินสดคงเหลือเปรียบเทียบบัญชีคุมเป็นประจำทุกวัน</a:t>
            </a:r>
            <a:endParaRPr lang="th-TH" sz="28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91391" y="136478"/>
            <a:ext cx="11328400" cy="769441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th-TH"/>
            </a:defPPr>
            <a:lvl1pPr lvl="0" algn="ctr">
              <a:defRPr sz="4400" b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EucrosiaUPC" pitchFamily="18" charset="-34"/>
                <a:cs typeface="EucrosiaUPC" pitchFamily="18" charset="-34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th-TH" dirty="0" smtClean="0"/>
              <a:t>การวิเคราะห์ข้อมูลการทำธุรกรรมเชิงลึกของสหกรณ์</a:t>
            </a:r>
            <a:endParaRPr lang="th-TH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95258" y="1093430"/>
            <a:ext cx="6672312" cy="52321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32" tIns="45717" rIns="91432" bIns="45717">
            <a:spAutoFit/>
          </a:bodyPr>
          <a:lstStyle/>
          <a:p>
            <a:pPr eaLnBrk="0" hangingPunct="0"/>
            <a:r>
              <a:rPr lang="th-TH" b="1" u="sng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ตัวอย่าง</a:t>
            </a:r>
            <a:r>
              <a:rPr lang="th-TH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  การสแกนธุรกรรมเงินสดและเงินฝากธนาคาร/สหกรณ์อื่น</a:t>
            </a:r>
            <a:endParaRPr lang="th-TH" b="1" dirty="0">
              <a:solidFill>
                <a:srgbClr val="0000FF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034" y="357166"/>
            <a:ext cx="8072493" cy="547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596" y="714356"/>
            <a:ext cx="7929618" cy="508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6"/>
          <p:cNvSpPr>
            <a:spLocks noChangeArrowheads="1"/>
          </p:cNvSpPr>
          <p:nvPr/>
        </p:nvSpPr>
        <p:spPr bwMode="auto">
          <a:xfrm>
            <a:off x="0" y="-61542"/>
            <a:ext cx="236786" cy="67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216" tIns="58608" rIns="117216" bIns="58608" anchor="ctr">
            <a:spAutoFit/>
          </a:bodyPr>
          <a:lstStyle/>
          <a:p>
            <a:pPr defTabSz="1171575"/>
            <a:endParaRPr lang="en-US" sz="360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91142" name="Rectangle 7"/>
          <p:cNvSpPr>
            <a:spLocks noChangeArrowheads="1"/>
          </p:cNvSpPr>
          <p:nvPr/>
        </p:nvSpPr>
        <p:spPr bwMode="auto">
          <a:xfrm>
            <a:off x="0" y="486941"/>
            <a:ext cx="236786" cy="67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216" tIns="58608" rIns="117216" bIns="58608" anchor="ctr">
            <a:spAutoFit/>
          </a:bodyPr>
          <a:lstStyle/>
          <a:p>
            <a:pPr defTabSz="1171575"/>
            <a:endParaRPr lang="en-US" sz="360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91143" name="Rectangle 9"/>
          <p:cNvSpPr>
            <a:spLocks noChangeArrowheads="1"/>
          </p:cNvSpPr>
          <p:nvPr/>
        </p:nvSpPr>
        <p:spPr bwMode="auto">
          <a:xfrm>
            <a:off x="0" y="760785"/>
            <a:ext cx="236786" cy="67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216" tIns="58608" rIns="117216" bIns="58608" anchor="ctr">
            <a:spAutoFit/>
          </a:bodyPr>
          <a:lstStyle/>
          <a:p>
            <a:pPr defTabSz="1171575"/>
            <a:endParaRPr lang="en-US" sz="3600"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10" name="ไดอะแกรม 9"/>
          <p:cNvGraphicFramePr/>
          <p:nvPr/>
        </p:nvGraphicFramePr>
        <p:xfrm>
          <a:off x="197244" y="1701743"/>
          <a:ext cx="11780324" cy="4303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47256" y="245021"/>
            <a:ext cx="5786292" cy="769441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th-TH"/>
            </a:defPPr>
            <a:lvl1pPr lvl="0" algn="ctr">
              <a:defRPr sz="4400" b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EucrosiaUPC" pitchFamily="18" charset="-34"/>
                <a:cs typeface="EucrosiaUPC" pitchFamily="18" charset="-34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eaLnBrk="0" hangingPunct="0">
              <a:defRPr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 4. การวิเคราะห์ปัจจัยเสี่ยง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พับมุม 6"/>
          <p:cNvSpPr/>
          <p:nvPr/>
        </p:nvSpPr>
        <p:spPr>
          <a:xfrm>
            <a:off x="410377" y="1071546"/>
            <a:ext cx="10230338" cy="5500726"/>
          </a:xfrm>
          <a:prstGeom prst="foldedCorner">
            <a:avLst/>
          </a:prstGeom>
          <a:solidFill>
            <a:srgbClr val="FFC5C5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216" tIns="58608" rIns="117216" bIns="58608" anchor="ctr"/>
          <a:lstStyle/>
          <a:p>
            <a:pPr indent="-630188" eaLnBrk="0" hangingPunct="0">
              <a:spcAft>
                <a:spcPts val="769"/>
              </a:spcAft>
              <a:defRPr/>
            </a:pPr>
            <a:r>
              <a:rPr lang="th-TH" sz="3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    </a:t>
            </a:r>
          </a:p>
          <a:p>
            <a:pPr indent="-630188" eaLnBrk="0" hangingPunct="0">
              <a:defRPr/>
            </a:pPr>
            <a:r>
              <a:rPr lang="th-TH" sz="3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    </a:t>
            </a:r>
          </a:p>
          <a:p>
            <a:pPr indent="-630188" eaLnBrk="0" hangingPunct="0">
              <a:defRPr/>
            </a:pPr>
            <a:r>
              <a:rPr lang="th-TH" sz="3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    1.  ระดับยอด</a:t>
            </a:r>
            <a:r>
              <a:rPr lang="th-TH" sz="36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คงเหลือตามงบการเงินประเภทรายการ หรือการเปิดเผย</a:t>
            </a:r>
            <a:r>
              <a:rPr lang="th-TH" sz="3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รายการ</a:t>
            </a:r>
          </a:p>
          <a:p>
            <a:pPr indent="-630188" eaLnBrk="0" hangingPunct="0">
              <a:defRPr/>
            </a:pPr>
            <a:r>
              <a:rPr lang="th-TH" sz="3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         ในงบการเงิน     </a:t>
            </a:r>
            <a:endParaRPr lang="th-TH" sz="36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marL="455577" indent="-14288" eaLnBrk="0" hangingPunct="0">
              <a:defRPr/>
            </a:pPr>
            <a:r>
              <a:rPr lang="th-TH" sz="3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2. </a:t>
            </a:r>
            <a:r>
              <a:rPr lang="th-TH" sz="36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ระบุปัจจัย</a:t>
            </a:r>
            <a:r>
              <a:rPr lang="th-TH" sz="3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เสี่ยง ว่ามีความเสี่ยงในข้อใดบ้าง</a:t>
            </a:r>
          </a:p>
          <a:p>
            <a:pPr marL="455577" indent="-14288" eaLnBrk="0" hangingPunct="0">
              <a:defRPr/>
            </a:pPr>
            <a:r>
              <a:rPr lang="th-TH" sz="3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3. วิเคราะห์ความเสี่ยง ประเมินโอกาสที่จะเกิดขึ้น และผลกระทบของความเสี่ยง  </a:t>
            </a:r>
          </a:p>
          <a:p>
            <a:pPr marL="455577" indent="-14288" eaLnBrk="0" hangingPunct="0">
              <a:defRPr/>
            </a:pPr>
            <a:r>
              <a:rPr lang="th-TH" sz="3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   ว่าอยู่ในระดับสูง กลาง ต่ำ </a:t>
            </a:r>
          </a:p>
          <a:p>
            <a:pPr marL="1184239" indent="-742950" eaLnBrk="0" hangingPunct="0">
              <a:defRPr/>
            </a:pPr>
            <a:r>
              <a:rPr lang="th-TH" sz="3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4. วิเคราะห์การควบคุมภายในที่สหกรณ์มีเพื่อลดความเสี่ยง (ลดโอกาสหรือ</a:t>
            </a:r>
          </a:p>
          <a:p>
            <a:pPr marL="1184239" indent="-742950" eaLnBrk="0" hangingPunct="0">
              <a:defRPr/>
            </a:pPr>
            <a:r>
              <a:rPr lang="th-TH" sz="3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    ผลกระทบ)</a:t>
            </a:r>
          </a:p>
          <a:p>
            <a:pPr marL="1184239" indent="-742950" eaLnBrk="0" hangingPunct="0">
              <a:defRPr/>
            </a:pPr>
            <a:r>
              <a:rPr lang="th-TH" sz="3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5. สรุปผลการประเมินความเสี่ยงที่เหลืออยู่</a:t>
            </a:r>
          </a:p>
          <a:p>
            <a:pPr marL="1184239" indent="-742950" eaLnBrk="0" hangingPunct="0">
              <a:defRPr/>
            </a:pPr>
            <a:r>
              <a:rPr lang="th-TH" sz="3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6. กำหนดวิธีการตรวจสอบ </a:t>
            </a:r>
            <a:r>
              <a:rPr lang="th-TH" sz="3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  <a:hlinkClick r:id="rId3" action="ppaction://hlinkfile"/>
              </a:rPr>
              <a:t>ตัวอย่างปัจจัยเสี่ยง.</a:t>
            </a:r>
            <a:r>
              <a:rPr lang="en-US" sz="36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  <a:hlinkClick r:id="rId3" action="ppaction://hlinkfile"/>
              </a:rPr>
              <a:t>xlsx</a:t>
            </a:r>
            <a:r>
              <a:rPr lang="th-TH" sz="3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  <a:hlinkClick r:id="rId4" action="ppaction://hlinkfile"/>
              </a:rPr>
              <a:t>เครื่องมือช่วยประเมินความเสี่ยง(</a:t>
            </a:r>
            <a:r>
              <a:rPr lang="en-US" sz="3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  <a:hlinkClick r:id="rId4" action="ppaction://hlinkfile"/>
              </a:rPr>
              <a:t>excel).</a:t>
            </a:r>
            <a:r>
              <a:rPr lang="en-US" sz="36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  <a:hlinkClick r:id="rId4" action="ppaction://hlinkfile"/>
              </a:rPr>
              <a:t>xlsx</a:t>
            </a:r>
            <a:endParaRPr lang="en-US" sz="36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0960" y="142852"/>
            <a:ext cx="5786292" cy="769441"/>
          </a:xfrm>
          <a:prstGeom prst="rect">
            <a:avLst/>
          </a:prstGeom>
          <a:solidFill>
            <a:srgbClr val="FF7575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th-TH"/>
            </a:defPPr>
            <a:lvl1pPr lvl="0" algn="ctr">
              <a:defRPr sz="4400" b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EucrosiaUPC" pitchFamily="18" charset="-34"/>
                <a:cs typeface="EucrosiaUPC" pitchFamily="18" charset="-34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eaLnBrk="0" hangingPunct="0">
              <a:defRPr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พิจารณาปัจจัยเสี่ยง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ตัวแทนหมายเลขภาพนิ่ง 7"/>
          <p:cNvSpPr>
            <a:spLocks noGrp="1"/>
          </p:cNvSpPr>
          <p:nvPr>
            <p:ph type="sldNum" sz="quarter" idx="10"/>
          </p:nvPr>
        </p:nvSpPr>
        <p:spPr bwMode="auto">
          <a:xfrm>
            <a:off x="9194801" y="5937250"/>
            <a:ext cx="2684584" cy="7572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1171575"/>
            <a:fld id="{D5D2EE4C-6A94-41C7-AAEC-07CB57A9A674}" type="slidenum">
              <a:rPr lang="th-TH" altLang="th-TH" smtClean="0"/>
              <a:pPr defTabSz="1171575"/>
              <a:t>19</a:t>
            </a:fld>
            <a:endParaRPr lang="th-TH" altLang="th-TH" smtClean="0"/>
          </a:p>
        </p:txBody>
      </p:sp>
      <p:grpSp>
        <p:nvGrpSpPr>
          <p:cNvPr id="2" name="กลุ่ม 1"/>
          <p:cNvGrpSpPr>
            <a:grpSpLocks/>
          </p:cNvGrpSpPr>
          <p:nvPr/>
        </p:nvGrpSpPr>
        <p:grpSpPr bwMode="auto">
          <a:xfrm>
            <a:off x="179755" y="304801"/>
            <a:ext cx="11799278" cy="6315075"/>
            <a:chOff x="146773" y="304612"/>
            <a:chExt cx="9585756" cy="6314551"/>
          </a:xfrm>
        </p:grpSpPr>
        <p:pic>
          <p:nvPicPr>
            <p:cNvPr id="9216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3906"/>
            <a:stretch>
              <a:fillRect/>
            </a:stretch>
          </p:blipFill>
          <p:spPr bwMode="auto">
            <a:xfrm>
              <a:off x="395785" y="1966604"/>
              <a:ext cx="9184943" cy="4652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กลุ่ม 6"/>
            <p:cNvGrpSpPr>
              <a:grpSpLocks/>
            </p:cNvGrpSpPr>
            <p:nvPr/>
          </p:nvGrpSpPr>
          <p:grpSpPr bwMode="auto">
            <a:xfrm>
              <a:off x="146773" y="304612"/>
              <a:ext cx="9585756" cy="6004299"/>
              <a:chOff x="180643" y="304611"/>
              <a:chExt cx="11797854" cy="6004299"/>
            </a:xfrm>
          </p:grpSpPr>
          <p:sp>
            <p:nvSpPr>
              <p:cNvPr id="3" name="สี่เหลี่ยมผืนผ้า 2"/>
              <p:cNvSpPr/>
              <p:nvPr/>
            </p:nvSpPr>
            <p:spPr>
              <a:xfrm>
                <a:off x="180643" y="304611"/>
                <a:ext cx="11797854" cy="16619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th-TH" sz="3300" b="1" dirty="0">
                    <a:solidFill>
                      <a:schemeClr val="tx2"/>
                    </a:solidFill>
                    <a:latin typeface="EucrosiaUPC" pitchFamily="18" charset="-34"/>
                    <a:cs typeface="EucrosiaUPC" pitchFamily="18" charset="-34"/>
                  </a:rPr>
                  <a:t>ผู้สอบบัญชีสามารถ </a:t>
                </a:r>
                <a:r>
                  <a:rPr lang="en-US" sz="3300" b="1" dirty="0">
                    <a:solidFill>
                      <a:schemeClr val="tx2"/>
                    </a:solidFill>
                    <a:latin typeface="EucrosiaUPC" pitchFamily="18" charset="-34"/>
                    <a:cs typeface="EucrosiaUPC" pitchFamily="18" charset="-34"/>
                  </a:rPr>
                  <a:t>DOWLOAD</a:t>
                </a:r>
                <a:r>
                  <a:rPr lang="th-TH" sz="3300" b="1" dirty="0">
                    <a:solidFill>
                      <a:schemeClr val="tx2"/>
                    </a:solidFill>
                    <a:latin typeface="EucrosiaUPC" pitchFamily="18" charset="-34"/>
                    <a:cs typeface="EucrosiaUPC" pitchFamily="18" charset="-34"/>
                  </a:rPr>
                  <a:t> เครื่องมือช่วยในการประเมินความเสี่ยง</a:t>
                </a:r>
                <a:r>
                  <a:rPr lang="th-TH" sz="3300" b="1" spc="-50" dirty="0">
                    <a:solidFill>
                      <a:schemeClr val="tx2"/>
                    </a:solidFill>
                    <a:latin typeface="EucrosiaUPC" pitchFamily="18" charset="-34"/>
                    <a:cs typeface="EucrosiaUPC" pitchFamily="18" charset="-34"/>
                  </a:rPr>
                  <a:t>ในการสอบบัญชี (</a:t>
                </a:r>
                <a:r>
                  <a:rPr lang="en-US" sz="3300" b="1" spc="-50" dirty="0">
                    <a:solidFill>
                      <a:schemeClr val="tx2"/>
                    </a:solidFill>
                    <a:latin typeface="EucrosiaUPC" pitchFamily="18" charset="-34"/>
                    <a:cs typeface="EucrosiaUPC" pitchFamily="18" charset="-34"/>
                  </a:rPr>
                  <a:t>EXCEL</a:t>
                </a:r>
                <a:r>
                  <a:rPr lang="th-TH" sz="3300" b="1" spc="-50" dirty="0">
                    <a:solidFill>
                      <a:schemeClr val="tx2"/>
                    </a:solidFill>
                    <a:latin typeface="EucrosiaUPC" pitchFamily="18" charset="-34"/>
                    <a:cs typeface="EucrosiaUPC" pitchFamily="18" charset="-34"/>
                  </a:rPr>
                  <a:t>) ได้ที่ </a:t>
                </a:r>
                <a:r>
                  <a:rPr lang="en-US" sz="3300" b="1" spc="-50" dirty="0">
                    <a:solidFill>
                      <a:schemeClr val="tx2"/>
                    </a:solidFill>
                    <a:latin typeface="EucrosiaUPC" pitchFamily="18" charset="-34"/>
                    <a:cs typeface="EucrosiaUPC" pitchFamily="18" charset="-34"/>
                  </a:rPr>
                  <a:t>Website </a:t>
                </a:r>
                <a:r>
                  <a:rPr lang="th-TH" sz="3300" b="1" spc="-50" dirty="0">
                    <a:solidFill>
                      <a:schemeClr val="tx2"/>
                    </a:solidFill>
                    <a:latin typeface="EucrosiaUPC" pitchFamily="18" charset="-34"/>
                    <a:cs typeface="EucrosiaUPC" pitchFamily="18" charset="-34"/>
                  </a:rPr>
                  <a:t>สำนักมาตรฐานการบัญชีและการสอบบัญชี</a:t>
                </a:r>
                <a:r>
                  <a:rPr lang="en-US" sz="3300" b="1" spc="-50" dirty="0">
                    <a:solidFill>
                      <a:schemeClr val="tx2"/>
                    </a:solidFill>
                    <a:latin typeface="EucrosiaUPC" pitchFamily="18" charset="-34"/>
                    <a:cs typeface="EucrosiaUPC" pitchFamily="18" charset="-34"/>
                  </a:rPr>
                  <a:t> </a:t>
                </a:r>
                <a:r>
                  <a:rPr lang="en-US" sz="3300" b="1" u="sng" dirty="0">
                    <a:solidFill>
                      <a:srgbClr val="0000FF"/>
                    </a:solidFill>
                    <a:latin typeface="EucrosiaUPC" pitchFamily="18" charset="-34"/>
                    <a:cs typeface="EucrosiaUPC" pitchFamily="18" charset="-34"/>
                  </a:rPr>
                  <a:t>http://private.cad.go.th/main.php?filename=indext_blue</a:t>
                </a:r>
                <a:endParaRPr lang="th-TH" sz="3300" b="1" u="sng" dirty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endParaRPr>
              </a:p>
            </p:txBody>
          </p:sp>
          <p:sp>
            <p:nvSpPr>
              <p:cNvPr id="4" name="สี่เหลี่ยมผืนผ้ามุมมน 3"/>
              <p:cNvSpPr/>
              <p:nvPr/>
            </p:nvSpPr>
            <p:spPr>
              <a:xfrm>
                <a:off x="2921559" y="5719125"/>
                <a:ext cx="5911625" cy="252391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th-TH"/>
              </a:p>
            </p:txBody>
          </p:sp>
          <p:sp>
            <p:nvSpPr>
              <p:cNvPr id="6" name="ลูกศรขวาท้ายบาก 5"/>
              <p:cNvSpPr/>
              <p:nvPr/>
            </p:nvSpPr>
            <p:spPr>
              <a:xfrm flipH="1" flipV="1">
                <a:off x="9169205" y="5395302"/>
                <a:ext cx="1010016" cy="914324"/>
              </a:xfrm>
              <a:prstGeom prst="notched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th-TH"/>
              </a:p>
            </p:txBody>
          </p:sp>
        </p:grpSp>
      </p:grpSp>
      <p:sp>
        <p:nvSpPr>
          <p:cNvPr id="13" name="สี่เหลี่ยมผืนผ้ามุมมน 12"/>
          <p:cNvSpPr/>
          <p:nvPr/>
        </p:nvSpPr>
        <p:spPr>
          <a:xfrm>
            <a:off x="2887784" y="3522663"/>
            <a:ext cx="1664677" cy="25241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th-TH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10167966" y="6500834"/>
            <a:ext cx="285752" cy="214290"/>
          </a:xfrm>
        </p:spPr>
        <p:txBody>
          <a:bodyPr>
            <a:noAutofit/>
          </a:bodyPr>
          <a:lstStyle/>
          <a:p>
            <a:r>
              <a:rPr lang="th-TH" sz="1800" dirty="0"/>
              <a:t>1</a:t>
            </a:r>
          </a:p>
        </p:txBody>
      </p:sp>
      <p:sp>
        <p:nvSpPr>
          <p:cNvPr id="4" name="ชื่อเรื่องรอง 3"/>
          <p:cNvSpPr>
            <a:spLocks noGrp="1"/>
          </p:cNvSpPr>
          <p:nvPr>
            <p:ph type="subTitle" idx="4294967295"/>
          </p:nvPr>
        </p:nvSpPr>
        <p:spPr>
          <a:xfrm>
            <a:off x="738150" y="1214422"/>
            <a:ext cx="11096660" cy="5357850"/>
          </a:xfrm>
        </p:spPr>
        <p:txBody>
          <a:bodyPr/>
          <a:lstStyle/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sz="1600" dirty="0">
              <a:cs typeface="+mj-cs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4738678" y="285728"/>
            <a:ext cx="2714644" cy="7143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rgbClr val="0000FF"/>
                </a:solidFill>
                <a:cs typeface="+mj-cs"/>
              </a:rPr>
              <a:t>ความหมาย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81158" y="1214422"/>
            <a:ext cx="8572560" cy="539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0070C0"/>
                </a:solidFill>
                <a:latin typeface="Angsana New" pitchFamily="18" charset="-34"/>
                <a:ea typeface="Calibri" pitchFamily="34" charset="0"/>
                <a:cs typeface="+mj-cs"/>
              </a:rPr>
              <a:t>         </a:t>
            </a:r>
            <a:r>
              <a:rPr lang="th-TH" sz="3200" b="1" dirty="0">
                <a:solidFill>
                  <a:srgbClr val="0000FF"/>
                </a:solidFill>
                <a:latin typeface="Angsana New" pitchFamily="18" charset="-34"/>
                <a:ea typeface="Calibri" pitchFamily="34" charset="0"/>
                <a:cs typeface="+mj-cs"/>
              </a:rPr>
              <a:t>1. เงินสดและเงินฝากธนาคาร</a:t>
            </a:r>
            <a:endParaRPr lang="th-TH" b="1" dirty="0">
              <a:solidFill>
                <a:srgbClr val="0000FF"/>
              </a:solidFill>
              <a:latin typeface="Angsana New" pitchFamily="18" charset="-34"/>
              <a:ea typeface="Calibri" pitchFamily="34" charset="0"/>
              <a:cs typeface="+mj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latin typeface="Angsana New" pitchFamily="18" charset="-34"/>
                <a:ea typeface="Calibri" pitchFamily="34" charset="0"/>
                <a:cs typeface="+mj-cs"/>
              </a:rPr>
              <a:t>           </a:t>
            </a:r>
            <a:r>
              <a:rPr lang="th-TH" b="1" dirty="0">
                <a:solidFill>
                  <a:srgbClr val="FF0000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  <a:t>เงินสด   </a:t>
            </a:r>
            <a:r>
              <a:rPr lang="th-TH" b="1" dirty="0">
                <a:latin typeface="Cordia New" pitchFamily="34" charset="-34"/>
                <a:ea typeface="Calibri" pitchFamily="34" charset="0"/>
                <a:cs typeface="Cordia New" pitchFamily="34" charset="-34"/>
              </a:rPr>
              <a:t>หมายถึง  ธนบัตร และเหรียญกษาปณ์ที่สหกรณ์มีอยู่ </a:t>
            </a:r>
            <a:r>
              <a:rPr lang="th-TH" b="1" dirty="0">
                <a:solidFill>
                  <a:srgbClr val="6600CC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  <a:t>รวมทั้งเช็คที่ยังไม่ได้นำฝาก เช็คเดินทาง ดราฟท์ของธนาคาร ตั๋วแลกเงินไปรษณีย์และธนาณัติ </a:t>
            </a:r>
            <a:r>
              <a:rPr lang="th-TH" b="1" dirty="0">
                <a:solidFill>
                  <a:schemeClr val="accent3">
                    <a:lumMod val="75000"/>
                  </a:schemeClr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  <a:t>ทั้งนี้ ไม่รวมดวงตราไปรษณีย์อากรแสตมป์ เช็คลงวันที่ล่วงหน้า ใบยืมและเอกสารทางการเงิน ได้แก่ ตั๋วเงิน พันธบัตรรัฐบาล ใบหุ้นกู้ ในหุ้นทุน ฯลฯ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latin typeface="Cordia New" pitchFamily="34" charset="-34"/>
                <a:ea typeface="Calibri" pitchFamily="34" charset="0"/>
                <a:cs typeface="Cordia New" pitchFamily="34" charset="-34"/>
              </a:rPr>
              <a:t>           </a:t>
            </a:r>
            <a:r>
              <a:rPr lang="th-TH" b="1" dirty="0">
                <a:solidFill>
                  <a:srgbClr val="FF0000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  <a:t>เงินฝากธนาคาร  </a:t>
            </a:r>
            <a:r>
              <a:rPr lang="th-TH" b="1" dirty="0">
                <a:latin typeface="Cordia New" pitchFamily="34" charset="-34"/>
                <a:ea typeface="Calibri" pitchFamily="34" charset="0"/>
                <a:cs typeface="Cordia New" pitchFamily="34" charset="-34"/>
              </a:rPr>
              <a:t>หมายถึง  เงินฝากธนาคารทุกประเภท </a:t>
            </a:r>
            <a:r>
              <a:rPr lang="th-TH" b="1" dirty="0">
                <a:solidFill>
                  <a:srgbClr val="6600CC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  <a:t>รวมทั้งบัตรเงิน</a:t>
            </a:r>
            <a:r>
              <a:rPr lang="th-TH" b="1" dirty="0" smtClean="0">
                <a:solidFill>
                  <a:srgbClr val="6600CC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  <a:t>ฝาก สลาก</a:t>
            </a:r>
            <a:r>
              <a:rPr lang="th-TH" b="1" dirty="0">
                <a:solidFill>
                  <a:srgbClr val="6600CC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  <a:t>ออมสิน สลากทวีสิน หรือสลากแบบอื่นๆ ที่ออกโดยธนาคารและสถาบันการเงิน</a:t>
            </a:r>
            <a:endParaRPr lang="en-US" b="1" dirty="0">
              <a:solidFill>
                <a:srgbClr val="6600CC"/>
              </a:solidFill>
              <a:latin typeface="Cordia New" pitchFamily="34" charset="-34"/>
              <a:cs typeface="Cordia New" pitchFamily="34" charset="-3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ordia New" pitchFamily="34" charset="-34"/>
                <a:ea typeface="Calibri" pitchFamily="34" charset="0"/>
                <a:cs typeface="Cordia New" pitchFamily="34" charset="-34"/>
              </a:rPr>
              <a:t>           </a:t>
            </a:r>
            <a:r>
              <a:rPr lang="th-TH" b="1" dirty="0">
                <a:solidFill>
                  <a:srgbClr val="FF0000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  <a:t>บัตรเงินฝาก   </a:t>
            </a:r>
            <a:r>
              <a:rPr lang="th-TH" b="1" dirty="0">
                <a:latin typeface="Cordia New" pitchFamily="34" charset="-34"/>
                <a:ea typeface="Calibri" pitchFamily="34" charset="0"/>
                <a:cs typeface="Cordia New" pitchFamily="34" charset="-34"/>
              </a:rPr>
              <a:t>เป็นตราสารซึ่งเปลี่ยนมือได้ที่ธนาคารพาณิชย์หรือบริษัทเงินทุนออกให้แก่ผู้ฝากเงินเพื่อเป็นหลักฐานการรับฝากเงิน และเพื่อแสดงสิทธิของผู้ทรงตราสารที่จะได้รับเงินฝากคืน เมื่อสิ้นระยะเวลาอันกำหนดไว้ โดยจะมีการกำหนดดอกเบี้ยไว้ด้วยหรือไม่ก็ได้                                          </a:t>
            </a:r>
            <a:r>
              <a:rPr lang="th-TH" b="1" dirty="0">
                <a:latin typeface="Angsana New" pitchFamily="18" charset="-34"/>
                <a:ea typeface="Calibri" pitchFamily="34" charset="0"/>
                <a:cs typeface="+mj-cs"/>
              </a:rPr>
              <a:t>                                                                     </a:t>
            </a:r>
            <a:endParaRPr lang="th-TH" b="1" dirty="0">
              <a:latin typeface="Arial" pitchFamily="34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>
          <a:xfrm>
            <a:off x="951523" y="2475509"/>
            <a:ext cx="10363200" cy="147002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defTabSz="879126" eaLnBrk="1" fontAlgn="auto" hangingPunct="1">
              <a:spcAft>
                <a:spcPts val="0"/>
              </a:spcAft>
              <a:defRPr/>
            </a:pPr>
            <a:r>
              <a:rPr lang="th-TH" sz="13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latin typeface="DilleniaUPC" pitchFamily="18" charset="-34"/>
                <a:cs typeface="DilleniaUPC" pitchFamily="18" charset="-34"/>
              </a:rPr>
              <a:t>แนวการสอบบัญชี</a:t>
            </a:r>
            <a:endParaRPr lang="th-TH" sz="13800" b="1" i="1" dirty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</a:endParaRPr>
          </a:p>
        </p:txBody>
      </p:sp>
      <p:pic>
        <p:nvPicPr>
          <p:cNvPr id="94211" name="Picture 2" descr="D:\ติ๊ก\ตรากรม\Cad_New_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6204" y="470421"/>
            <a:ext cx="1647169" cy="123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2735627" y="152888"/>
            <a:ext cx="6632845" cy="952576"/>
          </a:xfrm>
          <a:prstGeom prst="roundRect">
            <a:avLst/>
          </a:prstGeom>
          <a:solidFill>
            <a:srgbClr val="A4D76B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th-TH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DilleniaUPC" pitchFamily="18" charset="-34"/>
                <a:cs typeface="DilleniaUPC" pitchFamily="18" charset="-34"/>
              </a:rPr>
              <a:t>รูปแบบแนวการสอบบัญชี</a:t>
            </a:r>
            <a:endParaRPr lang="th-TH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749" y="1425504"/>
            <a:ext cx="9121013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514350" indent="-514350" eaLnBrk="0" hangingPunct="0">
              <a:buFontTx/>
              <a:buAutoNum type="arabicPeriod"/>
              <a:defRPr/>
            </a:pPr>
            <a:r>
              <a:rPr lang="th-TH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ชื่อเรื่องที่ตรวจสอบ</a:t>
            </a:r>
          </a:p>
          <a:p>
            <a:pPr marL="514350" indent="-514350" eaLnBrk="0" hangingPunct="0">
              <a:buFontTx/>
              <a:buAutoNum type="arabicPeriod"/>
              <a:defRPr/>
            </a:pPr>
            <a:r>
              <a:rPr lang="th-TH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วัตถุประสงค์ของการตรวจสอบ</a:t>
            </a:r>
          </a:p>
          <a:p>
            <a:pPr marL="514350" indent="-514350" eaLnBrk="0" hangingPunct="0">
              <a:buFontTx/>
              <a:buAutoNum type="arabicPeriod"/>
              <a:defRPr/>
            </a:pPr>
            <a:r>
              <a:rPr lang="th-TH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กระดาษทำการอ้างอิง</a:t>
            </a:r>
          </a:p>
          <a:p>
            <a:pPr marL="514350" indent="-514350" eaLnBrk="0" hangingPunct="0">
              <a:buFontTx/>
              <a:buAutoNum type="arabicPeriod"/>
              <a:defRPr/>
            </a:pPr>
            <a:r>
              <a:rPr lang="th-TH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ปัจจัยเสี่ยง</a:t>
            </a:r>
          </a:p>
          <a:p>
            <a:pPr marL="514350" indent="-514350" eaLnBrk="0" hangingPunct="0">
              <a:buFontTx/>
              <a:buAutoNum type="arabicPeriod"/>
              <a:defRPr/>
            </a:pPr>
            <a:r>
              <a:rPr lang="th-TH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วิธีการตรวจสอบ</a:t>
            </a:r>
          </a:p>
          <a:p>
            <a:pPr marL="514350" indent="-514350" eaLnBrk="0" hangingPunct="0">
              <a:buFontTx/>
              <a:buAutoNum type="arabicPeriod"/>
              <a:defRPr/>
            </a:pPr>
            <a:r>
              <a:rPr lang="th-TH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ชื่อผู้ตรวจสอบและวันที่ตรวจ</a:t>
            </a:r>
          </a:p>
          <a:p>
            <a:pPr marL="514350" indent="-514350" eaLnBrk="0" hangingPunct="0">
              <a:buFontTx/>
              <a:buAutoNum type="arabicPeriod"/>
              <a:defRPr/>
            </a:pPr>
            <a:r>
              <a:rPr lang="th-TH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หมาย</a:t>
            </a:r>
            <a:r>
              <a:rPr lang="th-TH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เหตุ </a:t>
            </a:r>
            <a:r>
              <a:rPr lang="th-TH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lleniaUPC" pitchFamily="18" charset="-34"/>
                <a:cs typeface="DilleniaUPC" pitchFamily="18" charset="-34"/>
                <a:hlinkClick r:id="rId2" action="ppaction://hlinkfile"/>
              </a:rPr>
              <a:t>แนวป</a:t>
            </a:r>
            <a:r>
              <a:rPr lang="th-TH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lleniaUPC" pitchFamily="18" charset="-34"/>
                <a:cs typeface="DilleniaUPC" pitchFamily="18" charset="-34"/>
                <a:hlinkClick r:id="rId2" action="ppaction://hlinkfile"/>
              </a:rPr>
              <a:t>ปงล่าสุด271162.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illeniaUPC" pitchFamily="18" charset="-34"/>
                <a:cs typeface="DilleniaUPC" pitchFamily="18" charset="-34"/>
                <a:hlinkClick r:id="rId2" action="ppaction://hlinkfile"/>
              </a:rPr>
              <a:t>xls</a:t>
            </a:r>
            <a:endParaRPr lang="th-TH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00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" y="5977720"/>
            <a:ext cx="12192000" cy="866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2"/>
          <p:cNvPicPr>
            <a:picLocks noChangeAspect="1" noChangeArrowheads="1"/>
          </p:cNvPicPr>
          <p:nvPr/>
        </p:nvPicPr>
        <p:blipFill>
          <a:blip r:embed="rId2" cstate="print"/>
          <a:srcRect l="25208" t="20920" r="20901" b="11568"/>
          <a:stretch>
            <a:fillRect/>
          </a:stretch>
        </p:blipFill>
        <p:spPr bwMode="auto">
          <a:xfrm>
            <a:off x="386862" y="1119476"/>
            <a:ext cx="11455401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2735627" y="71000"/>
            <a:ext cx="6632845" cy="952576"/>
          </a:xfrm>
          <a:prstGeom prst="roundRect">
            <a:avLst/>
          </a:prstGeom>
          <a:solidFill>
            <a:srgbClr val="A4D76B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th-TH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DilleniaUPC" pitchFamily="18" charset="-34"/>
                <a:cs typeface="DilleniaUPC" pitchFamily="18" charset="-34"/>
              </a:rPr>
              <a:t>รูปแบบแนวการสอบบัญชี</a:t>
            </a:r>
            <a:endParaRPr lang="th-TH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2238348" y="500042"/>
            <a:ext cx="7715304" cy="5786478"/>
          </a:xfrm>
        </p:spPr>
        <p:txBody>
          <a:bodyPr/>
          <a:lstStyle/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sz="1600" dirty="0">
              <a:cs typeface="+mj-cs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881158" y="1071547"/>
            <a:ext cx="907262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latin typeface="Cordia New" pitchFamily="34" charset="-34"/>
                <a:ea typeface="Calibri" pitchFamily="34" charset="0"/>
                <a:cs typeface="Cordia New" pitchFamily="34" charset="-34"/>
              </a:rPr>
              <a:t>           1. เพื่อทราบประสิทธิผลของ</a:t>
            </a:r>
            <a:r>
              <a:rPr lang="th-TH" sz="3000" b="1" dirty="0">
                <a:solidFill>
                  <a:srgbClr val="7030A0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  <a:t>การควบคุมภายใน</a:t>
            </a:r>
            <a:r>
              <a:rPr lang="th-TH" sz="3000" b="1" dirty="0">
                <a:latin typeface="Cordia New" pitchFamily="34" charset="-34"/>
                <a:ea typeface="Calibri" pitchFamily="34" charset="0"/>
                <a:cs typeface="Cordia New" pitchFamily="34" charset="-34"/>
              </a:rPr>
              <a:t>เกี่ยวกับเงินสดและเงินฝากธนาคาร</a:t>
            </a:r>
            <a:endParaRPr lang="en-US" sz="3000" b="1" dirty="0">
              <a:latin typeface="Cordia New" pitchFamily="34" charset="-34"/>
              <a:cs typeface="Cordia New" pitchFamily="34" charset="-3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latin typeface="Cordia New" pitchFamily="34" charset="-34"/>
                <a:ea typeface="Calibri" pitchFamily="34" charset="0"/>
                <a:cs typeface="Cordia New" pitchFamily="34" charset="-34"/>
              </a:rPr>
              <a:t>           2. เงินสดและเงินฝากธนาคาร ณ วันสิ้นปี</a:t>
            </a:r>
            <a:r>
              <a:rPr lang="th-TH" sz="3000" b="1" dirty="0">
                <a:solidFill>
                  <a:srgbClr val="7030A0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  <a:t>มีอยู่จริง</a:t>
            </a:r>
            <a:r>
              <a:rPr lang="th-TH" sz="3000" b="1" dirty="0">
                <a:latin typeface="Cordia New" pitchFamily="34" charset="-34"/>
                <a:ea typeface="Calibri" pitchFamily="34" charset="0"/>
                <a:cs typeface="Cordia New" pitchFamily="34" charset="-34"/>
              </a:rPr>
              <a:t>ตามจำนวนที่แสดงในงบการเงินและเป็นกรรมสิทธิ์ของสหกรณ์</a:t>
            </a:r>
            <a:endParaRPr lang="en-US" sz="3000" b="1" dirty="0">
              <a:latin typeface="Cordia New" pitchFamily="34" charset="-34"/>
              <a:cs typeface="Cordia New" pitchFamily="34" charset="-3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latin typeface="Cordia New" pitchFamily="34" charset="-34"/>
                <a:ea typeface="Calibri" pitchFamily="34" charset="0"/>
                <a:cs typeface="Cordia New" pitchFamily="34" charset="-34"/>
              </a:rPr>
              <a:t>           3. การบันทึกบัญชี</a:t>
            </a:r>
            <a:r>
              <a:rPr lang="th-TH" sz="3000" b="1" dirty="0">
                <a:solidFill>
                  <a:srgbClr val="7030A0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  <a:t>ถูกต้องครบถ้วน </a:t>
            </a:r>
            <a:r>
              <a:rPr lang="th-TH" sz="3000" b="1" dirty="0">
                <a:latin typeface="Cordia New" pitchFamily="34" charset="-34"/>
                <a:ea typeface="Calibri" pitchFamily="34" charset="0"/>
                <a:cs typeface="Cordia New" pitchFamily="34" charset="-34"/>
              </a:rPr>
              <a:t>ตรงตามรอบระยะเวลาบัญชีที่เกิดขึ้นและมีเอกสารประกอบรายการครบถ้วนเชื่อถือได้</a:t>
            </a:r>
            <a:endParaRPr lang="en-US" sz="3000" b="1" dirty="0">
              <a:latin typeface="Cordia New" pitchFamily="34" charset="-34"/>
              <a:cs typeface="Cordia New" pitchFamily="34" charset="-3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latin typeface="Cordia New" pitchFamily="34" charset="-34"/>
                <a:ea typeface="Calibri" pitchFamily="34" charset="0"/>
                <a:cs typeface="Cordia New" pitchFamily="34" charset="-34"/>
              </a:rPr>
              <a:t>           4. การแสดงรายการในงบการเงิน ณ วันสิ้นปีถูกต้อง </a:t>
            </a:r>
            <a:r>
              <a:rPr lang="th-TH" sz="3000" b="1" dirty="0">
                <a:solidFill>
                  <a:srgbClr val="7030A0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  <a:t>เป็นไปตามระเบียบและคำแนะนำที่นายทะเบียนสหกรณ์</a:t>
            </a:r>
            <a:r>
              <a:rPr lang="th-TH" sz="3000" b="1" dirty="0" smtClean="0">
                <a:solidFill>
                  <a:srgbClr val="7030A0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  <a:t>กำหนด</a:t>
            </a:r>
            <a:r>
              <a:rPr lang="th-TH" sz="3000" b="1" dirty="0" smtClean="0">
                <a:solidFill>
                  <a:srgbClr val="FF0000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  <a:t>และกฎหมายอื่น ๆ ที่เกี่ยวข้อง</a:t>
            </a:r>
            <a:endParaRPr lang="en-US" sz="3000" b="1" dirty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000" b="1" dirty="0">
                <a:latin typeface="Cordia New" pitchFamily="34" charset="-34"/>
                <a:ea typeface="Calibri" pitchFamily="34" charset="0"/>
                <a:cs typeface="Cordia New" pitchFamily="34" charset="-34"/>
              </a:rPr>
              <a:t>           5. </a:t>
            </a:r>
            <a:r>
              <a:rPr lang="th-TH" sz="3000" b="1" dirty="0">
                <a:solidFill>
                  <a:srgbClr val="7030A0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  <a:t>การเปิดเผยข้อมูลเ</a:t>
            </a:r>
            <a:r>
              <a:rPr lang="th-TH" sz="3000" b="1" dirty="0">
                <a:latin typeface="Cordia New" pitchFamily="34" charset="-34"/>
                <a:ea typeface="Calibri" pitchFamily="34" charset="0"/>
                <a:cs typeface="Cordia New" pitchFamily="34" charset="-34"/>
              </a:rPr>
              <a:t>กี่ยวกับเงินสดและเงินฝากธนาคารที่มีข้อจำกัดในการใช้และภาระผูกพันในหมายเหตุประกอบงบการเงินถูกต้องตามระเบียบและคำแนะนำที่นายทะเบียนสหกรณ์กำหนด</a:t>
            </a:r>
            <a:endParaRPr lang="th-TH" sz="3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3167042" y="285728"/>
            <a:ext cx="5715040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4200" b="1" dirty="0">
                <a:solidFill>
                  <a:srgbClr val="0000FF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  <a:t>วัตถุประสงค์ของการตรวจสอบ</a:t>
            </a:r>
            <a:endParaRPr lang="en-US" sz="4200" b="1" dirty="0">
              <a:solidFill>
                <a:srgbClr val="0000FF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ชื่อเรื่อง 4"/>
          <p:cNvSpPr txBox="1">
            <a:spLocks/>
          </p:cNvSpPr>
          <p:nvPr/>
        </p:nvSpPr>
        <p:spPr>
          <a:xfrm>
            <a:off x="10167966" y="6500834"/>
            <a:ext cx="285752" cy="214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1800" dirty="0">
                <a:latin typeface="+mj-lt"/>
                <a:ea typeface="+mj-ea"/>
                <a:cs typeface="+mj-cs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38282" y="1214422"/>
            <a:ext cx="957269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b="1" dirty="0">
                <a:latin typeface="Cordia New" pitchFamily="34" charset="-34"/>
                <a:ea typeface="Calibri" pitchFamily="34" charset="0"/>
                <a:cs typeface="Cordia New" pitchFamily="34" charset="-34"/>
              </a:rPr>
              <a:t>           </a:t>
            </a:r>
            <a:r>
              <a:rPr lang="th-TH" b="1" dirty="0">
                <a:latin typeface="Cordia New" pitchFamily="34" charset="-34"/>
                <a:cs typeface="Cordia New" pitchFamily="34" charset="-34"/>
              </a:rPr>
              <a:t>1. สอบทานระเบียบว่าด้วยการรับ - จ่ายและเก็บรักษาเงินสด</a:t>
            </a:r>
            <a:endParaRPr lang="en-US" b="1" dirty="0">
              <a:latin typeface="Cordia New" pitchFamily="34" charset="-34"/>
              <a:cs typeface="Cordia New" pitchFamily="34" charset="-34"/>
            </a:endParaRPr>
          </a:p>
          <a:p>
            <a:r>
              <a:rPr lang="th-TH" b="1" dirty="0">
                <a:latin typeface="Cordia New" pitchFamily="34" charset="-34"/>
                <a:cs typeface="Cordia New" pitchFamily="34" charset="-34"/>
              </a:rPr>
              <a:t>           2. สอบทานรายงานการประชุมใหญ่ / คณะกรรมการดำเนินการสหกรณ์                          ที่เกี่ยวข้อง</a:t>
            </a:r>
            <a:endParaRPr lang="en-US" b="1" dirty="0">
              <a:latin typeface="Cordia New" pitchFamily="34" charset="-34"/>
              <a:cs typeface="Cordia New" pitchFamily="34" charset="-34"/>
            </a:endParaRPr>
          </a:p>
          <a:p>
            <a:r>
              <a:rPr lang="th-TH" b="1" dirty="0">
                <a:latin typeface="Cordia New" pitchFamily="34" charset="-34"/>
                <a:cs typeface="Cordia New" pitchFamily="34" charset="-34"/>
              </a:rPr>
              <a:t>           3. สังเกตการณ์ปฏิบัติของเจ้าหน้าที่รับผิดชอบในการรับ </a:t>
            </a:r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– </a:t>
            </a:r>
            <a:r>
              <a:rPr lang="th-TH" b="1" dirty="0">
                <a:latin typeface="Cordia New" pitchFamily="34" charset="-34"/>
                <a:cs typeface="Cordia New" pitchFamily="34" charset="-34"/>
              </a:rPr>
              <a:t>จ่าย</a:t>
            </a:r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เงินและเก็บรักษาเงิน ตลอดจนการควบคุมการใช้เอกสารที่เกี่ยวข้องต่าง ๆ </a:t>
            </a:r>
            <a:endParaRPr lang="en-US" b="1" dirty="0">
              <a:latin typeface="Cordia New" pitchFamily="34" charset="-34"/>
              <a:cs typeface="Cordia New" pitchFamily="34" charset="-34"/>
            </a:endParaRPr>
          </a:p>
          <a:p>
            <a:r>
              <a:rPr lang="th-TH" b="1" dirty="0">
                <a:latin typeface="Cordia New" pitchFamily="34" charset="-34"/>
                <a:cs typeface="Cordia New" pitchFamily="34" charset="-34"/>
              </a:rPr>
              <a:t>           4. ตรวจสอบวงเงินเก็บรักษาเงิน</a:t>
            </a:r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สดและการเก็บรักษาเงินสดในแต่ละวัน</a:t>
            </a:r>
            <a:endParaRPr lang="en-US" b="1" dirty="0">
              <a:latin typeface="Cordia New" pitchFamily="34" charset="-34"/>
              <a:cs typeface="Cordia New" pitchFamily="34" charset="-34"/>
            </a:endParaRPr>
          </a:p>
          <a:p>
            <a:r>
              <a:rPr lang="th-TH" b="1" dirty="0">
                <a:latin typeface="Cordia New" pitchFamily="34" charset="-34"/>
                <a:cs typeface="Cordia New" pitchFamily="34" charset="-34"/>
              </a:rPr>
              <a:t>           </a:t>
            </a:r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5. </a:t>
            </a:r>
            <a:r>
              <a:rPr lang="th-TH" b="1" dirty="0">
                <a:latin typeface="Cordia New" pitchFamily="34" charset="-34"/>
                <a:cs typeface="Cordia New" pitchFamily="34" charset="-34"/>
              </a:rPr>
              <a:t>ตรวจสอบใบสำคัญประกอบรายการรับ - จ่ายเงิน เอกสารฝาก - ถอนเงินฝากธนาคาร การบันทึก</a:t>
            </a:r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บัญชี เป็นเอกสารที่ถูกต้องครบถ้วนน่าเชื่อถือ</a:t>
            </a:r>
            <a:endParaRPr lang="en-US" b="1" dirty="0">
              <a:latin typeface="Cordia New" pitchFamily="34" charset="-34"/>
              <a:cs typeface="Cordia New" pitchFamily="34" charset="-34"/>
            </a:endParaRPr>
          </a:p>
          <a:p>
            <a:r>
              <a:rPr lang="th-TH" b="1" dirty="0">
                <a:latin typeface="Cordia New" pitchFamily="34" charset="-34"/>
                <a:cs typeface="Cordia New" pitchFamily="34" charset="-34"/>
              </a:rPr>
              <a:t>           </a:t>
            </a:r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6. สอบทานการลงลายมือชื่อในเอกสารประกอบการรับ – จ่ายเงิน การอนุมัติ</a:t>
            </a:r>
          </a:p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           7. สอบทานเอกสารการรับ - จ่ายเงิน   มีการเรียงลำดับเลขที่ไว้ล่วงหน้า </a:t>
            </a:r>
            <a:endParaRPr lang="en-US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3167042" y="357166"/>
            <a:ext cx="6572296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4600" b="1" dirty="0">
                <a:solidFill>
                  <a:srgbClr val="0000FF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  <a:t>วิธีการ</a:t>
            </a:r>
            <a:r>
              <a:rPr lang="th-TH" sz="4600" b="1" dirty="0" smtClean="0">
                <a:solidFill>
                  <a:srgbClr val="0000FF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  <a:t>ตรวจสอบทดสอบการควบคุม</a:t>
            </a:r>
            <a:endParaRPr lang="en-US" sz="4600" b="1" dirty="0">
              <a:solidFill>
                <a:srgbClr val="0000FF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ชื่อเรื่อง 4"/>
          <p:cNvSpPr txBox="1">
            <a:spLocks/>
          </p:cNvSpPr>
          <p:nvPr/>
        </p:nvSpPr>
        <p:spPr>
          <a:xfrm>
            <a:off x="10167966" y="6500834"/>
            <a:ext cx="285752" cy="214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1800" dirty="0">
                <a:latin typeface="+mj-lt"/>
                <a:ea typeface="+mj-ea"/>
                <a:cs typeface="+mj-cs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38282" y="1214422"/>
            <a:ext cx="95726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b="1" dirty="0">
                <a:latin typeface="Cordia New" pitchFamily="34" charset="-34"/>
                <a:ea typeface="Calibri" pitchFamily="34" charset="0"/>
                <a:cs typeface="Cordia New" pitchFamily="34" charset="-34"/>
              </a:rPr>
              <a:t>           </a:t>
            </a:r>
            <a:endParaRPr lang="en-US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3167042" y="357166"/>
            <a:ext cx="7143800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4600" b="1" dirty="0" smtClean="0">
                <a:solidFill>
                  <a:srgbClr val="0000FF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  <a:t>การเลือกตัวอย่างทดสอบการควบคุม</a:t>
            </a:r>
            <a:endParaRPr lang="en-US" sz="4600" b="1" dirty="0">
              <a:solidFill>
                <a:srgbClr val="0000FF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ชื่อเรื่อง 4"/>
          <p:cNvSpPr txBox="1">
            <a:spLocks/>
          </p:cNvSpPr>
          <p:nvPr/>
        </p:nvSpPr>
        <p:spPr>
          <a:xfrm>
            <a:off x="10167966" y="6500834"/>
            <a:ext cx="285752" cy="214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1800" dirty="0">
                <a:latin typeface="+mj-lt"/>
                <a:ea typeface="+mj-ea"/>
                <a:cs typeface="+mj-cs"/>
              </a:rPr>
              <a:t>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1643050"/>
            <a:ext cx="659608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167042" y="274638"/>
            <a:ext cx="6357982" cy="796908"/>
          </a:xfrm>
          <a:solidFill>
            <a:srgbClr val="FFFF00"/>
          </a:solidFill>
        </p:spPr>
        <p:txBody>
          <a:bodyPr>
            <a:noAutofit/>
          </a:bodyPr>
          <a:lstStyle/>
          <a:p>
            <a:pPr lvl="0" algn="ctr"/>
            <a:r>
              <a:rPr lang="th-TH" sz="3600" b="1" dirty="0" smtClean="0">
                <a:solidFill>
                  <a:srgbClr val="0000FF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  <a:t/>
            </a:r>
            <a:br>
              <a:rPr lang="th-TH" sz="3600" b="1" dirty="0" smtClean="0">
                <a:solidFill>
                  <a:srgbClr val="0000FF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</a:br>
            <a:r>
              <a:rPr lang="en-US" sz="36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en-US" sz="36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3600" b="1" dirty="0" smtClean="0">
                <a:solidFill>
                  <a:srgbClr val="0000FF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  <a:t> การเลือกตัวอย่างทดสอบการควบคุม</a:t>
            </a:r>
            <a:endParaRPr lang="th-TH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910" y="1428736"/>
            <a:ext cx="7572427" cy="43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167042" y="274638"/>
            <a:ext cx="6357982" cy="796908"/>
          </a:xfrm>
          <a:solidFill>
            <a:srgbClr val="FFFF00"/>
          </a:solidFill>
        </p:spPr>
        <p:txBody>
          <a:bodyPr>
            <a:noAutofit/>
          </a:bodyPr>
          <a:lstStyle/>
          <a:p>
            <a:pPr lvl="0" algn="ctr"/>
            <a:r>
              <a:rPr lang="th-TH" sz="3600" b="1" dirty="0" smtClean="0">
                <a:solidFill>
                  <a:srgbClr val="0000FF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  <a:t/>
            </a:r>
            <a:br>
              <a:rPr lang="th-TH" sz="3600" b="1" dirty="0" smtClean="0">
                <a:solidFill>
                  <a:srgbClr val="0000FF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</a:br>
            <a:r>
              <a:rPr lang="en-US" sz="36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en-US" sz="36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3600" b="1" dirty="0" smtClean="0">
                <a:solidFill>
                  <a:srgbClr val="0000FF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  <a:t> การเลือกตัวอย่างทดสอบการควบคุม</a:t>
            </a:r>
            <a:endParaRPr lang="th-TH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1290" y="1571613"/>
            <a:ext cx="7000924" cy="377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167042" y="274638"/>
            <a:ext cx="6357982" cy="796908"/>
          </a:xfrm>
          <a:solidFill>
            <a:srgbClr val="FFFF00"/>
          </a:solidFill>
        </p:spPr>
        <p:txBody>
          <a:bodyPr>
            <a:noAutofit/>
          </a:bodyPr>
          <a:lstStyle/>
          <a:p>
            <a:pPr lvl="0" algn="ctr"/>
            <a:r>
              <a:rPr lang="th-TH" sz="3600" b="1" dirty="0" smtClean="0">
                <a:solidFill>
                  <a:srgbClr val="0000FF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  <a:t/>
            </a:r>
            <a:br>
              <a:rPr lang="th-TH" sz="3600" b="1" dirty="0" smtClean="0">
                <a:solidFill>
                  <a:srgbClr val="0000FF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</a:br>
            <a:r>
              <a:rPr lang="en-US" sz="36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en-US" sz="36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3600" b="1" dirty="0" smtClean="0">
                <a:solidFill>
                  <a:srgbClr val="0000FF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  <a:t> การเลือกตัวอย่างทดสอบการควบคุม</a:t>
            </a:r>
            <a:endParaRPr lang="th-TH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5538" y="1500174"/>
            <a:ext cx="7000924" cy="497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167042" y="274638"/>
            <a:ext cx="6357982" cy="796908"/>
          </a:xfrm>
          <a:solidFill>
            <a:srgbClr val="FFFF00"/>
          </a:solidFill>
        </p:spPr>
        <p:txBody>
          <a:bodyPr>
            <a:noAutofit/>
          </a:bodyPr>
          <a:lstStyle/>
          <a:p>
            <a:pPr lvl="0" algn="ctr"/>
            <a:r>
              <a:rPr lang="th-TH" sz="3600" b="1" dirty="0" smtClean="0">
                <a:solidFill>
                  <a:srgbClr val="0000FF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  <a:t/>
            </a:r>
            <a:br>
              <a:rPr lang="th-TH" sz="3600" b="1" dirty="0" smtClean="0">
                <a:solidFill>
                  <a:srgbClr val="0000FF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</a:br>
            <a:r>
              <a:rPr lang="en-US" sz="36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en-US" sz="36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3600" b="1" dirty="0" smtClean="0">
                <a:solidFill>
                  <a:srgbClr val="0000FF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  <a:t> การเลือกตัวอย่างทดสอบการควบคุม</a:t>
            </a:r>
            <a:endParaRPr lang="th-TH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472" y="1500174"/>
            <a:ext cx="8358246" cy="44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09720" y="285728"/>
            <a:ext cx="8715404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b="1" dirty="0">
              <a:solidFill>
                <a:srgbClr val="0070C0"/>
              </a:solidFill>
              <a:cs typeface="+mj-cs"/>
            </a:endParaRPr>
          </a:p>
          <a:p>
            <a:r>
              <a:rPr lang="th-TH" b="1" dirty="0">
                <a:solidFill>
                  <a:srgbClr val="0070C0"/>
                </a:solidFill>
                <a:cs typeface="+mj-cs"/>
              </a:rPr>
              <a:t>  </a:t>
            </a:r>
            <a:r>
              <a:rPr lang="th-TH" b="1" dirty="0" smtClean="0">
                <a:solidFill>
                  <a:srgbClr val="0000FF"/>
                </a:solidFill>
                <a:cs typeface="+mj-cs"/>
              </a:rPr>
              <a:t>1. </a:t>
            </a:r>
            <a:r>
              <a:rPr lang="th-TH" sz="3200" b="1" dirty="0" smtClean="0">
                <a:solidFill>
                  <a:srgbClr val="0000FF"/>
                </a:solidFill>
                <a:cs typeface="+mj-cs"/>
              </a:rPr>
              <a:t>เงิน</a:t>
            </a:r>
            <a:r>
              <a:rPr lang="th-TH" sz="3200" b="1" dirty="0">
                <a:solidFill>
                  <a:srgbClr val="0000FF"/>
                </a:solidFill>
                <a:cs typeface="+mj-cs"/>
              </a:rPr>
              <a:t>สดและเงินฝากธนาคาร (ต่อ)</a:t>
            </a:r>
            <a:endParaRPr lang="en-US" sz="3200" b="1" dirty="0">
              <a:solidFill>
                <a:srgbClr val="0000FF"/>
              </a:solidFill>
              <a:cs typeface="+mj-cs"/>
            </a:endParaRPr>
          </a:p>
          <a:p>
            <a:r>
              <a:rPr lang="th-TH" b="1" dirty="0">
                <a:cs typeface="+mj-cs"/>
              </a:rPr>
              <a:t>         </a:t>
            </a:r>
            <a:r>
              <a:rPr lang="th-TH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สลากออมสิน   </a:t>
            </a:r>
            <a:r>
              <a:rPr lang="th-TH" b="1" dirty="0">
                <a:latin typeface="Cordia New" pitchFamily="34" charset="-34"/>
                <a:cs typeface="Cordia New" pitchFamily="34" charset="-34"/>
              </a:rPr>
              <a:t>เป็นการให้บริการรับฝากเงินออมทรัพย์ลักษณะพิเศษ                                      ที่ธนาคารออมสินให้บริการซึ่งผู้ซื้อสลากออมสินมีสิทธิ์ถูกรางวัลตามที่ธนาคาร</a:t>
            </a:r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กำหนด </a:t>
            </a:r>
            <a:r>
              <a:rPr lang="th-TH" b="1" dirty="0">
                <a:latin typeface="Cordia New" pitchFamily="34" charset="-34"/>
                <a:cs typeface="Cordia New" pitchFamily="34" charset="-34"/>
              </a:rPr>
              <a:t>โดยมีระยะเวลาที่จะครบกำหนดไถ่ถอนแต่ละแบบไม่เท่ากัน  สามารถไถ่ถอน</a:t>
            </a:r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ก่อนครบ</a:t>
            </a:r>
            <a:r>
              <a:rPr lang="th-TH" b="1" dirty="0">
                <a:latin typeface="Cordia New" pitchFamily="34" charset="-34"/>
                <a:cs typeface="Cordia New" pitchFamily="34" charset="-34"/>
              </a:rPr>
              <a:t>กำหนดได้  แต่จะได้รับเงินคืนลดลงตามที่ธนาคารกำหนด</a:t>
            </a:r>
            <a:endParaRPr lang="en-US" b="1" dirty="0">
              <a:latin typeface="Cordia New" pitchFamily="34" charset="-34"/>
              <a:cs typeface="Cordia New" pitchFamily="34" charset="-34"/>
            </a:endParaRPr>
          </a:p>
          <a:p>
            <a:r>
              <a:rPr lang="th-TH" b="1" dirty="0">
                <a:solidFill>
                  <a:schemeClr val="accent3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         </a:t>
            </a:r>
            <a:r>
              <a:rPr lang="th-TH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สลากทวีสิน</a:t>
            </a:r>
            <a:r>
              <a:rPr lang="th-TH" b="1" dirty="0">
                <a:solidFill>
                  <a:schemeClr val="accent3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b="1" dirty="0">
                <a:latin typeface="Cordia New" pitchFamily="34" charset="-34"/>
                <a:cs typeface="Cordia New" pitchFamily="34" charset="-34"/>
              </a:rPr>
              <a:t>หรือสลากแบบอื่นๆ  ที่ออกโดยธนาคารและสถาบันการเงิน  เป็นการให้บริการออมเงินอย่างหนึ่ง  ซึ่งผู้ซ้อสลากมีสิทธิ์ถูกรางวัลตามที่ธนาคารกำหนดโดยมีระยะเวลาที่จะครบกำหนดไถ่ถอนแต่ละแบบไม่เท่ากัน  สามารถไถ่ถอนก่อนครบกำหนดได้  </a:t>
            </a:r>
          </a:p>
        </p:txBody>
      </p:sp>
      <p:sp>
        <p:nvSpPr>
          <p:cNvPr id="5" name="ชื่อเรื่อง 4"/>
          <p:cNvSpPr txBox="1">
            <a:spLocks/>
          </p:cNvSpPr>
          <p:nvPr/>
        </p:nvSpPr>
        <p:spPr>
          <a:xfrm>
            <a:off x="10167966" y="6500834"/>
            <a:ext cx="285752" cy="214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1800" dirty="0">
                <a:latin typeface="+mj-lt"/>
                <a:ea typeface="+mj-ea"/>
                <a:cs typeface="+mj-cs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167042" y="274638"/>
            <a:ext cx="6357982" cy="796908"/>
          </a:xfrm>
          <a:solidFill>
            <a:srgbClr val="FFFF00"/>
          </a:solidFill>
        </p:spPr>
        <p:txBody>
          <a:bodyPr>
            <a:noAutofit/>
          </a:bodyPr>
          <a:lstStyle/>
          <a:p>
            <a:pPr lvl="0" algn="ctr"/>
            <a:r>
              <a:rPr lang="th-TH" sz="3600" b="1" dirty="0" smtClean="0">
                <a:solidFill>
                  <a:srgbClr val="0000FF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  <a:t/>
            </a:r>
            <a:br>
              <a:rPr lang="th-TH" sz="3600" b="1" dirty="0" smtClean="0">
                <a:solidFill>
                  <a:srgbClr val="0000FF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</a:br>
            <a:r>
              <a:rPr lang="en-US" sz="36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en-US" sz="36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3600" b="1" dirty="0" smtClean="0">
                <a:solidFill>
                  <a:srgbClr val="0000FF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  <a:t> การเลือกตัวอย่างทดสอบการควบคุม</a:t>
            </a:r>
            <a:endParaRPr lang="th-TH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662" y="1785927"/>
            <a:ext cx="7643866" cy="382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วิธีการเลือกตัวอย่างทางสถิติ</a:t>
            </a:r>
            <a:endParaRPr lang="th-TH" sz="4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การเลือกแบบสุ่มตัวอย่าง</a:t>
            </a:r>
          </a:p>
          <a:p>
            <a:pPr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   - โดยวิธีการใช้ตารางเลขสุ่ม</a:t>
            </a:r>
          </a:p>
          <a:p>
            <a:pPr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   - โดยวิธีการใช้โปรแกรม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CATS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ACL</a:t>
            </a:r>
          </a:p>
          <a:p>
            <a:pPr>
              <a:buNone/>
            </a:pP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   -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โดยวิธีการใช้คำสั่งฟังก์ชันใน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Microsoft Excel</a:t>
            </a:r>
            <a:endParaRPr lang="th-TH" sz="3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การเลือกแบบเป็นระบบ</a:t>
            </a:r>
          </a:p>
          <a:p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3325" y="857232"/>
            <a:ext cx="6229350" cy="479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2238348" y="500042"/>
            <a:ext cx="7715304" cy="5786478"/>
          </a:xfrm>
        </p:spPr>
        <p:txBody>
          <a:bodyPr/>
          <a:lstStyle/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sz="1600" dirty="0">
              <a:cs typeface="+mj-cs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3738546" y="214290"/>
            <a:ext cx="5857916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4400" b="1" dirty="0">
                <a:solidFill>
                  <a:srgbClr val="0000FF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  <a:t>วิธีการ</a:t>
            </a:r>
            <a:r>
              <a:rPr lang="th-TH" sz="4400" b="1" dirty="0" smtClean="0">
                <a:solidFill>
                  <a:srgbClr val="0000FF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  <a:t>ตรวจสอบเนื้อหาสาระ </a:t>
            </a:r>
            <a:endParaRPr lang="en-US" sz="4400" b="1" dirty="0">
              <a:solidFill>
                <a:srgbClr val="0000FF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ชื่อเรื่อง 4"/>
          <p:cNvSpPr txBox="1">
            <a:spLocks/>
          </p:cNvSpPr>
          <p:nvPr/>
        </p:nvSpPr>
        <p:spPr>
          <a:xfrm>
            <a:off x="10167966" y="6500834"/>
            <a:ext cx="285752" cy="214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1800" dirty="0">
                <a:latin typeface="+mj-lt"/>
                <a:ea typeface="+mj-ea"/>
                <a:cs typeface="+mj-cs"/>
              </a:rPr>
              <a:t>5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666976" y="1357298"/>
            <a:ext cx="8286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ตรวจสอบยอดคงเหลือยกมาของบัญชีเงินสด  เงินฝากธนาคาร ในสมุดบัญชีแยกประเภททั่วไปให้ถูกต้องตรงกับกระดาษทำการของปีก่อน  กรณีมีข้อแตกต่างให้ตรวจสอบหาสาเหตุ</a:t>
            </a:r>
          </a:p>
          <a:p>
            <a:pPr marL="514350" indent="-514350">
              <a:buAutoNum type="arabicPeriod"/>
            </a:pPr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 การวิเคราะห์เปรียบเทียบยอดคงเหลือของยอดเงินสด  เงินฝากธนาคาร  ปีปัจจุบันกับปีก่อนเพื่อวิเคราะห์ผลต่างและสาเหตุที่ก่อให้เกิดผลต่างนั้น</a:t>
            </a:r>
            <a:endParaRPr lang="th-TH" sz="3600" b="1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2238348" y="500042"/>
            <a:ext cx="7715304" cy="5786478"/>
          </a:xfrm>
        </p:spPr>
        <p:txBody>
          <a:bodyPr/>
          <a:lstStyle/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sz="1600" dirty="0">
              <a:cs typeface="+mj-cs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38282" y="1164134"/>
            <a:ext cx="921550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3. ตรวจ</a:t>
            </a:r>
            <a:r>
              <a:rPr lang="th-TH" sz="3200" b="1" dirty="0">
                <a:latin typeface="Cordia New" pitchFamily="34" charset="-34"/>
                <a:cs typeface="Cordia New" pitchFamily="34" charset="-34"/>
              </a:rPr>
              <a:t>นับเงินสด</a:t>
            </a:r>
          </a:p>
          <a:p>
            <a:r>
              <a:rPr lang="th-TH" sz="2600" b="1" dirty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600" b="1" dirty="0" smtClean="0">
                <a:latin typeface="Cordia New" pitchFamily="34" charset="-34"/>
                <a:cs typeface="Cordia New" pitchFamily="34" charset="-34"/>
              </a:rPr>
              <a:t>1. </a:t>
            </a:r>
            <a:r>
              <a:rPr lang="th-TH" sz="2600" b="1" dirty="0">
                <a:latin typeface="Cordia New" pitchFamily="34" charset="-34"/>
                <a:cs typeface="Cordia New" pitchFamily="34" charset="-34"/>
              </a:rPr>
              <a:t>พิจารณาว่ามีการเก็บตัวเงินอยู่ที่ใดบ้าง จำนวนเท่าไร ใครเป็นผู้เก็บรักษาเงินสด โดยวงเงินเป็นไปตามระเบียบ ว่าด้วยการรับ-จ่าย และเก็บรักษาเงินของสหกรณ์ หรือเป็นไปตามมติที่ประชุมคณะกรรมการดำเนินการของสหกรณ์หรือไม่</a:t>
            </a:r>
          </a:p>
          <a:p>
            <a:r>
              <a:rPr lang="th-TH" sz="2600" b="1" dirty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600" b="1" dirty="0" smtClean="0">
                <a:latin typeface="Cordia New" pitchFamily="34" charset="-34"/>
                <a:cs typeface="Cordia New" pitchFamily="34" charset="-34"/>
              </a:rPr>
              <a:t>2. </a:t>
            </a:r>
            <a:r>
              <a:rPr lang="th-TH" sz="2600" b="1" dirty="0">
                <a:latin typeface="Cordia New" pitchFamily="34" charset="-34"/>
                <a:cs typeface="Cordia New" pitchFamily="34" charset="-34"/>
              </a:rPr>
              <a:t>เวลาที่เข้าตรวจนับเงินสด  (ควรเป็นตอนเช้าก่อนมีการรับ-จ่ายเงิน หรอตอนเย็นเมื่อบันทึกรายการรับ-จ่ายเงินเสร็จสิ้นแล้ว)</a:t>
            </a:r>
            <a:endParaRPr lang="en-US" sz="2600" b="1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2600" b="1" dirty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600" b="1" dirty="0" smtClean="0">
                <a:latin typeface="Cordia New" pitchFamily="34" charset="-34"/>
                <a:cs typeface="Cordia New" pitchFamily="34" charset="-34"/>
              </a:rPr>
              <a:t>3. </a:t>
            </a:r>
            <a:r>
              <a:rPr lang="th-TH" sz="2600" b="1" dirty="0">
                <a:latin typeface="Cordia New" pitchFamily="34" charset="-34"/>
                <a:cs typeface="Cordia New" pitchFamily="34" charset="-34"/>
              </a:rPr>
              <a:t>บันทึกยอดเงินสดคงเหลือตามบัญชี</a:t>
            </a:r>
          </a:p>
          <a:p>
            <a:r>
              <a:rPr lang="th-TH" sz="2600" b="1" dirty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600" b="1" dirty="0" smtClean="0">
                <a:latin typeface="Cordia New" pitchFamily="34" charset="-34"/>
                <a:cs typeface="Cordia New" pitchFamily="34" charset="-34"/>
              </a:rPr>
              <a:t>4. </a:t>
            </a:r>
            <a:r>
              <a:rPr lang="th-TH" sz="2600" b="1" dirty="0">
                <a:latin typeface="Cordia New" pitchFamily="34" charset="-34"/>
                <a:cs typeface="Cordia New" pitchFamily="34" charset="-34"/>
              </a:rPr>
              <a:t>ตรวจสอบยอดรวมตัวเงินที่ตรวจนับได้กับสมุดเงินสดและสมุดบัญชีแยกประเภททั่วไปว่าถูกต้องตรงกันหรือไม่ ถ้าไม่ตรงกัน ให้สอบถามผู้เก็บรักษาเงินสด พร้อมทั้งให้สหกรณ์หาสาเหตุและบันทึกในใบตรวจนับเงินสด</a:t>
            </a:r>
            <a:endParaRPr lang="en-US" sz="2600" b="1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2600" b="1" dirty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600" b="1" dirty="0" smtClean="0">
                <a:latin typeface="Cordia New" pitchFamily="34" charset="-34"/>
                <a:cs typeface="Cordia New" pitchFamily="34" charset="-34"/>
              </a:rPr>
              <a:t>5. </a:t>
            </a:r>
            <a:r>
              <a:rPr lang="th-TH" sz="2600" b="1" dirty="0">
                <a:latin typeface="Cordia New" pitchFamily="34" charset="-34"/>
                <a:cs typeface="Cordia New" pitchFamily="34" charset="-34"/>
              </a:rPr>
              <a:t>กรณีตรวจนับเงินสดภายหลังวันสิ้นปีให้กระทบยอดเงินสดคงเหลือในบัญชี โดยบวกรายจ่ายตั้งแต่วันสิ้นปีถึงวันที่ตรวจนับและหักด้วยรายรับตั้งแต่วันสิ้นปีบัญชีถึงวันตรวจนับ </a:t>
            </a:r>
            <a:r>
              <a:rPr lang="th-TH" sz="2600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600" b="1" dirty="0">
                <a:latin typeface="Cordia New" pitchFamily="34" charset="-34"/>
                <a:cs typeface="Cordia New" pitchFamily="34" charset="-34"/>
              </a:rPr>
              <a:t>เพื่อทราบจำนวนเงินสดคงเหลือ ณ วันสิ้นปีบัญชี กรณีมีผลต่างให้ตรวจสอบหาสาเหตุ</a:t>
            </a:r>
            <a:endParaRPr lang="en-US" sz="26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3381356" y="214290"/>
            <a:ext cx="6215106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4400" b="1" dirty="0">
                <a:solidFill>
                  <a:srgbClr val="0000FF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  <a:t>วิธีการ</a:t>
            </a:r>
            <a:r>
              <a:rPr lang="th-TH" sz="4400" b="1" dirty="0" smtClean="0">
                <a:solidFill>
                  <a:srgbClr val="0000FF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  <a:t>ตรวจสอบเนื้อหาสาระ (ต่อ) </a:t>
            </a:r>
            <a:endParaRPr lang="en-US" sz="4400" b="1" dirty="0">
              <a:solidFill>
                <a:srgbClr val="0000FF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ชื่อเรื่อง 4"/>
          <p:cNvSpPr txBox="1">
            <a:spLocks/>
          </p:cNvSpPr>
          <p:nvPr/>
        </p:nvSpPr>
        <p:spPr>
          <a:xfrm>
            <a:off x="10167966" y="6500834"/>
            <a:ext cx="285752" cy="214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1800" dirty="0">
                <a:latin typeface="+mj-lt"/>
                <a:ea typeface="+mj-ea"/>
                <a:cs typeface="+mj-cs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2238348" y="500042"/>
            <a:ext cx="7715304" cy="5786478"/>
          </a:xfrm>
        </p:spPr>
        <p:txBody>
          <a:bodyPr/>
          <a:lstStyle/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sz="1600" dirty="0">
              <a:cs typeface="+mj-cs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024034" y="1500174"/>
            <a:ext cx="892975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3000" b="1" dirty="0">
                <a:latin typeface="Cordia New" pitchFamily="34" charset="-34"/>
                <a:cs typeface="Cordia New" pitchFamily="34" charset="-34"/>
              </a:rPr>
              <a:t>                  </a:t>
            </a:r>
            <a:r>
              <a:rPr lang="th-TH" sz="3000" b="1" dirty="0" smtClean="0">
                <a:latin typeface="Cordia New" pitchFamily="34" charset="-34"/>
                <a:cs typeface="Cordia New" pitchFamily="34" charset="-34"/>
              </a:rPr>
              <a:t>4. </a:t>
            </a:r>
            <a:r>
              <a:rPr lang="th-TH" sz="3000" b="1" dirty="0">
                <a:latin typeface="Cordia New" pitchFamily="34" charset="-34"/>
                <a:cs typeface="Cordia New" pitchFamily="34" charset="-34"/>
              </a:rPr>
              <a:t>จัดทำและส่งหนังสือยืนยันยอดเงินฝากธนาคาร ณ วันสิ้นปี เพื่อตรวจสอบว่ายอดเงินฝากธนาคารตรงกับยอดคงเหลือในบัญชีเงินฝาก</a:t>
            </a:r>
            <a:r>
              <a:rPr lang="th-TH" sz="3000" b="1" dirty="0" smtClean="0">
                <a:latin typeface="Cordia New" pitchFamily="34" charset="-34"/>
                <a:cs typeface="Cordia New" pitchFamily="34" charset="-34"/>
              </a:rPr>
              <a:t>ธนาคาร </a:t>
            </a:r>
            <a:r>
              <a:rPr lang="th-TH" sz="3000" b="1" dirty="0">
                <a:latin typeface="Cordia New" pitchFamily="34" charset="-34"/>
                <a:cs typeface="Cordia New" pitchFamily="34" charset="-34"/>
              </a:rPr>
              <a:t>ณ วันสิ้นปี</a:t>
            </a:r>
            <a:endParaRPr lang="en-US" sz="3000" b="1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3000" b="1" dirty="0">
                <a:latin typeface="Cordia New" pitchFamily="34" charset="-34"/>
                <a:cs typeface="Cordia New" pitchFamily="34" charset="-34"/>
              </a:rPr>
              <a:t>                 </a:t>
            </a:r>
            <a:r>
              <a:rPr lang="th-TH" sz="3000" b="1" dirty="0" smtClean="0">
                <a:latin typeface="Cordia New" pitchFamily="34" charset="-34"/>
                <a:cs typeface="Cordia New" pitchFamily="34" charset="-34"/>
              </a:rPr>
              <a:t>5. ตรวจตัดยอดเงินสด เงินฝากธนาคารคงเหลือ ณ วันสิ้นเดือน/วันสิ้นปี โดยตรวจสอบเอกสารรับ – จ่ายเงิน 7 วัน ก่อนและหลังวันสิ้นปี เพื่อตรวจสอบการบันทึกบัญชีตรงตามรอบระยะเวลาบัญชี</a:t>
            </a:r>
          </a:p>
          <a:p>
            <a:r>
              <a:rPr lang="th-TH" sz="3000" b="1" dirty="0" smtClean="0">
                <a:latin typeface="Cordia New" pitchFamily="34" charset="-34"/>
                <a:cs typeface="Cordia New" pitchFamily="34" charset="-34"/>
              </a:rPr>
              <a:t>                 6. ตรวจสอบเอกสารรับ - จ่ายเงิน เอกสารการฝาก - ถอนเงินฝากธนาคาร การบันทึกบัญชี การบวกเลขในสมุดเงินสดและการผ่านรายการไปสมุดบัญชีแยกประเภททั่วไปให้ถูกต้องตรงกัน</a:t>
            </a:r>
            <a:endParaRPr lang="en-US" sz="3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2809852" y="642918"/>
            <a:ext cx="6858048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4800" b="1" dirty="0" smtClean="0">
                <a:solidFill>
                  <a:srgbClr val="0000FF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  <a:t>วิธีการตรวจสอบเนื้อหาสาระ (ต่อ) </a:t>
            </a:r>
            <a:endParaRPr lang="en-US" sz="4800" b="1" dirty="0">
              <a:solidFill>
                <a:srgbClr val="0000FF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ชื่อเรื่อง 4"/>
          <p:cNvSpPr txBox="1">
            <a:spLocks/>
          </p:cNvSpPr>
          <p:nvPr/>
        </p:nvSpPr>
        <p:spPr>
          <a:xfrm>
            <a:off x="10167966" y="6500834"/>
            <a:ext cx="285752" cy="214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1800" dirty="0">
                <a:latin typeface="+mj-lt"/>
                <a:ea typeface="+mj-ea"/>
                <a:cs typeface="+mj-cs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มุมมน 5"/>
          <p:cNvSpPr/>
          <p:nvPr/>
        </p:nvSpPr>
        <p:spPr>
          <a:xfrm>
            <a:off x="2809852" y="642918"/>
            <a:ext cx="6858048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4800" b="1" dirty="0" smtClean="0">
                <a:solidFill>
                  <a:srgbClr val="0000FF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  <a:t>วิธีการตรวจสอบเนื้อหาสาระ (ต่อ) </a:t>
            </a:r>
            <a:endParaRPr lang="en-US" sz="4800" b="1" dirty="0">
              <a:solidFill>
                <a:srgbClr val="0000FF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ชื่อเรื่อง 4"/>
          <p:cNvSpPr txBox="1">
            <a:spLocks/>
          </p:cNvSpPr>
          <p:nvPr/>
        </p:nvSpPr>
        <p:spPr>
          <a:xfrm>
            <a:off x="10167966" y="6500834"/>
            <a:ext cx="285752" cy="214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1800" dirty="0">
                <a:latin typeface="+mj-lt"/>
                <a:ea typeface="+mj-ea"/>
                <a:cs typeface="+mj-cs"/>
              </a:rPr>
              <a:t>6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809720" y="1643050"/>
            <a:ext cx="907262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7. ตรวจสอบเอกสารการรับ-จ่ายเงินครั้งเดียวหรือหลายครั้งที่มีความต่อเนื่องกันจำนวนตั้งแต่ 100,000 บาท ขึ้นไป ว่าได้มีการระบุตัวตนของลูกค้าตามที่กฎหมาย</a:t>
            </a:r>
            <a:r>
              <a:rPr lang="th-TH" b="1" dirty="0" err="1" smtClean="0">
                <a:latin typeface="Cordia New" pitchFamily="34" charset="-34"/>
                <a:cs typeface="Cordia New" pitchFamily="34" charset="-34"/>
              </a:rPr>
              <a:t>ปปง.</a:t>
            </a:r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กำหนด</a:t>
            </a:r>
          </a:p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8. ตรวจสอบรายการเคลื่อนไหวของบัญชีเงินฝากธนาคาร ที่มีรายการโอนเงินหรือการชำระเงินทางอิเล็กทรอนิกส์ในแต่ละครั้งที่มีมูลค่าตั้งแต่ 50,000 บาท ขึ้นไป ว่าได้จัดให้มีการแสดงตัวตนของลูกค้าหรือไม่</a:t>
            </a:r>
          </a:p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9. เปรียบเทียบเอกสารที่ลูกค้าแสดงตัวตนกับรายการที่มีจำนวนที่ต้องแสดงตัวตนตามข้อ 7  และข้อ 8  ว่ามีจำนวนครบถ้วนตรงกัน </a:t>
            </a:r>
          </a:p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10. ตรวจสอบรายการรับ-จ่ายเงินที่มียอดตั้งแต่ 2 ล้านบาทขึ้นไป ได้มีการรายงานธุรกรรมทางการเงินหรือไม่ โดยสอบทานจากรายงานการประชุมคณะกรรมการดำเนินการ</a:t>
            </a:r>
            <a:endParaRPr lang="th-TH" b="1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มุมมน 5"/>
          <p:cNvSpPr/>
          <p:nvPr/>
        </p:nvSpPr>
        <p:spPr>
          <a:xfrm>
            <a:off x="2809852" y="357166"/>
            <a:ext cx="6858048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4800" b="1" dirty="0" smtClean="0">
                <a:solidFill>
                  <a:srgbClr val="0000FF"/>
                </a:solidFill>
                <a:latin typeface="Cordia New" pitchFamily="34" charset="-34"/>
                <a:ea typeface="Calibri" pitchFamily="34" charset="0"/>
                <a:cs typeface="Cordia New" pitchFamily="34" charset="-34"/>
              </a:rPr>
              <a:t>วิธีการตรวจสอบเนื้อหาสาระ (ต่อ) </a:t>
            </a:r>
            <a:endParaRPr lang="en-US" sz="4800" b="1" dirty="0">
              <a:solidFill>
                <a:srgbClr val="0000FF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ชื่อเรื่อง 4"/>
          <p:cNvSpPr txBox="1">
            <a:spLocks/>
          </p:cNvSpPr>
          <p:nvPr/>
        </p:nvSpPr>
        <p:spPr>
          <a:xfrm>
            <a:off x="10167966" y="6500834"/>
            <a:ext cx="285752" cy="214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1800" dirty="0">
                <a:latin typeface="+mj-lt"/>
                <a:ea typeface="+mj-ea"/>
                <a:cs typeface="+mj-cs"/>
              </a:rPr>
              <a:t>6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166910" y="1285860"/>
            <a:ext cx="88583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 11. เปรียบเทียบรายการรับ - จ่ายเงินฝากธนาคารในสมุดเงินสด  กับรายการในใบแจ้งยอดธนาคาร (</a:t>
            </a:r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Bank Statement)</a:t>
            </a:r>
          </a:p>
          <a:p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12. </a:t>
            </a:r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ตรวจสอบเอกสารการโอนเงิน  การรับรู้ดอกเบี้ยเงินฝากธนาคารและค่าธรรมเนียมธนาคาร การบันทึกบัญชีในสมุดเงินสดและสมุดรายวันทั่วไป  รวมทั้งการผ่านรายการไปสมุดบัญชีแยกประเภททั่วไปให้ถูกต้องตรงกัน</a:t>
            </a:r>
          </a:p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 13. สอบทานการแสดงรายการ  การจัดประเภทรายการใน งบการเงินการเปิดเผยข้อมูลภาระผูกพันของเงินฝากธนาคารใน หมายเหตุประกอบงบการเงินให้ถูกต้อง  ครบถ้วน  ตามคู่มือการจัดทำงบการเงิน  และตามมาตรฐานการบัญชี</a:t>
            </a:r>
          </a:p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14. ตรวจสอบธุรกรรมที่มีเหตุอันควรสงสัยที่อาจเกี่ยวข้องกับการกระทำความผิดมูลฐานหรือการสนับสนุนทางการเงินแก่การก่อการร้ายโดยไม่คำนึงถึงมูลค่าของธุรกรรมดังกล่าว ซึ่งสหกรณ์ต้องรายงานการทำธุรกรรมที่มีเหตุอันควรสงสัยต่อ</a:t>
            </a:r>
            <a:r>
              <a:rPr lang="th-TH" b="1" dirty="0" err="1" smtClean="0">
                <a:latin typeface="Cordia New" pitchFamily="34" charset="-34"/>
                <a:cs typeface="Cordia New" pitchFamily="34" charset="-34"/>
              </a:rPr>
              <a:t>ปปง.</a:t>
            </a:r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 โดยสอบทานจากรายงานการประชุมคณะกรรมการดำเนินการ</a:t>
            </a:r>
            <a:endParaRPr lang="th-TH" b="1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274" y="642918"/>
            <a:ext cx="8309005" cy="570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992904" y="696034"/>
            <a:ext cx="10377386" cy="5431809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7282" name="TextBox 1"/>
          <p:cNvSpPr txBox="1">
            <a:spLocks noChangeArrowheads="1"/>
          </p:cNvSpPr>
          <p:nvPr/>
        </p:nvSpPr>
        <p:spPr bwMode="auto">
          <a:xfrm>
            <a:off x="2068952" y="2470837"/>
            <a:ext cx="8708291" cy="133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163" tIns="51581" rIns="103163" bIns="51581">
            <a:spAutoFit/>
          </a:bodyPr>
          <a:lstStyle/>
          <a:p>
            <a:pPr algn="ctr"/>
            <a:r>
              <a:rPr lang="th-TH" sz="80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การจัดทำกระดาษทำการ</a:t>
            </a:r>
            <a:endParaRPr lang="th-TH" sz="8000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7283" name="Picture 2" descr="D:\ติ๊ก\ตรากรม\Cad_New_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48" y="95537"/>
            <a:ext cx="2169104" cy="195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09720" y="571480"/>
            <a:ext cx="871540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b="1" dirty="0">
              <a:solidFill>
                <a:srgbClr val="0070C0"/>
              </a:solidFill>
              <a:cs typeface="+mj-cs"/>
            </a:endParaRPr>
          </a:p>
          <a:p>
            <a:r>
              <a:rPr lang="th-TH" b="1" dirty="0">
                <a:solidFill>
                  <a:srgbClr val="FF0000"/>
                </a:solidFill>
                <a:cs typeface="+mj-cs"/>
              </a:rPr>
              <a:t>  </a:t>
            </a:r>
            <a:r>
              <a:rPr lang="th-TH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1. </a:t>
            </a:r>
            <a:r>
              <a:rPr lang="th-TH" sz="32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เงิน</a:t>
            </a:r>
            <a:r>
              <a:rPr lang="th-TH" sz="3200" b="1" dirty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สดและเงินฝากธนาคาร (ต่อ)</a:t>
            </a:r>
            <a:endParaRPr lang="en-US" sz="3200" b="1" dirty="0">
              <a:solidFill>
                <a:srgbClr val="0000FF"/>
              </a:solidFill>
              <a:latin typeface="Cordia New" pitchFamily="34" charset="-34"/>
              <a:cs typeface="Cordia New" pitchFamily="34" charset="-34"/>
            </a:endParaRPr>
          </a:p>
          <a:p>
            <a:r>
              <a:rPr lang="th-TH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      เงินสดขาดบัญชี  </a:t>
            </a:r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ให้แสดงรายการเป็นเอกเทศถัดจากรายการเงินสด                            และเงินฝากธนาคารโดยแสดงเงินสดขาดบัญชี หักด้วยค่าเผื่อเงินสดขาดบัญชี</a:t>
            </a:r>
            <a:endParaRPr lang="en-US" b="1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   </a:t>
            </a:r>
            <a:r>
              <a:rPr lang="th-TH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2. เงินฝากสหกรณ์อื่น  </a:t>
            </a:r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หมายถึง  เงินที่สหกรณ์ฝากไว้ที่ชุมนุมสหกรณ์และสหกรณ์อื่น</a:t>
            </a:r>
            <a:endParaRPr lang="en-US" b="1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   </a:t>
            </a:r>
            <a:r>
              <a:rPr lang="th-TH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3. เงินส่งชำระหนี้ระหว่างทาง  </a:t>
            </a:r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หมายถึง  เงินที่สหกรณ์ส่งชำระหนี้  แต่ยังไม่อาจจำแนกเงินที่ส่งนั้นได้ว่าเป็นส่วนที่ชำระดอกเบี้ยและส่วนที่ชำระต้นเงินเป็นจำนวนเท่าใด หรือยังไม่ได้รับหลักฐานการชำระหนี้</a:t>
            </a:r>
            <a:endParaRPr lang="en-US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ชื่อเรื่อง 4"/>
          <p:cNvSpPr txBox="1">
            <a:spLocks/>
          </p:cNvSpPr>
          <p:nvPr/>
        </p:nvSpPr>
        <p:spPr>
          <a:xfrm>
            <a:off x="10167966" y="6500834"/>
            <a:ext cx="285752" cy="214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1800" dirty="0">
                <a:latin typeface="+mj-lt"/>
                <a:ea typeface="+mj-ea"/>
                <a:cs typeface="+mj-cs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468084" y="269200"/>
            <a:ext cx="11494736" cy="8643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3158" tIns="51579" rIns="103158" bIns="51579">
            <a:spAutoFit/>
          </a:bodyPr>
          <a:lstStyle/>
          <a:p>
            <a:pPr algn="ctr" defTabSz="8046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องค์ประกอบของรายการที่ต้องมีในกระดาษทำการ</a:t>
            </a: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1285631" y="1395413"/>
            <a:ext cx="10455032" cy="4718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3158" tIns="51579" rIns="103158" bIns="51579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dirty="0" smtClean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600" b="1" dirty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หัวกระดาษทำการ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h-TH" sz="3600" b="1" dirty="0" smtClean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600" b="1" dirty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3600" b="1" dirty="0" smtClean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ยอดคงเหลือก่อนปรับปรุง </a:t>
            </a:r>
            <a:r>
              <a:rPr lang="th-TH" sz="3600" b="1" dirty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/ รายการปรับปรุง/ยอด</a:t>
            </a:r>
            <a:r>
              <a:rPr lang="th-TH" sz="3600" b="1" dirty="0" smtClean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คงเหลือ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h-TH" sz="3600" b="1" dirty="0" smtClean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    หลัง</a:t>
            </a:r>
            <a:r>
              <a:rPr lang="th-TH" sz="3600" b="1" dirty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ปรับปรุง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h-TH" sz="3600" b="1" dirty="0" smtClean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600" b="1" dirty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3600" b="1" dirty="0" smtClean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เครื่องหมายตรวจสอบ</a:t>
            </a:r>
            <a:endParaRPr lang="th-TH" sz="3600" b="1" dirty="0">
              <a:solidFill>
                <a:srgbClr val="660033"/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h-TH" sz="3600" b="1" dirty="0" smtClean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3600" b="1" dirty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. บันทึกผลการตรวจสอบตามวิธีการตรวจสอบ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h-TH" sz="3600" b="1" dirty="0" smtClean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3600" b="1" dirty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. สรุปผลการตรวจสอบ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h-TH" sz="3600" b="1" dirty="0" smtClean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3600" b="1" dirty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. ลงชื่อผู้จัดทำ และผู้สอบ</a:t>
            </a:r>
            <a:r>
              <a:rPr lang="th-TH" sz="3600" b="1" dirty="0" smtClean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บัญชี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h-TH" sz="1100" b="1" dirty="0" smtClean="0">
              <a:solidFill>
                <a:srgbClr val="660033"/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h-TH" sz="3600" b="1" dirty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    	   ทั้งนี้ ให้จัดทำกระดาษทำการแนบท้ายแนวการสอบบัญชี  ในแต่ละธุรกิจและรายการในงบการเงิน </a:t>
            </a:r>
            <a:r>
              <a:rPr lang="th-TH" sz="3600" b="1" dirty="0" smtClean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  <a:hlinkClick r:id="rId2" action="ppaction://hlinkfile"/>
              </a:rPr>
              <a:t>การจัดทำกระดาษทำการ.</a:t>
            </a:r>
            <a:r>
              <a:rPr lang="en-US" sz="3600" b="1" dirty="0" err="1" smtClean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  <a:hlinkClick r:id="rId2" action="ppaction://hlinkfile"/>
              </a:rPr>
              <a:t>pdf</a:t>
            </a:r>
            <a:endParaRPr lang="th-TH" sz="3600" b="1" dirty="0">
              <a:solidFill>
                <a:srgbClr val="660033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1" y="119063"/>
            <a:ext cx="10556632" cy="652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881158" y="1786488"/>
            <a:ext cx="864399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3000" b="1" dirty="0">
                <a:latin typeface="Cordia New" pitchFamily="34" charset="-34"/>
                <a:cs typeface="Cordia New" pitchFamily="34" charset="-34"/>
              </a:rPr>
              <a:t>              1. ยุคไทยแลนด์ 4.0 ธุรกิจต่างๆ ปรับเปลี่ยนวิธีการทำงานสู่ยุค</a:t>
            </a:r>
            <a:r>
              <a:rPr lang="th-TH" sz="3000" b="1" dirty="0" smtClean="0">
                <a:latin typeface="Cordia New" pitchFamily="34" charset="-34"/>
                <a:cs typeface="Cordia New" pitchFamily="34" charset="-34"/>
              </a:rPr>
              <a:t>ดิจิตอลสู่</a:t>
            </a:r>
            <a:r>
              <a:rPr lang="th-TH" sz="3000" b="1" dirty="0">
                <a:latin typeface="Cordia New" pitchFamily="34" charset="-34"/>
                <a:cs typeface="Cordia New" pitchFamily="34" charset="-34"/>
              </a:rPr>
              <a:t>ระบบคอมพิวเตอร์</a:t>
            </a:r>
            <a:endParaRPr lang="en-US" sz="3000" b="1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3000" b="1" dirty="0">
                <a:latin typeface="Cordia New" pitchFamily="34" charset="-34"/>
                <a:cs typeface="Cordia New" pitchFamily="34" charset="-34"/>
              </a:rPr>
              <a:t>              2. เทคนิคการรวบรวมหลักฐานหลายอย่างที่เคยทำในอดีตอาจต้องมีการปรับเปลี่ยนให้เข้ากับยุคสมัย</a:t>
            </a:r>
            <a:endParaRPr lang="en-US" sz="3000" b="1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3000" b="1" dirty="0">
                <a:latin typeface="Cordia New" pitchFamily="34" charset="-34"/>
                <a:cs typeface="Cordia New" pitchFamily="34" charset="-34"/>
              </a:rPr>
              <a:t>              3. เทคนิคในการรวบรวมหลักฐานที่สำคัญมาก  ได้แก่  การขอยืนยันยอดจากบุคคลภายนอก ตามมาตรฐานการสอบบัญชี รหัส 505</a:t>
            </a:r>
            <a:endParaRPr lang="en-US" sz="3000" b="1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3000" b="1" dirty="0">
                <a:latin typeface="Cordia New" pitchFamily="34" charset="-34"/>
                <a:cs typeface="Cordia New" pitchFamily="34" charset="-34"/>
              </a:rPr>
              <a:t>              4. หลักฐานจะมีความน่าเชื่อถือมากน้อยขึ้นอยู่กับกระบวนการควบคุมของผู้สอบบัญชีในการได้มาซึ่งหลักฐานนั้น เช่น การขอคำยืนยันยอดจากธนาคาร</a:t>
            </a:r>
            <a:endParaRPr lang="en-US" sz="3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52596" y="642918"/>
            <a:ext cx="8286808" cy="7143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แนวทางการส่งหนังสือยืนยันยอดในยุคไทยแลนด์ 4.0</a:t>
            </a:r>
            <a:endParaRPr lang="en-US" sz="4000" b="1" dirty="0">
              <a:solidFill>
                <a:srgbClr val="0000FF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ชื่อเรื่อง 4"/>
          <p:cNvSpPr txBox="1">
            <a:spLocks/>
          </p:cNvSpPr>
          <p:nvPr/>
        </p:nvSpPr>
        <p:spPr>
          <a:xfrm>
            <a:off x="10167966" y="6500834"/>
            <a:ext cx="285752" cy="214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1800" dirty="0">
                <a:latin typeface="+mj-lt"/>
                <a:ea typeface="+mj-ea"/>
                <a:cs typeface="+mj-cs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2238348" y="500042"/>
            <a:ext cx="7715304" cy="5786478"/>
          </a:xfrm>
        </p:spPr>
        <p:txBody>
          <a:bodyPr/>
          <a:lstStyle/>
          <a:p>
            <a:endParaRPr lang="th-TH" dirty="0" smtClean="0"/>
          </a:p>
          <a:p>
            <a:endParaRPr lang="th-TH" dirty="0"/>
          </a:p>
          <a:p>
            <a:r>
              <a:rPr lang="th-TH" dirty="0" smtClean="0"/>
              <a:t>           </a:t>
            </a:r>
          </a:p>
          <a:p>
            <a:endParaRPr lang="th-TH" sz="1600" dirty="0">
              <a:cs typeface="+mj-cs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666844" y="1525866"/>
            <a:ext cx="928694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b="1" dirty="0">
                <a:latin typeface="Cordia New" pitchFamily="34" charset="-34"/>
                <a:cs typeface="Cordia New" pitchFamily="34" charset="-34"/>
              </a:rPr>
              <a:t>                5.5 ซองตอบกลับ หลีกเลี่ยงการใช้ซองขนาดเล็ก  ที่เคยปฏิบัติต่อกันมาในอดีต  เนื่องจากอาจไม่เพียงพอต่อปริมาณเอกสารตอบกลับ</a:t>
            </a:r>
            <a:endParaRPr lang="en-US" b="1" dirty="0">
              <a:latin typeface="Cordia New" pitchFamily="34" charset="-34"/>
              <a:cs typeface="Cordia New" pitchFamily="34" charset="-34"/>
            </a:endParaRPr>
          </a:p>
          <a:p>
            <a:r>
              <a:rPr lang="th-TH" b="1" dirty="0">
                <a:latin typeface="Cordia New" pitchFamily="34" charset="-34"/>
                <a:cs typeface="Cordia New" pitchFamily="34" charset="-34"/>
              </a:rPr>
              <a:t>	5.6 ให้ตรวจสอบที่อยู่ตอบกลับ  ระบุชื่อผู้สอบบัญชีและที่อยู่ของผู้สอบบัญชีให้ถูกต้องตรงกันกับรายละเอียดที่อยู่ในจดหมาย</a:t>
            </a:r>
            <a:endParaRPr lang="en-US" b="1" dirty="0">
              <a:latin typeface="Cordia New" pitchFamily="34" charset="-34"/>
              <a:cs typeface="Cordia New" pitchFamily="34" charset="-34"/>
            </a:endParaRPr>
          </a:p>
          <a:p>
            <a:r>
              <a:rPr lang="th-TH" b="1" dirty="0">
                <a:latin typeface="Cordia New" pitchFamily="34" charset="-34"/>
                <a:cs typeface="Cordia New" pitchFamily="34" charset="-34"/>
              </a:rPr>
              <a:t>	5.7 ผู้สอบบัญชีต้องควบคุมกระบวนการจัดส่งด้วยตังเอง  ให้ตอบกลับมายังผู้สอบบัญชีโดยตรง  เช่น ทางไปรษณีย์ หรือส่งโดยบุคคล แต่ต้องแน่ใจว่าไม่มีความเสี่ยงที่หลักฐานดังกล่าวจะถูกเปลี่ยนแปลงแก้ไขโดยบุคคลอื่น</a:t>
            </a:r>
            <a:endParaRPr lang="en-US" b="1" dirty="0">
              <a:latin typeface="Cordia New" pitchFamily="34" charset="-34"/>
              <a:cs typeface="Cordia New" pitchFamily="34" charset="-34"/>
            </a:endParaRPr>
          </a:p>
          <a:p>
            <a:r>
              <a:rPr lang="th-TH" b="1" dirty="0">
                <a:latin typeface="Cordia New" pitchFamily="34" charset="-34"/>
                <a:cs typeface="Cordia New" pitchFamily="34" charset="-34"/>
              </a:rPr>
              <a:t>               5.8 สื่ออิเล็กทรอนิกส์ต่างๆ  เช่น รายการเคลื่อนไหวในบัญชีธนาคารต่างๆ เช่น เงินฝากธนาคาร เงินเบิกเกินบัญชีธนาคาร เงินกู้ต่างๆ ที่กิจการสามารถเข้าถึงได้ผ่านอินเทอร์เน็ต ผู้สอบบัญชีควรพิจารณาความน่าเชื่อถือของหลักฐาน ต้องแน่ใจว่าข้อมูลนั้นไม่ถูกปรับแก้หรือเปลี่ยนแปลงข้อมูลที่มีนัยสำคัญ</a:t>
            </a:r>
            <a:endParaRPr lang="en-US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1809720" y="428604"/>
            <a:ext cx="88583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แนวทางการส่งหนังสือยืนยันยอดในยุคไทยแลนด์ 4.0 (ต่อ)</a:t>
            </a:r>
            <a:endParaRPr lang="en-US" sz="4000" b="1" dirty="0">
              <a:solidFill>
                <a:srgbClr val="0000FF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ชื่อเรื่อง 4"/>
          <p:cNvSpPr txBox="1">
            <a:spLocks/>
          </p:cNvSpPr>
          <p:nvPr/>
        </p:nvSpPr>
        <p:spPr>
          <a:xfrm>
            <a:off x="10167966" y="6500834"/>
            <a:ext cx="285752" cy="214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1800" dirty="0">
                <a:latin typeface="+mj-lt"/>
                <a:ea typeface="+mj-ea"/>
                <a:cs typeface="+mj-cs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881158" y="1571612"/>
            <a:ext cx="885831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3000" b="1" dirty="0">
                <a:latin typeface="Cordia New" pitchFamily="34" charset="-34"/>
                <a:cs typeface="Cordia New" pitchFamily="34" charset="-34"/>
              </a:rPr>
              <a:t>              </a:t>
            </a:r>
            <a:r>
              <a:rPr lang="th-TH" b="1" dirty="0">
                <a:latin typeface="Cordia New" pitchFamily="34" charset="-34"/>
                <a:cs typeface="Cordia New" pitchFamily="34" charset="-34"/>
              </a:rPr>
              <a:t>5.9 กรณีไม่ได้รับคำยืนยันตอบกลับ ผู้สอบบัญชีควรพิจารณาติดตามคำยืนยันที่ไม่ได้รับการตอบกลับ เนื่องจากบางครั้งอาจเกิดข้อผิดพลาดในการจัดส่งหรือรับไปรษณีย์  โดยอาจติดตามทวงถามไปยังฝ่ายที่รับผิดชอบของธนาคาร</a:t>
            </a:r>
            <a:endParaRPr lang="en-US" b="1" dirty="0">
              <a:latin typeface="Cordia New" pitchFamily="34" charset="-34"/>
              <a:cs typeface="Cordia New" pitchFamily="34" charset="-34"/>
            </a:endParaRPr>
          </a:p>
          <a:p>
            <a:r>
              <a:rPr lang="th-TH" b="1" dirty="0">
                <a:latin typeface="Cordia New" pitchFamily="34" charset="-34"/>
                <a:cs typeface="Cordia New" pitchFamily="34" charset="-34"/>
              </a:rPr>
              <a:t>               5.10 กรณีไม่ได้รับหนังสือยืนยันตอบกลับ  ผู้สอบบัญชีต้องพิจารณาถึงผลกระทบต่อการแสดงความเห็นด้วย  เนื่องจากการใช้วิธีการตรวจสอบอื่นนั้นเป็นไปได้ยากมาก</a:t>
            </a:r>
            <a:endParaRPr lang="en-US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1809720" y="357166"/>
            <a:ext cx="88583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แนวทางการส่งหนังสือยืนยันยอดในยุคไทยแลนด์ 4.0 (ต่อ)</a:t>
            </a:r>
            <a:endParaRPr lang="en-US" sz="4000" b="1" dirty="0">
              <a:solidFill>
                <a:srgbClr val="0000FF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4034" y="4714884"/>
            <a:ext cx="8286808" cy="1384995"/>
          </a:xfrm>
          <a:prstGeom prst="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         ผู้สอบบัญชีควรระมัดระวังในการปฏิบัติตามขั้นตอนการขอคำยืนยันต่างๆ เพื่อให้ได้มาซึ่งคำยืนยันเหล่านั้น เพื่อให้หลักฐานที่ได้รับเป็นหลักฐานที่น่าเชื่อถือและให้ข้อสรุปเพื่อนำไปใช้การแสดงความเห็นต่องบการเงินต่อไป</a:t>
            </a:r>
            <a:endParaRPr lang="th-TH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ชื่อเรื่อง 4"/>
          <p:cNvSpPr txBox="1">
            <a:spLocks/>
          </p:cNvSpPr>
          <p:nvPr/>
        </p:nvSpPr>
        <p:spPr>
          <a:xfrm>
            <a:off x="10096528" y="6500834"/>
            <a:ext cx="357190" cy="214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1800" dirty="0">
                <a:latin typeface="+mj-lt"/>
                <a:ea typeface="+mj-ea"/>
                <a:cs typeface="+mj-cs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2238348" y="500042"/>
            <a:ext cx="7715304" cy="5786478"/>
          </a:xfrm>
        </p:spPr>
        <p:txBody>
          <a:bodyPr/>
          <a:lstStyle/>
          <a:p>
            <a:endParaRPr lang="th-TH" dirty="0" smtClean="0"/>
          </a:p>
          <a:p>
            <a:endParaRPr lang="th-TH" dirty="0"/>
          </a:p>
          <a:p>
            <a:r>
              <a:rPr lang="th-TH" dirty="0" smtClean="0"/>
              <a:t>           </a:t>
            </a:r>
          </a:p>
          <a:p>
            <a:endParaRPr lang="th-TH" sz="1600" dirty="0">
              <a:cs typeface="+mj-cs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38282" y="1785926"/>
            <a:ext cx="850112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3000" b="1" dirty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3200" b="1" dirty="0">
                <a:latin typeface="Cordia New" pitchFamily="34" charset="-34"/>
                <a:cs typeface="Cordia New" pitchFamily="34" charset="-34"/>
              </a:rPr>
              <a:t>1. กระดาษทำการตรวจนับเงินสด</a:t>
            </a:r>
            <a:endParaRPr lang="en-US" sz="3200" b="1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3200" b="1" dirty="0">
                <a:latin typeface="Cordia New" pitchFamily="34" charset="-34"/>
                <a:cs typeface="Cordia New" pitchFamily="34" charset="-34"/>
              </a:rPr>
              <a:t>	2. กระดาษทำการเงินฝากธนาคาร / เงินฝากสหกรณ์อื่น</a:t>
            </a:r>
            <a:endParaRPr lang="en-US" sz="3200" b="1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3200" b="1" dirty="0">
                <a:latin typeface="Cordia New" pitchFamily="34" charset="-34"/>
                <a:cs typeface="Cordia New" pitchFamily="34" charset="-34"/>
              </a:rPr>
              <a:t>	3. กระดาษทำการพิสูจน์ยอดเงินฝากธนาคาร / เงินฝากสหกรณ์อื่น</a:t>
            </a:r>
            <a:endParaRPr lang="en-US" sz="3200" b="1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3200" b="1" dirty="0">
                <a:latin typeface="Cordia New" pitchFamily="34" charset="-34"/>
                <a:cs typeface="Cordia New" pitchFamily="34" charset="-34"/>
              </a:rPr>
              <a:t>	4. กระดาษทำการเงินส่งชำระหนี้ระหว่างทาง </a:t>
            </a:r>
            <a:endParaRPr lang="en-US" sz="3200" b="1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3200" b="1" dirty="0">
                <a:latin typeface="Cordia New" pitchFamily="34" charset="-34"/>
                <a:cs typeface="Cordia New" pitchFamily="34" charset="-34"/>
              </a:rPr>
              <a:t>	5. ตัวอย่างหนังสือยืนยันยอดธนาคาร</a:t>
            </a:r>
            <a:endParaRPr lang="en-US" sz="3200" b="1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3200" b="1" dirty="0">
                <a:latin typeface="Cordia New" pitchFamily="34" charset="-34"/>
                <a:cs typeface="Cordia New" pitchFamily="34" charset="-34"/>
              </a:rPr>
              <a:t>	6. รายละเอียดติดต่อสถาบันการเงินในการส่งหนังสือยืนยันยอดธนาคาร</a:t>
            </a:r>
            <a:endParaRPr lang="en-US" sz="32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4738678" y="428604"/>
            <a:ext cx="2786082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กระดาษทำการ</a:t>
            </a:r>
          </a:p>
        </p:txBody>
      </p:sp>
      <p:sp>
        <p:nvSpPr>
          <p:cNvPr id="5" name="ชื่อเรื่อง 4"/>
          <p:cNvSpPr txBox="1">
            <a:spLocks/>
          </p:cNvSpPr>
          <p:nvPr/>
        </p:nvSpPr>
        <p:spPr>
          <a:xfrm>
            <a:off x="10096528" y="6500834"/>
            <a:ext cx="357190" cy="214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1800" dirty="0">
                <a:latin typeface="+mj-lt"/>
                <a:ea typeface="+mj-ea"/>
                <a:cs typeface="+mj-cs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2238348" y="500042"/>
            <a:ext cx="7715304" cy="5786478"/>
          </a:xfrm>
        </p:spPr>
        <p:txBody>
          <a:bodyPr/>
          <a:lstStyle/>
          <a:p>
            <a:endParaRPr lang="th-TH" dirty="0" smtClean="0"/>
          </a:p>
          <a:p>
            <a:endParaRPr lang="th-TH" dirty="0"/>
          </a:p>
          <a:p>
            <a:r>
              <a:rPr lang="th-TH" dirty="0" smtClean="0"/>
              <a:t>           </a:t>
            </a:r>
          </a:p>
          <a:p>
            <a:endParaRPr lang="th-TH" sz="1600" dirty="0">
              <a:cs typeface="+mj-cs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809720" y="2000240"/>
            <a:ext cx="88583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เงินสด   </a:t>
            </a: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หมายความว่า  ธนบัตรและเหรียญกษาปณ์ที่สหกรณ์มีอยู่  รวมทั้งเช็คที่ยังไม่ได้นำฝาก  เช็คเดินทาง  ดราฟท์ของธนาคารและธนาณัติ ทั้งนี้ ไม่รวมดวงตราไปรษณีอากร อากรแสตมป์  เช็คลงวันที่ล่วงหน้า  ใบยืม และเอกสารทางการเงิน ได้แก่ ตั๋วเงิน พันธบัตรรัฐบาล และใบหุ้นกู้ เป็นต้น</a:t>
            </a:r>
            <a:endParaRPr lang="en-US" sz="2400" b="1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เงินสดขาดบัญชี  </a:t>
            </a: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หมายความว่า  จำนวนเงินสดที่ตรวจนับ ณ วันสิ้นปีทางบัญชี หรือวันตรวจนับมีจำนวนน้อยกว่าเงินสดคงเหลือตามบัญชี</a:t>
            </a:r>
            <a:endParaRPr lang="en-US" sz="2400" b="1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ค่าเสียหายจากเงินสดขาดบัญชี  </a:t>
            </a: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หมายความว่า  จำนวนเงินสดขาดบัญชีที่อยู่ระหว่างดำเนินการหาผู้รับผิดชอบ  ซึ่งคาดว่าจะมีอุปสรรคในการดำเนินการจนกว่าจะได้รับชดใช้คืน หรืออาจจะไม่ได้รับชดใช้คืนเป็นเหตุทำให้ขาดประโยชน์ที่ควรได้รับนั้น  ถือเป็นค่าใช้จ่ายของรอบระยะเวลาบัญชีที่เกิดเงินสดขาดบัญชีนั้น</a:t>
            </a:r>
            <a:endParaRPr lang="en-US" sz="2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1666844" y="214290"/>
            <a:ext cx="9215502" cy="15001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ระเบียบนายทะเบียนสหกรณ์</a:t>
            </a:r>
          </a:p>
          <a:p>
            <a:r>
              <a:rPr lang="th-TH" sz="3200" b="1" dirty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ว่าด้วยการตัดเงินสดขาดบัญชีของสหกรณ์และกลุ่มเกษตรกรพ.ศ.2546</a:t>
            </a:r>
          </a:p>
        </p:txBody>
      </p:sp>
      <p:sp>
        <p:nvSpPr>
          <p:cNvPr id="5" name="ชื่อเรื่อง 4"/>
          <p:cNvSpPr txBox="1">
            <a:spLocks/>
          </p:cNvSpPr>
          <p:nvPr/>
        </p:nvSpPr>
        <p:spPr>
          <a:xfrm>
            <a:off x="10096528" y="6500834"/>
            <a:ext cx="357190" cy="214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1800" dirty="0">
                <a:latin typeface="+mj-lt"/>
                <a:ea typeface="+mj-ea"/>
                <a:cs typeface="+mj-cs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2238348" y="500042"/>
            <a:ext cx="7715304" cy="5786478"/>
          </a:xfrm>
        </p:spPr>
        <p:txBody>
          <a:bodyPr/>
          <a:lstStyle/>
          <a:p>
            <a:endParaRPr lang="th-TH" dirty="0" smtClean="0"/>
          </a:p>
          <a:p>
            <a:endParaRPr lang="th-TH" dirty="0"/>
          </a:p>
          <a:p>
            <a:r>
              <a:rPr lang="th-TH" dirty="0" smtClean="0"/>
              <a:t>           </a:t>
            </a:r>
          </a:p>
          <a:p>
            <a:endParaRPr lang="th-TH" sz="1600" dirty="0">
              <a:cs typeface="+mj-cs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38282" y="1928802"/>
            <a:ext cx="928694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ค่าเผื่อเงินสดขาดบัญชี  </a:t>
            </a: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หมายความว่า  จำนวนเงินที่กันไว้ ณ วันสิ้นปีทางบัญชี สำหรับเงินสดขาดบัญชี  ซึ่งอยู่ระหว่างดำเนินการหาผู้รับผิดชอบหรือยังไม่มี</a:t>
            </a:r>
            <a:r>
              <a:rPr lang="th-TH" sz="2400" b="1">
                <a:latin typeface="Cordia New" pitchFamily="34" charset="-34"/>
                <a:cs typeface="Cordia New" pitchFamily="34" charset="-34"/>
              </a:rPr>
              <a:t>ผู้รับผิดชอบ </a:t>
            </a:r>
            <a:r>
              <a:rPr lang="th-TH" sz="2400" b="1" smtClean="0">
                <a:latin typeface="Cordia New" pitchFamily="34" charset="-34"/>
                <a:cs typeface="Cordia New" pitchFamily="34" charset="-34"/>
              </a:rPr>
              <a:t>และ</a:t>
            </a: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ถือเป็นบัญชีปรับมูลค่าที่ตั้งขึ้นเพื่อแสดงเป็นรายการหักจากเงินสดขาดบัญชีในงบการเงิน</a:t>
            </a:r>
            <a:endParaRPr lang="en-US" sz="2400" b="1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เงินสดขาดบัญชีได้รับชดใช้  </a:t>
            </a: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หมายความว่า  เงินสดขาดบัญชีซึ่งได้ตั้งค่าเผื่อเงินสดขาดบัญชีไว้เต็มจำนวนแล้ว  ต่อมาสามารถหาผู้รับผิดชอบและได้รับชดใช้  หรือมีการจัดทำหลักฐานรับสภาพความผิดจากเงินสดขาดบัญชีดังกล่าวเป็นที่ชัดเจนแล้ว  และถือเป็นรายได้ของรอบระยะเวลาบัญชีนั้น</a:t>
            </a:r>
            <a:endParaRPr lang="en-US" sz="2400" b="1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การตัดเงินสดขาดบัญชี  </a:t>
            </a: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หมายความว่า  การโอนปรับปรุงทางบัญชีเพื่อตัดจำหน่ายเงินสดขาดบัญชีออกจากบัญชี  ในกรณีสหกรณ์หรือกลุ่มเกษตรกรไม่สามารถดำเนินการหาผู้รับผิดชอบได้เป็นที่แน่นอนแล้ว  ทั้งนี้  เมื่อได้ปฏิบัติตามหลักเกณฑ์วิธีการและเงื่อนไขในข้อ 7  เรื่อง การตัดเงินสดขาดบัญชี</a:t>
            </a:r>
            <a:endParaRPr lang="en-US" sz="2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1666844" y="285728"/>
            <a:ext cx="9358378" cy="12144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ระเบียบนายทะเบียนสหกรณ์</a:t>
            </a:r>
          </a:p>
          <a:p>
            <a:r>
              <a:rPr lang="th-TH" sz="3200" b="1" dirty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ว่าด้วยการตัดเงินสดขาดบัญชีของสหกรณ์และกลุ่มเกษตรกรพ.ศ.</a:t>
            </a:r>
            <a:r>
              <a:rPr lang="th-TH" sz="32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2546 (</a:t>
            </a:r>
            <a:r>
              <a:rPr lang="th-TH" sz="3200" b="1" dirty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ต่อ)</a:t>
            </a:r>
          </a:p>
        </p:txBody>
      </p:sp>
      <p:sp>
        <p:nvSpPr>
          <p:cNvPr id="5" name="ชื่อเรื่อง 4"/>
          <p:cNvSpPr txBox="1">
            <a:spLocks/>
          </p:cNvSpPr>
          <p:nvPr/>
        </p:nvSpPr>
        <p:spPr>
          <a:xfrm>
            <a:off x="10096528" y="6500834"/>
            <a:ext cx="357190" cy="214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1800" dirty="0">
                <a:latin typeface="+mj-lt"/>
                <a:ea typeface="+mj-ea"/>
                <a:cs typeface="+mj-cs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2238348" y="500042"/>
            <a:ext cx="7715304" cy="5786478"/>
          </a:xfrm>
        </p:spPr>
        <p:txBody>
          <a:bodyPr/>
          <a:lstStyle/>
          <a:p>
            <a:endParaRPr lang="th-TH" dirty="0" smtClean="0"/>
          </a:p>
          <a:p>
            <a:endParaRPr lang="th-TH" dirty="0"/>
          </a:p>
          <a:p>
            <a:r>
              <a:rPr lang="th-TH" dirty="0" smtClean="0"/>
              <a:t>           </a:t>
            </a:r>
          </a:p>
          <a:p>
            <a:endParaRPr lang="th-TH" sz="1600" dirty="0">
              <a:cs typeface="+mj-cs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95406" y="1214422"/>
            <a:ext cx="978700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ข้อ 6. 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เมื่อมีเงินสดขาดบัญชี  </a:t>
            </a: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ให้สหกรณ์หรือกลุ่มเกษตรกรดำเนินการ ดังนี้</a:t>
            </a:r>
            <a:endParaRPr lang="en-US" sz="2400" b="1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	(1) 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ถ้ามีผู้รับผิดชอบ  </a:t>
            </a: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ให้ผู้รับผิดชอบชดใช้เงินสดขาดบัญชี หากผู้รับผิดชอบยังไม่สามารถชำระคืนได้  ให้ตั้งผู้รับผิดชอบนั้นเป็นลูกหนี้เงินสดขาดบัญชี  โดยให้มีการจัดทำหลักฐานรับสภาพความผิดจากเงินขาดบัญชี พร้อมทั้งจัดให้มีหลักประกันการใช้คืนให้มีมูลค่าไม่น้อยกว่าจำนวนเงินสดขาดบัญชี</a:t>
            </a:r>
            <a:endParaRPr lang="en-US" sz="2400" b="1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	(2) 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ถ้ายังไม่สามารถกำหนดตัวผู้รับผิดชอบ</a:t>
            </a: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ได้หรืออยู่ระหว่างดำเนินการหาผู้รับผิดชอบเงินสดขาดบัญชีดังกล่าว ให้สหกรณ์หรือกลุ่มเกษตรกรแยกเงินสดขาดบัญชีออกจากเงินสด และให้ตั้งค่าเผื่อเงินสดขาดบัญชีและค่าเสียหายจากเงินสดขาดบัญชีเป็นค่าใช้จ่ายทั้งจำนวน</a:t>
            </a:r>
            <a:endParaRPr lang="en-US" sz="2400" b="1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	(3) 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ถ้าสามารถหาผู้รับผิดชอบเงินสดขาดบัญชีได้ในเวลาต่อมา  </a:t>
            </a: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เงินสดขาดบัญชีที่จะเปลี่ยนสภาพเป็นลูกหนี้เงินสดขาดบัญชี   และค่าเผื่อเงินสดขาดบัญชีจะเปลี่ยนสภาพเป็นเงินสดขาดบัญชีได้รับชดใช้ซึ่งถือเป็นรายได้</a:t>
            </a:r>
            <a:endParaRPr lang="en-US" sz="2400" b="1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	(4) ถ้าสอบสวนข้อเท็จจริงแล้วไม่สามารถหาผู้รับผิดชอบเงินสดขาดบัญชีได้เป็นที่แน่นอนให้ดำเนินการตัดยอดเงินสดขาดบัญชี  และค่าเผื่อเงินสดขาดบัญชีเมื่อได้ปฏิบัติตามเกณฑ์วิธีการ                   และเงื่อนไขในข้อ7. เรื่อง การตัดเงินสดขาด</a:t>
            </a: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บัญชี</a:t>
            </a:r>
            <a:endParaRPr lang="en-US" sz="25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523968" y="285728"/>
            <a:ext cx="9715568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ระเบียบนายทะเบียนสหกรณ์</a:t>
            </a:r>
          </a:p>
          <a:p>
            <a:r>
              <a:rPr lang="th-TH" sz="3200" b="1" dirty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ว่าด้วยการตัดเงินสดขาดบัญชีของสหกรณ์และกลุ่มเกษตรกรพ.ศ.</a:t>
            </a:r>
            <a:r>
              <a:rPr lang="th-TH" sz="32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2546 (</a:t>
            </a:r>
            <a:r>
              <a:rPr lang="th-TH" sz="3200" b="1" dirty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ต่อ)</a:t>
            </a:r>
          </a:p>
        </p:txBody>
      </p:sp>
      <p:sp>
        <p:nvSpPr>
          <p:cNvPr id="6" name="ชื่อเรื่อง 4"/>
          <p:cNvSpPr txBox="1">
            <a:spLocks/>
          </p:cNvSpPr>
          <p:nvPr/>
        </p:nvSpPr>
        <p:spPr>
          <a:xfrm>
            <a:off x="10096528" y="6500834"/>
            <a:ext cx="357190" cy="214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1800" dirty="0">
                <a:latin typeface="+mj-lt"/>
                <a:ea typeface="+mj-ea"/>
                <a:cs typeface="+mj-cs"/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2238348" y="500042"/>
            <a:ext cx="7715304" cy="5786478"/>
          </a:xfrm>
        </p:spPr>
        <p:txBody>
          <a:bodyPr/>
          <a:lstStyle/>
          <a:p>
            <a:endParaRPr lang="th-TH" dirty="0" smtClean="0"/>
          </a:p>
          <a:p>
            <a:endParaRPr lang="th-TH" dirty="0"/>
          </a:p>
          <a:p>
            <a:r>
              <a:rPr lang="th-TH" dirty="0" smtClean="0"/>
              <a:t>           </a:t>
            </a:r>
          </a:p>
          <a:p>
            <a:endParaRPr lang="th-TH" sz="1600" dirty="0">
              <a:cs typeface="+mj-cs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95406" y="1571612"/>
            <a:ext cx="9072626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2700" b="1" dirty="0">
                <a:latin typeface="Cordia New" pitchFamily="34" charset="-34"/>
                <a:cs typeface="Cordia New" pitchFamily="34" charset="-34"/>
              </a:rPr>
              <a:t>ข้อ 7. การตัดเงินสดขาดบัญชี ให้กระทำตามหลักเกณฑ์ วิธีการ และเงื่อนไข  ดังนี้</a:t>
            </a:r>
            <a:endParaRPr lang="en-US" sz="2700" b="1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2700" b="1" dirty="0">
                <a:latin typeface="Cordia New" pitchFamily="34" charset="-34"/>
                <a:cs typeface="Cordia New" pitchFamily="34" charset="-34"/>
              </a:rPr>
              <a:t>		(1) เงินสดขาดบัญชีที่เกิดจากกรณีสหกรณ์หรือกลุ่มเกษตรกรตกค้างการตรวจสอบ หรือเกิดจากเหตุสุดวิสัย เช่น ถูกโจรกรรม ประสบภัยพิบัติ เป็นต้น ซึ่งต้องมีหลักฐานที่แสดงให้เห็นอย่างชัดเจนว่าสหกรณ์หรือกลุ่มเกษตรกรได้มีการติดตามและดำเนินการจนถึงที่สุดแล้วในการหาผู้รับผิดชอบชดใช้</a:t>
            </a:r>
            <a:endParaRPr lang="en-US" sz="2700" b="1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2700" b="1" dirty="0">
                <a:latin typeface="Cordia New" pitchFamily="34" charset="-34"/>
                <a:cs typeface="Cordia New" pitchFamily="34" charset="-34"/>
              </a:rPr>
              <a:t>		(2) เงินสดขาดบัญชีที่เกิดจากกการทุจริตของกรรมการดำเนินการหรือเจ้าหน้าที่ของสหกรณ์หรือกลุ่มเกษตรกร ซึ่งได้มีการติดตามทวงถามและดำเนินการจนถึงที่สุดแล้ว ไม่สามารถเรียกให้ผู้รับผิดชอบชดใช้ได้</a:t>
            </a:r>
            <a:endParaRPr lang="en-US" sz="2700" b="1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2700" b="1" dirty="0">
                <a:latin typeface="Cordia New" pitchFamily="34" charset="-34"/>
                <a:cs typeface="Cordia New" pitchFamily="34" charset="-34"/>
              </a:rPr>
              <a:t>		(3) เงินสดขาดบัญชีที่จะขออนุมัติตัดบัญชีได้ต้องตั้งค่าเผื่อเงินสดขาดบัญชีเต็มจำนวนที่จะขอตัดไว้แล้วในคราวปิดบัญชีประจำปี  ก่อนการขออนุมัติตัดเงินสดขาดบัญชี</a:t>
            </a:r>
            <a:endParaRPr lang="en-US" sz="2700" b="1" dirty="0">
              <a:latin typeface="Cordia New" pitchFamily="34" charset="-34"/>
              <a:cs typeface="Cordia New" pitchFamily="34" charset="-34"/>
            </a:endParaRPr>
          </a:p>
          <a:p>
            <a:r>
              <a:rPr lang="en-US" sz="2400" dirty="0">
                <a:latin typeface="Cordia New" pitchFamily="34" charset="-34"/>
                <a:cs typeface="Cordia New" pitchFamily="34" charset="-34"/>
              </a:rPr>
              <a:t>		</a:t>
            </a: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1595406" y="285728"/>
            <a:ext cx="9144064" cy="10715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ระเบียบนายทะเบียนสหกรณ์</a:t>
            </a:r>
          </a:p>
          <a:p>
            <a:r>
              <a:rPr lang="th-TH" b="1" dirty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ว่าด้วยการตัดเงินสดขาดบัญชีของสหกรณ์และกลุ่มเกษตรกรพ.ศ.</a:t>
            </a:r>
            <a:r>
              <a:rPr lang="th-TH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2546 (</a:t>
            </a:r>
            <a:r>
              <a:rPr lang="th-TH" b="1" dirty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ต่อ)</a:t>
            </a:r>
          </a:p>
        </p:txBody>
      </p:sp>
      <p:sp>
        <p:nvSpPr>
          <p:cNvPr id="5" name="ชื่อเรื่อง 4"/>
          <p:cNvSpPr txBox="1">
            <a:spLocks/>
          </p:cNvSpPr>
          <p:nvPr/>
        </p:nvSpPr>
        <p:spPr>
          <a:xfrm>
            <a:off x="10096528" y="6500834"/>
            <a:ext cx="357190" cy="214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1800" dirty="0">
                <a:latin typeface="+mj-lt"/>
                <a:ea typeface="+mj-ea"/>
                <a:cs typeface="+mj-cs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199457" y="1772816"/>
            <a:ext cx="9217024" cy="44577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lIns="117226" tIns="58613" rIns="117226" bIns="58613">
            <a:normAutofit lnSpcReduction="10000"/>
          </a:bodyPr>
          <a:lstStyle/>
          <a:p>
            <a:pPr marL="952462" indent="-952462">
              <a:spcBef>
                <a:spcPts val="769"/>
              </a:spcBef>
              <a:buClrTx/>
              <a:buFont typeface="Candara" pitchFamily="34" charset="0"/>
              <a:buAutoNum type="arabicPeriod"/>
            </a:pPr>
            <a:r>
              <a:rPr lang="th-TH" altLang="en-US" sz="5600" b="1" dirty="0" smtClean="0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 รู้จักสหกรณ์</a:t>
            </a:r>
          </a:p>
          <a:p>
            <a:pPr marL="952462" indent="-952462">
              <a:spcBef>
                <a:spcPts val="769"/>
              </a:spcBef>
              <a:buClrTx/>
              <a:buFont typeface="Candara" pitchFamily="34" charset="0"/>
              <a:buAutoNum type="arabicPeriod"/>
            </a:pPr>
            <a:r>
              <a:rPr lang="th-TH" altLang="en-US" sz="5600" b="1" dirty="0" smtClean="0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 รู้กฎหมายที่เกี่ยวข้อง</a:t>
            </a:r>
          </a:p>
          <a:p>
            <a:pPr marL="952462" indent="-952462">
              <a:spcBef>
                <a:spcPts val="769"/>
              </a:spcBef>
              <a:buClrTx/>
              <a:buFont typeface="Candara" pitchFamily="34" charset="0"/>
              <a:buAutoNum type="arabicPeriod"/>
            </a:pPr>
            <a:r>
              <a:rPr lang="th-TH" altLang="en-US" sz="5600" b="1" dirty="0" smtClean="0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 รู้จักระบบบัญชีของสหกรณ์</a:t>
            </a:r>
          </a:p>
          <a:p>
            <a:pPr marL="952462" indent="-952462">
              <a:spcBef>
                <a:spcPts val="769"/>
              </a:spcBef>
              <a:buClrTx/>
              <a:buFont typeface="Candara" pitchFamily="34" charset="0"/>
              <a:buAutoNum type="arabicPeriod"/>
            </a:pPr>
            <a:r>
              <a:rPr lang="th-TH" altLang="en-US" sz="5600" b="1" dirty="0" smtClean="0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 รู้ขั้นตอนการปฏิบัติงานตรวจสอบ</a:t>
            </a:r>
          </a:p>
          <a:p>
            <a:pPr marL="952462" indent="-952462">
              <a:spcBef>
                <a:spcPts val="769"/>
              </a:spcBef>
              <a:buClrTx/>
              <a:buFont typeface="Candara" pitchFamily="34" charset="0"/>
              <a:buAutoNum type="arabicPeriod"/>
            </a:pPr>
            <a:r>
              <a:rPr lang="th-TH" altLang="en-US" sz="5600" b="1" dirty="0" smtClean="0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 รู้วิธีการตรวจสอบ</a:t>
            </a:r>
          </a:p>
          <a:p>
            <a:pPr marL="952462" indent="-952462">
              <a:spcBef>
                <a:spcPts val="769"/>
              </a:spcBef>
              <a:buClrTx/>
              <a:buFont typeface="Candara" pitchFamily="34" charset="0"/>
              <a:buAutoNum type="arabicPeriod"/>
            </a:pPr>
            <a:endParaRPr lang="th-TH" altLang="en-US" sz="5600" b="1" dirty="0" smtClean="0">
              <a:solidFill>
                <a:srgbClr val="0000CC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1199456" y="274638"/>
            <a:ext cx="9366944" cy="1143000"/>
          </a:xfrm>
          <a:solidFill>
            <a:schemeClr val="accent2"/>
          </a:solidFill>
        </p:spPr>
        <p:txBody>
          <a:bodyPr lIns="117226" tIns="58613" rIns="117226" bIns="58613">
            <a:normAutofit fontScale="90000"/>
          </a:bodyPr>
          <a:lstStyle/>
          <a:p>
            <a:pPr eaLnBrk="1" hangingPunct="1"/>
            <a:r>
              <a:rPr lang="th-TH" altLang="en-US" sz="77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มือใหม่หัดตรวจ 5 สิ่งที่ควรรู้</a:t>
            </a:r>
          </a:p>
        </p:txBody>
      </p:sp>
      <p:sp>
        <p:nvSpPr>
          <p:cNvPr id="16388" name="ตัวยึดหมายเลขภาพนิ่ง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642600" y="6492240"/>
            <a:ext cx="1549400" cy="3657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17226" tIns="58613" rIns="117226" bIns="58613"/>
          <a:lstStyle/>
          <a:p>
            <a:fld id="{1A719AD2-A6E2-4039-ABDE-54D6694A8DD7}" type="slidenum">
              <a:rPr lang="en-US" altLang="th-TH" smtClean="0"/>
              <a:pPr/>
              <a:t>5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2238348" y="1643050"/>
            <a:ext cx="8143932" cy="4714908"/>
          </a:xfrm>
        </p:spPr>
        <p:txBody>
          <a:bodyPr/>
          <a:lstStyle/>
          <a:p>
            <a:endParaRPr lang="th-TH" dirty="0" smtClean="0">
              <a:latin typeface="Cordia New" pitchFamily="34" charset="-34"/>
              <a:cs typeface="Cordia New" pitchFamily="34" charset="-34"/>
            </a:endParaRPr>
          </a:p>
          <a:p>
            <a:endParaRPr lang="th-TH" dirty="0">
              <a:latin typeface="Cordia New" pitchFamily="34" charset="-34"/>
              <a:cs typeface="Cordia New" pitchFamily="34" charset="-34"/>
            </a:endParaRPr>
          </a:p>
          <a:p>
            <a:pPr algn="l"/>
            <a:r>
              <a:rPr lang="th-TH" sz="28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         (4) ในการเตรียมการเสนอที่ประชุมใหญ่พิจารณาอนุมัติตัดเงินสดขาดบัญชีให้สหกรณ์หรืกลุ่มเกษตรกรจัดให้มีข้อมูล  ดังนี้</a:t>
            </a:r>
            <a:endParaRPr lang="en-US" sz="28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algn="l"/>
            <a:r>
              <a:rPr lang="th-TH" sz="28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	            (4.1) จำนวนเงินสดที่ขออนุมัติตัดบัญชี</a:t>
            </a:r>
            <a:endParaRPr lang="en-US" sz="28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algn="l"/>
            <a:r>
              <a:rPr lang="th-TH" sz="28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	            (4.2) คำชี้แจงพร้อมด้วงหลักฐานและการดำเนินการหาผู้รับผิดชอบเพื่อชดใช้เงินสดขาดบัญชี</a:t>
            </a:r>
            <a:endParaRPr lang="en-US" sz="28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algn="l"/>
            <a:r>
              <a:rPr lang="th-TH" sz="28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	            (4.3) เหตุผลในการขอตัดบัญชี</a:t>
            </a:r>
            <a:endParaRPr lang="en-US" sz="28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algn="l"/>
            <a:r>
              <a:rPr lang="th-TH" sz="28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	            (4.4) ความเห็นของคณะกรรมการดำเนินการ</a:t>
            </a:r>
            <a:endParaRPr lang="en-US" sz="28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algn="l"/>
            <a:endParaRPr lang="th-TH" sz="28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809720" y="3903346"/>
            <a:ext cx="85011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		</a:t>
            </a: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1666844" y="214290"/>
            <a:ext cx="8858280" cy="10001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rgbClr val="002060"/>
                </a:solidFill>
                <a:cs typeface="+mj-cs"/>
              </a:rPr>
              <a:t>ระเบียบนายทะเบียนสหกรณ์</a:t>
            </a:r>
          </a:p>
          <a:p>
            <a:r>
              <a:rPr lang="th-TH" sz="3600" b="1" dirty="0">
                <a:solidFill>
                  <a:srgbClr val="002060"/>
                </a:solidFill>
                <a:cs typeface="+mj-cs"/>
              </a:rPr>
              <a:t>ว่าด้วยการตัดเงินสดขาดบัญชีของสหกรณ์และกลุ่มเกษตรกรพ.ศ.2546</a:t>
            </a: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666844" y="142852"/>
            <a:ext cx="8858280" cy="12144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ระเบียบนายทะเบียนสหกรณ์</a:t>
            </a:r>
          </a:p>
          <a:p>
            <a:r>
              <a:rPr lang="th-TH" b="1" dirty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ว่าด้วยการตัดเงินสดขาดบัญชีของสหกรณ์และกลุ่มเกษตรกรพ.ศ.</a:t>
            </a:r>
            <a:r>
              <a:rPr lang="th-TH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2546 (</a:t>
            </a:r>
            <a:r>
              <a:rPr lang="th-TH" b="1" dirty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ต่อ)</a:t>
            </a:r>
          </a:p>
        </p:txBody>
      </p:sp>
      <p:sp>
        <p:nvSpPr>
          <p:cNvPr id="6" name="ชื่อเรื่อง 4"/>
          <p:cNvSpPr txBox="1">
            <a:spLocks/>
          </p:cNvSpPr>
          <p:nvPr/>
        </p:nvSpPr>
        <p:spPr>
          <a:xfrm>
            <a:off x="10096528" y="6500834"/>
            <a:ext cx="357190" cy="214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1800" dirty="0">
                <a:latin typeface="+mj-lt"/>
                <a:ea typeface="+mj-ea"/>
                <a:cs typeface="+mj-cs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1881158" y="1571612"/>
            <a:ext cx="8572560" cy="5286388"/>
          </a:xfrm>
        </p:spPr>
        <p:txBody>
          <a:bodyPr>
            <a:normAutofit/>
          </a:bodyPr>
          <a:lstStyle/>
          <a:p>
            <a:endParaRPr lang="th-TH" dirty="0" smtClean="0">
              <a:latin typeface="Cordia New" pitchFamily="34" charset="-34"/>
              <a:cs typeface="Cordia New" pitchFamily="34" charset="-34"/>
            </a:endParaRPr>
          </a:p>
          <a:p>
            <a:pPr algn="l"/>
            <a:r>
              <a:rPr lang="th-TH" dirty="0" smtClean="0">
                <a:latin typeface="Cordia New" pitchFamily="34" charset="-34"/>
                <a:cs typeface="Cordia New" pitchFamily="34" charset="-34"/>
              </a:rPr>
              <a:t>           </a:t>
            </a:r>
            <a:r>
              <a:rPr lang="th-TH" sz="28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(5)  คณะกรรมการดำเนินการต้องกำหนดวาระการประชุมใหญ่  เรื่อง การตัดเงินสดขาดบัญชี พร้อมทั้งสรุปเรื่องโดยย่อ  แจ้งเป็นหนังสือให้สมาชิกหรือผู้แทนสมาชิกทราบก่อนการประชุมใหญ่ไม่น้อยกว่า 7 วัน  ซึ่งในหนังสือแจ้งสมาชิกหรือผู้แทนสมาชิกนั้นต้องมีรายละเอียดตามข้อ (4) แนบท้ายด้วย</a:t>
            </a:r>
            <a:endParaRPr lang="en-US" sz="28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algn="l"/>
            <a:r>
              <a:rPr lang="th-TH" sz="28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</a:t>
            </a:r>
            <a:r>
              <a:rPr lang="th-TH" sz="2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8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(6)  ถ้าที่ประชุมใหญ่พิจารณาเห็นควรให้มีการตัดเงินสดขาดบัญชีได้  จะต้องมีมติอนุมัติโดยมีคะแนนเสียงเกินกว่ากึ่งหนึ่งของสมาชิกที่มาประชุม</a:t>
            </a:r>
            <a:endParaRPr lang="en-US" sz="28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algn="l"/>
            <a:r>
              <a:rPr lang="th-TH" sz="28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     </a:t>
            </a:r>
            <a:r>
              <a:rPr lang="th-TH" sz="2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8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(7)  เมื่อที่ประชุมใหญ่มีมติอนุมัติให้ตัดเงินสดขาดบัญชีได้  ให้บันทึกไว้ในรายงานการประชุมด้วยว่า  การอนุมัติตัดเงินสดขาดบัญชีนี้เป็นเพียงการปฏิบัติทางบัญชีเท่านั้น  มิได้เป็นการระงับซึ่งสิทธิเรียกร้องจากผู้ต้องรับผิดชอบต่อสหกรณ์หรือกลุ่มเกษตรกรแต่อย่าง</a:t>
            </a:r>
            <a:r>
              <a:rPr lang="th-TH" sz="2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ใด</a:t>
            </a:r>
            <a:endParaRPr lang="th-TH" sz="28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809720" y="3903346"/>
            <a:ext cx="85011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		</a:t>
            </a: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1666844" y="214290"/>
            <a:ext cx="8858280" cy="10001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rgbClr val="002060"/>
                </a:solidFill>
                <a:cs typeface="+mj-cs"/>
              </a:rPr>
              <a:t>ระเบียบนายทะเบียนสหกรณ์</a:t>
            </a:r>
          </a:p>
          <a:p>
            <a:r>
              <a:rPr lang="th-TH" sz="3600" b="1" dirty="0">
                <a:solidFill>
                  <a:srgbClr val="002060"/>
                </a:solidFill>
                <a:cs typeface="+mj-cs"/>
              </a:rPr>
              <a:t>ว่าด้วยการตัดเงินสดขาดบัญชีของสหกรณ์และกลุ่มเกษตรกรพ.ศ.2546</a:t>
            </a: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666844" y="142852"/>
            <a:ext cx="8858280" cy="12144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ระเบียบนายทะเบียนสหกรณ์</a:t>
            </a:r>
          </a:p>
          <a:p>
            <a:r>
              <a:rPr lang="th-TH" b="1" dirty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ว่าด้วยการตัดเงินสดขาดบัญชีของสหกรณ์และกลุ่มเกษตรกรพ.ศ.2546(ต่อ)</a:t>
            </a:r>
          </a:p>
        </p:txBody>
      </p:sp>
      <p:sp>
        <p:nvSpPr>
          <p:cNvPr id="6" name="ชื่อเรื่อง 4"/>
          <p:cNvSpPr txBox="1">
            <a:spLocks/>
          </p:cNvSpPr>
          <p:nvPr/>
        </p:nvSpPr>
        <p:spPr>
          <a:xfrm>
            <a:off x="10096528" y="6500834"/>
            <a:ext cx="357190" cy="214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1800" dirty="0">
                <a:latin typeface="+mj-lt"/>
                <a:ea typeface="+mj-ea"/>
                <a:cs typeface="+mj-cs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ตัวยึดเนื้อหา 1"/>
          <p:cNvSpPr>
            <a:spLocks noGrp="1"/>
          </p:cNvSpPr>
          <p:nvPr>
            <p:ph idx="1"/>
          </p:nvPr>
        </p:nvSpPr>
        <p:spPr>
          <a:xfrm>
            <a:off x="1023902" y="1571612"/>
            <a:ext cx="10287071" cy="5029214"/>
          </a:xfrm>
        </p:spPr>
        <p:txBody>
          <a:bodyPr lIns="117226" tIns="58613" rIns="117226" bIns="58613"/>
          <a:lstStyle/>
          <a:p>
            <a:pPr marL="0" indent="0">
              <a:spcBef>
                <a:spcPct val="0"/>
              </a:spcBef>
              <a:buNone/>
            </a:pPr>
            <a:r>
              <a:rPr lang="th-TH" sz="36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1. รู้จักสหกรณ์ </a:t>
            </a:r>
            <a:r>
              <a:rPr lang="th-TH" b="1" dirty="0" smtClean="0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ศึกษาข้อมูลของสหกรณ์ก่อนเข้าตรวจสอบ เพื่อให้เข้าใจโครงสร้างของสหกรณ์ รูปแบบการดำเนินธุรกิจ และระบบการควบคุมภายในของสหกรณ์</a:t>
            </a:r>
          </a:p>
          <a:p>
            <a:pPr marL="0" indent="0">
              <a:spcBef>
                <a:spcPct val="0"/>
              </a:spcBef>
              <a:buNone/>
            </a:pPr>
            <a:r>
              <a:rPr lang="th-TH" sz="36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2. รู้กฎหมายที่เกี่ยวข้อง </a:t>
            </a:r>
            <a:r>
              <a:rPr lang="th-TH" b="1" dirty="0" smtClean="0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ศึกษากฎหมาย ข้อบังคับ ระเบียบ หนังสือเวียนต่าง ๆ เช่น </a:t>
            </a:r>
            <a:r>
              <a:rPr lang="th-TH" b="1" dirty="0" err="1" smtClean="0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พรบ.</a:t>
            </a:r>
            <a:r>
              <a:rPr lang="th-TH" b="1" dirty="0" smtClean="0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 สหกรณ์ ภาษีสหกรณ์ ระเบียบ/คำแนะนำนายทะเบียนสหกรณ์</a:t>
            </a:r>
          </a:p>
          <a:p>
            <a:pPr marL="0" indent="0">
              <a:spcBef>
                <a:spcPct val="0"/>
              </a:spcBef>
              <a:buNone/>
            </a:pPr>
            <a:r>
              <a:rPr lang="th-TH" sz="36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3. รู้จักระบบบัญชีของสหกรณ์ </a:t>
            </a:r>
            <a:r>
              <a:rPr lang="th-TH" b="1" dirty="0" smtClean="0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ต้องรู้จักสมุดบัญชี เอกสาร ทะเบียน เช่น สมุดเงินสด สมุดบัญชีแยกประเภท ทะเบียนหุ้น บัญชีย่อยลูกหนี้</a:t>
            </a:r>
          </a:p>
          <a:p>
            <a:pPr marL="0" indent="0">
              <a:spcBef>
                <a:spcPct val="0"/>
              </a:spcBef>
              <a:buNone/>
            </a:pPr>
            <a:r>
              <a:rPr lang="th-TH" sz="36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4. รู้ขั้นตอนการปฏิบัติงานตรวจสอบ </a:t>
            </a:r>
            <a:r>
              <a:rPr lang="th-TH" b="1" dirty="0" smtClean="0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ประกอบด้วยการวางแผนงานสอบบัญชี การปฏิบัติงานสอบบัญชี และการรายงาน</a:t>
            </a:r>
          </a:p>
          <a:p>
            <a:pPr marL="0" indent="0">
              <a:spcBef>
                <a:spcPct val="0"/>
              </a:spcBef>
              <a:buNone/>
            </a:pPr>
            <a:r>
              <a:rPr lang="th-TH" sz="36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5. รู้วิธีการตรวจสอบ </a:t>
            </a:r>
            <a:r>
              <a:rPr lang="th-TH" b="1" dirty="0" smtClean="0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ได้แก่</a:t>
            </a:r>
            <a:r>
              <a:rPr lang="th-TH" sz="3600" b="1" dirty="0" smtClean="0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b="1" dirty="0" smtClean="0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เทคนิคการตรวจสอบ เช่น การสอบถาม การสังเกต การทดสอบการคำนวณ การวิเคราะห์เปรียบเทียบ</a:t>
            </a:r>
            <a:endParaRPr lang="th-TH" sz="3600" b="1" dirty="0" smtClean="0">
              <a:solidFill>
                <a:srgbClr val="0000CC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7411" name="ตัวยึดหมายเลขภาพนิ่ง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321300" y="6250306"/>
            <a:ext cx="1549400" cy="3657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17226" tIns="58613" rIns="117226" bIns="58613"/>
          <a:lstStyle/>
          <a:p>
            <a:fld id="{9E6E862B-75B2-4C7C-BCFF-05B5260EEB5D}" type="slidenum">
              <a:rPr lang="en-US" altLang="th-TH" smtClean="0"/>
              <a:pPr/>
              <a:t>6</a:t>
            </a:fld>
            <a:endParaRPr lang="th-TH" altLang="th-TH" smtClean="0"/>
          </a:p>
        </p:txBody>
      </p:sp>
      <p:sp>
        <p:nvSpPr>
          <p:cNvPr id="17412" name="Title 1"/>
          <p:cNvSpPr>
            <a:spLocks noGrp="1"/>
          </p:cNvSpPr>
          <p:nvPr>
            <p:ph type="title"/>
          </p:nvPr>
        </p:nvSpPr>
        <p:spPr>
          <a:xfrm>
            <a:off x="762000" y="171450"/>
            <a:ext cx="10972800" cy="1251586"/>
          </a:xfrm>
          <a:solidFill>
            <a:schemeClr val="accent2"/>
          </a:solidFill>
        </p:spPr>
        <p:txBody>
          <a:bodyPr lIns="117226" tIns="58613" rIns="117226" bIns="58613">
            <a:normAutofit fontScale="90000"/>
          </a:bodyPr>
          <a:lstStyle/>
          <a:p>
            <a:pPr eaLnBrk="1" hangingPunct="1"/>
            <a:r>
              <a:rPr lang="th-TH" altLang="en-US" sz="77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มือใหม่หัดตรวจ 5 สิ่งที่ควรรู้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72" descr="ผลการค้นหารูปภาพสำหรับ กรมตรวจบัญชีสหกรณ์"/>
          <p:cNvSpPr>
            <a:spLocks noChangeAspect="1" noChangeArrowheads="1"/>
          </p:cNvSpPr>
          <p:nvPr/>
        </p:nvSpPr>
        <p:spPr bwMode="auto">
          <a:xfrm>
            <a:off x="457200" y="-60325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21" tIns="58610" rIns="117221" bIns="58610"/>
          <a:lstStyle/>
          <a:p>
            <a:pPr defTabSz="1171575"/>
            <a:endParaRPr lang="en-US">
              <a:solidFill>
                <a:srgbClr val="000000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78851" name="AutoShape 75" descr="ผลการค้นหารูปภาพสำหรับ กรมตรวจบัญชีสหกรณ์"/>
          <p:cNvSpPr>
            <a:spLocks noChangeAspect="1" noChangeArrowheads="1"/>
          </p:cNvSpPr>
          <p:nvPr/>
        </p:nvSpPr>
        <p:spPr bwMode="auto">
          <a:xfrm>
            <a:off x="660400" y="92075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21" tIns="58610" rIns="117221" bIns="58610"/>
          <a:lstStyle/>
          <a:p>
            <a:pPr defTabSz="1171575"/>
            <a:endParaRPr lang="en-US">
              <a:solidFill>
                <a:srgbClr val="000000"/>
              </a:solidFill>
              <a:latin typeface="Calibri" pitchFamily="34" charset="0"/>
              <a:cs typeface="Cordia New" pitchFamily="34" charset="-34"/>
            </a:endParaRPr>
          </a:p>
        </p:txBody>
      </p:sp>
      <p:grpSp>
        <p:nvGrpSpPr>
          <p:cNvPr id="2" name="กลุ่ม 6"/>
          <p:cNvGrpSpPr>
            <a:grpSpLocks/>
          </p:cNvGrpSpPr>
          <p:nvPr/>
        </p:nvGrpSpPr>
        <p:grpSpPr bwMode="auto">
          <a:xfrm>
            <a:off x="87563" y="1001715"/>
            <a:ext cx="12010652" cy="5805487"/>
            <a:chOff x="65747" y="835207"/>
            <a:chExt cx="9007439" cy="4837557"/>
          </a:xfrm>
        </p:grpSpPr>
        <p:grpSp>
          <p:nvGrpSpPr>
            <p:cNvPr id="3" name="กลุ่ม 1"/>
            <p:cNvGrpSpPr>
              <a:grpSpLocks/>
            </p:cNvGrpSpPr>
            <p:nvPr/>
          </p:nvGrpSpPr>
          <p:grpSpPr bwMode="auto">
            <a:xfrm>
              <a:off x="65747" y="846963"/>
              <a:ext cx="9007439" cy="4825801"/>
              <a:chOff x="52806" y="1016352"/>
              <a:chExt cx="9007439" cy="5790961"/>
            </a:xfrm>
          </p:grpSpPr>
          <p:grpSp>
            <p:nvGrpSpPr>
              <p:cNvPr id="5" name="กลุ่ม 40"/>
              <p:cNvGrpSpPr>
                <a:grpSpLocks/>
              </p:cNvGrpSpPr>
              <p:nvPr/>
            </p:nvGrpSpPr>
            <p:grpSpPr bwMode="auto">
              <a:xfrm>
                <a:off x="52806" y="1016352"/>
                <a:ext cx="8983690" cy="5790961"/>
                <a:chOff x="52806" y="1016352"/>
                <a:chExt cx="8983690" cy="5790961"/>
              </a:xfrm>
            </p:grpSpPr>
            <p:sp>
              <p:nvSpPr>
                <p:cNvPr id="26" name="เครื่องหมายบั้ง 25"/>
                <p:cNvSpPr/>
                <p:nvPr/>
              </p:nvSpPr>
              <p:spPr>
                <a:xfrm rot="16200000" flipH="1" flipV="1">
                  <a:off x="1344804" y="4347682"/>
                  <a:ext cx="179999" cy="358860"/>
                </a:xfrm>
                <a:prstGeom prst="chevron">
                  <a:avLst/>
                </a:prstGeom>
                <a:solidFill>
                  <a:schemeClr val="accent5">
                    <a:lumMod val="7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17221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h-TH" dirty="0">
                    <a:solidFill>
                      <a:prstClr val="black"/>
                    </a:solidFill>
                    <a:latin typeface="AngsanaUPC" pitchFamily="18" charset="-34"/>
                    <a:cs typeface="AngsanaUPC" pitchFamily="18" charset="-34"/>
                  </a:endParaRPr>
                </a:p>
              </p:txBody>
            </p:sp>
            <p:sp>
              <p:nvSpPr>
                <p:cNvPr id="84" name="เครื่องหมายบั้ง 83"/>
                <p:cNvSpPr/>
                <p:nvPr/>
              </p:nvSpPr>
              <p:spPr>
                <a:xfrm rot="16200000" flipH="1" flipV="1">
                  <a:off x="1350243" y="4491651"/>
                  <a:ext cx="179997" cy="358860"/>
                </a:xfrm>
                <a:prstGeom prst="chevron">
                  <a:avLst/>
                </a:prstGeom>
                <a:solidFill>
                  <a:schemeClr val="accent5">
                    <a:lumMod val="7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17221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h-TH" dirty="0">
                    <a:solidFill>
                      <a:prstClr val="black"/>
                    </a:solidFill>
                    <a:latin typeface="AngsanaUPC" pitchFamily="18" charset="-34"/>
                    <a:cs typeface="AngsanaUPC" pitchFamily="18" charset="-34"/>
                  </a:endParaRPr>
                </a:p>
              </p:txBody>
            </p:sp>
            <p:grpSp>
              <p:nvGrpSpPr>
                <p:cNvPr id="6" name="กลุ่ม 38"/>
                <p:cNvGrpSpPr>
                  <a:grpSpLocks/>
                </p:cNvGrpSpPr>
                <p:nvPr/>
              </p:nvGrpSpPr>
              <p:grpSpPr bwMode="auto">
                <a:xfrm>
                  <a:off x="52806" y="1016352"/>
                  <a:ext cx="8983690" cy="5790961"/>
                  <a:chOff x="52806" y="1016352"/>
                  <a:chExt cx="8983690" cy="5790961"/>
                </a:xfrm>
              </p:grpSpPr>
              <p:grpSp>
                <p:nvGrpSpPr>
                  <p:cNvPr id="7" name="กลุ่ม 37"/>
                  <p:cNvGrpSpPr>
                    <a:grpSpLocks/>
                  </p:cNvGrpSpPr>
                  <p:nvPr/>
                </p:nvGrpSpPr>
                <p:grpSpPr bwMode="auto">
                  <a:xfrm>
                    <a:off x="52806" y="1016352"/>
                    <a:ext cx="8614740" cy="4795694"/>
                    <a:chOff x="52806" y="1067040"/>
                    <a:chExt cx="8614740" cy="4795694"/>
                  </a:xfrm>
                </p:grpSpPr>
                <p:sp>
                  <p:nvSpPr>
                    <p:cNvPr id="103" name="สี่เหลี่ยมผืนผ้า 102"/>
                    <p:cNvSpPr/>
                    <p:nvPr/>
                  </p:nvSpPr>
                  <p:spPr>
                    <a:xfrm>
                      <a:off x="79452" y="4859483"/>
                      <a:ext cx="2773803" cy="400021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/>
                  </p:spPr>
                  <p:txBody>
                    <a:bodyPr tIns="0">
                      <a:spAutoFit/>
                    </a:bodyPr>
                    <a:lstStyle/>
                    <a:p>
                      <a:pPr algn="ctr" defTabSz="1172215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sz="2300" dirty="0">
                          <a:ln w="18415" cmpd="sng">
                            <a:noFill/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glow rad="63500">
                              <a:prstClr val="white">
                                <a:alpha val="94000"/>
                              </a:prstClr>
                            </a:glow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AngsanaUPC" pitchFamily="18" charset="-34"/>
                          <a:cs typeface="AngsanaUPC" pitchFamily="18" charset="-34"/>
                        </a:rPr>
                        <a:t>จัดทำกระดาษทำการ</a:t>
                      </a:r>
                    </a:p>
                  </p:txBody>
                </p:sp>
                <p:grpSp>
                  <p:nvGrpSpPr>
                    <p:cNvPr id="8" name="กลุ่ม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806" y="1067040"/>
                      <a:ext cx="8614740" cy="2900333"/>
                      <a:chOff x="52806" y="1067040"/>
                      <a:chExt cx="8614740" cy="2900333"/>
                    </a:xfrm>
                  </p:grpSpPr>
                  <p:sp>
                    <p:nvSpPr>
                      <p:cNvPr id="2085" name="วงรี 2084"/>
                      <p:cNvSpPr/>
                      <p:nvPr/>
                    </p:nvSpPr>
                    <p:spPr>
                      <a:xfrm>
                        <a:off x="2339752" y="1288956"/>
                        <a:ext cx="1360933" cy="843900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effectLst>
                        <a:outerShdw blurRad="57150" dist="19050" dir="5400000" algn="ctr" rotWithShape="0">
                          <a:srgbClr val="000000">
                            <a:alpha val="63000"/>
                          </a:srgb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</a:sp3d>
                    </p:spPr>
                    <p:style>
                      <a:lnRef idx="0">
                        <a:schemeClr val="accent4"/>
                      </a:lnRef>
                      <a:fillRef idx="3">
                        <a:schemeClr val="accent4"/>
                      </a:fillRef>
                      <a:effectRef idx="3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1172215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th-TH" sz="1800" b="1" dirty="0">
                            <a:ln w="18415" cmpd="sng">
                              <a:noFill/>
                              <a:prstDash val="solid"/>
                            </a:ln>
                            <a:solidFill>
                              <a:prstClr val="black"/>
                            </a:solidFill>
                            <a:latin typeface="AngsanaUPC" pitchFamily="18" charset="-34"/>
                            <a:cs typeface="AngsanaUPC" pitchFamily="18" charset="-34"/>
                          </a:rPr>
                          <a:t>สแกนธุรกรรม</a:t>
                        </a:r>
                      </a:p>
                      <a:p>
                        <a:pPr algn="ctr" defTabSz="1172215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th-TH" sz="1800" b="1" dirty="0">
                            <a:ln w="18415" cmpd="sng">
                              <a:noFill/>
                              <a:prstDash val="solid"/>
                            </a:ln>
                            <a:solidFill>
                              <a:prstClr val="black"/>
                            </a:solidFill>
                            <a:latin typeface="AngsanaUPC" pitchFamily="18" charset="-34"/>
                            <a:cs typeface="AngsanaUPC" pitchFamily="18" charset="-34"/>
                          </a:rPr>
                          <a:t>เชิงลึก</a:t>
                        </a:r>
                      </a:p>
                    </p:txBody>
                  </p:sp>
                  <p:sp>
                    <p:nvSpPr>
                      <p:cNvPr id="2097" name="บวก 2096"/>
                      <p:cNvSpPr/>
                      <p:nvPr/>
                    </p:nvSpPr>
                    <p:spPr>
                      <a:xfrm>
                        <a:off x="1991587" y="1565779"/>
                        <a:ext cx="309064" cy="279422"/>
                      </a:xfrm>
                      <a:prstGeom prst="mathPlus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1172215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th-TH" dirty="0">
                          <a:solidFill>
                            <a:prstClr val="white"/>
                          </a:solidFill>
                          <a:latin typeface="AngsanaUPC" pitchFamily="18" charset="-34"/>
                          <a:cs typeface="AngsanaUPC" pitchFamily="18" charset="-34"/>
                        </a:endParaRPr>
                      </a:p>
                    </p:txBody>
                  </p:sp>
                  <p:sp>
                    <p:nvSpPr>
                      <p:cNvPr id="2098" name="วงเล็บปีกกาซ้าย 2097"/>
                      <p:cNvSpPr/>
                      <p:nvPr/>
                    </p:nvSpPr>
                    <p:spPr>
                      <a:xfrm rot="16200000">
                        <a:off x="6531392" y="1434746"/>
                        <a:ext cx="393672" cy="2554009"/>
                      </a:xfrm>
                      <a:prstGeom prst="leftBrace">
                        <a:avLst>
                          <a:gd name="adj1" fmla="val 33519"/>
                          <a:gd name="adj2" fmla="val 83098"/>
                        </a:avLst>
                      </a:prstGeom>
                      <a:ln w="19050"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 defTabSz="1172215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th-TH" dirty="0">
                          <a:solidFill>
                            <a:srgbClr val="ED7D31">
                              <a:lumMod val="75000"/>
                            </a:srgbClr>
                          </a:solidFill>
                          <a:latin typeface="AngsanaUPC" pitchFamily="18" charset="-34"/>
                          <a:cs typeface="AngsanaUPC" pitchFamily="18" charset="-34"/>
                        </a:endParaRPr>
                      </a:p>
                    </p:txBody>
                  </p:sp>
                  <p:pic>
                    <p:nvPicPr>
                      <p:cNvPr id="4" name="Picture 2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3" cstate="print">
                        <a:extLst/>
                      </a:blip>
                      <a:srcRect l="9368" r="9394"/>
                      <a:stretch/>
                    </p:blipFill>
                    <p:spPr bwMode="auto">
                      <a:xfrm>
                        <a:off x="52806" y="1067040"/>
                        <a:ext cx="1900164" cy="143592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bg1">
                            <a:lumMod val="95000"/>
                          </a:schemeClr>
                        </a:solidFill>
                        <a:miter lim="800000"/>
                        <a:headEnd/>
                        <a:tailEnd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  <a:softEdge rad="12700"/>
                      </a:effectLst>
                      <a:extLst/>
                    </p:spPr>
                  </p:pic>
                  <p:sp>
                    <p:nvSpPr>
                      <p:cNvPr id="19" name="เครื่องหมายบั้ง 18"/>
                      <p:cNvSpPr/>
                      <p:nvPr/>
                    </p:nvSpPr>
                    <p:spPr>
                      <a:xfrm>
                        <a:off x="3936356" y="1568613"/>
                        <a:ext cx="213209" cy="279422"/>
                      </a:xfrm>
                      <a:prstGeom prst="chevron">
                        <a:avLst/>
                      </a:prstGeom>
                      <a:solidFill>
                        <a:srgbClr val="0070C0"/>
                      </a:solidFill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1172215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th-TH" dirty="0">
                          <a:solidFill>
                            <a:prstClr val="black"/>
                          </a:solidFill>
                          <a:latin typeface="AngsanaUPC" pitchFamily="18" charset="-34"/>
                          <a:cs typeface="AngsanaUPC" pitchFamily="18" charset="-34"/>
                        </a:endParaRPr>
                      </a:p>
                    </p:txBody>
                  </p:sp>
                  <p:sp>
                    <p:nvSpPr>
                      <p:cNvPr id="54" name="เครื่องหมายบั้ง 53"/>
                      <p:cNvSpPr/>
                      <p:nvPr/>
                    </p:nvSpPr>
                    <p:spPr>
                      <a:xfrm>
                        <a:off x="3768037" y="1566068"/>
                        <a:ext cx="213209" cy="279422"/>
                      </a:xfrm>
                      <a:prstGeom prst="chevron">
                        <a:avLst/>
                      </a:prstGeom>
                      <a:solidFill>
                        <a:srgbClr val="0070C0"/>
                      </a:solidFill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1172215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th-TH" dirty="0">
                          <a:solidFill>
                            <a:prstClr val="black"/>
                          </a:solidFill>
                          <a:latin typeface="AngsanaUPC" pitchFamily="18" charset="-34"/>
                          <a:cs typeface="AngsanaUPC" pitchFamily="18" charset="-34"/>
                        </a:endParaRPr>
                      </a:p>
                    </p:txBody>
                  </p:sp>
                  <p:sp>
                    <p:nvSpPr>
                      <p:cNvPr id="62" name="เครื่องหมายบั้ง 61"/>
                      <p:cNvSpPr/>
                      <p:nvPr/>
                    </p:nvSpPr>
                    <p:spPr>
                      <a:xfrm>
                        <a:off x="6663047" y="1602601"/>
                        <a:ext cx="213209" cy="279422"/>
                      </a:xfrm>
                      <a:prstGeom prst="chevron">
                        <a:avLst/>
                      </a:prstGeom>
                      <a:solidFill>
                        <a:srgbClr val="0070C0"/>
                      </a:solidFill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1172215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th-TH" dirty="0">
                          <a:solidFill>
                            <a:prstClr val="black"/>
                          </a:solidFill>
                          <a:latin typeface="AngsanaUPC" pitchFamily="18" charset="-34"/>
                          <a:cs typeface="AngsanaUPC" pitchFamily="18" charset="-34"/>
                        </a:endParaRPr>
                      </a:p>
                    </p:txBody>
                  </p:sp>
                  <p:sp>
                    <p:nvSpPr>
                      <p:cNvPr id="63" name="เครื่องหมายบั้ง 62"/>
                      <p:cNvSpPr/>
                      <p:nvPr/>
                    </p:nvSpPr>
                    <p:spPr>
                      <a:xfrm>
                        <a:off x="6494728" y="1604957"/>
                        <a:ext cx="213209" cy="279422"/>
                      </a:xfrm>
                      <a:prstGeom prst="chevron">
                        <a:avLst/>
                      </a:prstGeom>
                      <a:solidFill>
                        <a:srgbClr val="0070C0"/>
                      </a:solidFill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1172215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th-TH" dirty="0">
                          <a:solidFill>
                            <a:prstClr val="black"/>
                          </a:solidFill>
                          <a:latin typeface="AngsanaUPC" pitchFamily="18" charset="-34"/>
                          <a:cs typeface="AngsanaUPC" pitchFamily="18" charset="-34"/>
                        </a:endParaRPr>
                      </a:p>
                    </p:txBody>
                  </p:sp>
                  <p:sp>
                    <p:nvSpPr>
                      <p:cNvPr id="20" name="สี่เหลี่ยมผืนผ้า 19"/>
                      <p:cNvSpPr/>
                      <p:nvPr/>
                    </p:nvSpPr>
                    <p:spPr>
                      <a:xfrm>
                        <a:off x="5987772" y="2454823"/>
                        <a:ext cx="1262528" cy="3693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 defTabSz="1172215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th-TH" sz="1800" dirty="0">
                            <a:ln w="10541" cmpd="sng"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prstDash val="solid"/>
                            </a:ln>
                            <a:solidFill>
                              <a:srgbClr val="5B9BD5">
                                <a:lumMod val="50000"/>
                              </a:srgbClr>
                            </a:solidFill>
                            <a:latin typeface="AngsanaUPC" pitchFamily="18" charset="-34"/>
                            <a:cs typeface="AngsanaUPC" pitchFamily="18" charset="-34"/>
                          </a:rPr>
                          <a:t>ความเสี่ยงที่หลงเหลืออยู่</a:t>
                        </a:r>
                      </a:p>
                    </p:txBody>
                  </p:sp>
                  <p:sp>
                    <p:nvSpPr>
                      <p:cNvPr id="53" name="สี่เหลี่ยมผืนผ้า 52"/>
                      <p:cNvSpPr/>
                      <p:nvPr/>
                    </p:nvSpPr>
                    <p:spPr>
                      <a:xfrm>
                        <a:off x="6865233" y="3264161"/>
                        <a:ext cx="1789126" cy="334939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0">
                        <a:schemeClr val="accent2"/>
                      </a:lnRef>
                      <a:fillRef idx="3">
                        <a:schemeClr val="accent2"/>
                      </a:fillRef>
                      <a:effectRef idx="3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1172215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th-TH" sz="1800" b="1" dirty="0">
                            <a:solidFill>
                              <a:prstClr val="white"/>
                            </a:solidFill>
                            <a:latin typeface="AngsanaUPC" pitchFamily="18" charset="-34"/>
                            <a:cs typeface="AngsanaUPC" pitchFamily="18" charset="-34"/>
                          </a:rPr>
                          <a:t>ความเสี่ยง “สูง”</a:t>
                        </a:r>
                      </a:p>
                    </p:txBody>
                  </p:sp>
                  <p:sp>
                    <p:nvSpPr>
                      <p:cNvPr id="58" name="สี่เหลี่ยมผืนผ้า 57"/>
                      <p:cNvSpPr/>
                      <p:nvPr/>
                    </p:nvSpPr>
                    <p:spPr>
                      <a:xfrm>
                        <a:off x="6862302" y="3587987"/>
                        <a:ext cx="1805244" cy="37938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0">
                        <a:schemeClr val="accent3"/>
                      </a:lnRef>
                      <a:fillRef idx="3">
                        <a:schemeClr val="accent3"/>
                      </a:fillRef>
                      <a:effectRef idx="3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1172215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th-TH" sz="1800" b="1" dirty="0">
                            <a:solidFill>
                              <a:prstClr val="black"/>
                            </a:solidFill>
                            <a:latin typeface="AngsanaUPC" pitchFamily="18" charset="-34"/>
                            <a:cs typeface="AngsanaUPC" pitchFamily="18" charset="-34"/>
                          </a:rPr>
                          <a:t>ความเสี่ยง “ปานกลาง”</a:t>
                        </a:r>
                      </a:p>
                    </p:txBody>
                  </p:sp>
                  <p:sp>
                    <p:nvSpPr>
                      <p:cNvPr id="71" name="สี่เหลี่ยมผืนผ้า 70"/>
                      <p:cNvSpPr/>
                      <p:nvPr/>
                    </p:nvSpPr>
                    <p:spPr>
                      <a:xfrm>
                        <a:off x="3524360" y="2741911"/>
                        <a:ext cx="2700539" cy="40002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effectLst/>
                    </p:spPr>
                    <p:txBody>
                      <a:bodyPr tIns="0" anchor="ctr">
                        <a:spAutoFit/>
                      </a:bodyPr>
                      <a:lstStyle/>
                      <a:p>
                        <a:pPr algn="ctr" defTabSz="1172215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th-TH" sz="2300" dirty="0">
                            <a:ln w="18415" cmpd="sng">
                              <a:noFill/>
                              <a:prstDash val="solid"/>
                            </a:ln>
                            <a:solidFill>
                              <a:prstClr val="black"/>
                            </a:solidFill>
                            <a:effectLst>
                              <a:glow rad="63500">
                                <a:prstClr val="white">
                                  <a:alpha val="94000"/>
                                </a:prstClr>
                              </a:glow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AngsanaUPC" pitchFamily="18" charset="-34"/>
                            <a:cs typeface="AngsanaUPC" pitchFamily="18" charset="-34"/>
                          </a:rPr>
                          <a:t>วางแผนการสอบบัญชีโดยรวม</a:t>
                        </a:r>
                      </a:p>
                    </p:txBody>
                  </p:sp>
                  <p:sp>
                    <p:nvSpPr>
                      <p:cNvPr id="72" name="เครื่องหมายบั้ง 71"/>
                      <p:cNvSpPr/>
                      <p:nvPr/>
                    </p:nvSpPr>
                    <p:spPr>
                      <a:xfrm rot="10800000">
                        <a:off x="6519031" y="3427562"/>
                        <a:ext cx="213209" cy="279422"/>
                      </a:xfrm>
                      <a:prstGeom prst="chevron">
                        <a:avLst/>
                      </a:prstGeom>
                      <a:solidFill>
                        <a:srgbClr val="0070C0"/>
                      </a:solidFill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1172215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th-TH" dirty="0">
                          <a:solidFill>
                            <a:prstClr val="black"/>
                          </a:solidFill>
                          <a:latin typeface="AngsanaUPC" pitchFamily="18" charset="-34"/>
                          <a:cs typeface="AngsanaUPC" pitchFamily="18" charset="-34"/>
                        </a:endParaRPr>
                      </a:p>
                    </p:txBody>
                  </p:sp>
                  <p:sp>
                    <p:nvSpPr>
                      <p:cNvPr id="73" name="เครื่องหมายบั้ง 72"/>
                      <p:cNvSpPr/>
                      <p:nvPr/>
                    </p:nvSpPr>
                    <p:spPr>
                      <a:xfrm rot="10800000">
                        <a:off x="6350712" y="3429918"/>
                        <a:ext cx="213209" cy="279422"/>
                      </a:xfrm>
                      <a:prstGeom prst="chevron">
                        <a:avLst/>
                      </a:prstGeom>
                      <a:solidFill>
                        <a:srgbClr val="0070C0"/>
                      </a:solidFill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1172215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th-TH" dirty="0">
                          <a:solidFill>
                            <a:prstClr val="black"/>
                          </a:solidFill>
                          <a:latin typeface="AngsanaUPC" pitchFamily="18" charset="-34"/>
                          <a:cs typeface="AngsanaUPC" pitchFamily="18" charset="-34"/>
                        </a:endParaRPr>
                      </a:p>
                    </p:txBody>
                  </p:sp>
                  <p:sp>
                    <p:nvSpPr>
                      <p:cNvPr id="75" name="เครื่องหมายบั้ง 74"/>
                      <p:cNvSpPr/>
                      <p:nvPr/>
                    </p:nvSpPr>
                    <p:spPr>
                      <a:xfrm rot="10800000">
                        <a:off x="3164139" y="3416011"/>
                        <a:ext cx="213209" cy="279422"/>
                      </a:xfrm>
                      <a:prstGeom prst="chevron">
                        <a:avLst/>
                      </a:prstGeom>
                      <a:solidFill>
                        <a:srgbClr val="0070C0"/>
                      </a:solidFill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1172215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th-TH" dirty="0">
                          <a:solidFill>
                            <a:prstClr val="black"/>
                          </a:solidFill>
                          <a:latin typeface="AngsanaUPC" pitchFamily="18" charset="-34"/>
                          <a:cs typeface="AngsanaUPC" pitchFamily="18" charset="-34"/>
                        </a:endParaRPr>
                      </a:p>
                    </p:txBody>
                  </p:sp>
                  <p:sp>
                    <p:nvSpPr>
                      <p:cNvPr id="76" name="เครื่องหมายบั้ง 75"/>
                      <p:cNvSpPr/>
                      <p:nvPr/>
                    </p:nvSpPr>
                    <p:spPr>
                      <a:xfrm rot="10800000">
                        <a:off x="2995820" y="3418952"/>
                        <a:ext cx="213209" cy="279422"/>
                      </a:xfrm>
                      <a:prstGeom prst="chevron">
                        <a:avLst/>
                      </a:prstGeom>
                      <a:solidFill>
                        <a:srgbClr val="0070C0"/>
                      </a:solidFill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1172215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th-TH" dirty="0">
                          <a:solidFill>
                            <a:prstClr val="black"/>
                          </a:solidFill>
                          <a:latin typeface="AngsanaUPC" pitchFamily="18" charset="-34"/>
                          <a:cs typeface="AngsanaUPC" pitchFamily="18" charset="-34"/>
                        </a:endParaRPr>
                      </a:p>
                    </p:txBody>
                  </p:sp>
                  <p:sp>
                    <p:nvSpPr>
                      <p:cNvPr id="77" name="สี่เหลี่ยมผืนผ้า 76"/>
                      <p:cNvSpPr/>
                      <p:nvPr/>
                    </p:nvSpPr>
                    <p:spPr>
                      <a:xfrm>
                        <a:off x="152717" y="2787945"/>
                        <a:ext cx="2700538" cy="40002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effectLst/>
                    </p:spPr>
                    <p:txBody>
                      <a:bodyPr tIns="0">
                        <a:spAutoFit/>
                      </a:bodyPr>
                      <a:lstStyle/>
                      <a:p>
                        <a:pPr algn="ctr" defTabSz="1172215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th-TH" sz="2300" dirty="0">
                            <a:ln w="18415" cmpd="sng">
                              <a:noFill/>
                              <a:prstDash val="solid"/>
                            </a:ln>
                            <a:solidFill>
                              <a:prstClr val="black"/>
                            </a:solidFill>
                            <a:effectLst>
                              <a:glow rad="63500">
                                <a:prstClr val="white">
                                  <a:alpha val="94000"/>
                                </a:prstClr>
                              </a:glow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AngsanaUPC" pitchFamily="18" charset="-34"/>
                            <a:cs typeface="AngsanaUPC" pitchFamily="18" charset="-34"/>
                          </a:rPr>
                          <a:t>จัดทำแนวการสอบบัญชี</a:t>
                        </a:r>
                      </a:p>
                    </p:txBody>
                  </p:sp>
                  <p:sp>
                    <p:nvSpPr>
                      <p:cNvPr id="78" name="สี่เหลี่ยมผืนผ้า 77"/>
                      <p:cNvSpPr/>
                      <p:nvPr/>
                    </p:nvSpPr>
                    <p:spPr>
                      <a:xfrm rot="19865095">
                        <a:off x="202245" y="1570303"/>
                        <a:ext cx="1688099" cy="4462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 defTabSz="1172215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th-TH" sz="2300" dirty="0">
                            <a:ln w="10541" cmpd="sng">
                              <a:solidFill>
                                <a:prstClr val="black"/>
                              </a:solidFill>
                              <a:prstDash val="solid"/>
                            </a:ln>
                            <a:solidFill>
                              <a:prstClr val="black"/>
                            </a:solidFill>
                            <a:latin typeface="AngsanaUPC" pitchFamily="18" charset="-34"/>
                            <a:cs typeface="AngsanaUPC" pitchFamily="18" charset="-34"/>
                          </a:rPr>
                          <a:t>วิเคราะห์โครงสร้างเงินทุน</a:t>
                        </a:r>
                      </a:p>
                    </p:txBody>
                  </p:sp>
                </p:grpSp>
                <p:sp>
                  <p:nvSpPr>
                    <p:cNvPr id="99" name="บวก 98"/>
                    <p:cNvSpPr/>
                    <p:nvPr/>
                  </p:nvSpPr>
                  <p:spPr>
                    <a:xfrm>
                      <a:off x="6001527" y="5583312"/>
                      <a:ext cx="309064" cy="279422"/>
                    </a:xfrm>
                    <a:prstGeom prst="mathPlus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72215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th-TH" dirty="0">
                        <a:solidFill>
                          <a:prstClr val="white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p:txBody>
                </p:sp>
                <p:sp>
                  <p:nvSpPr>
                    <p:cNvPr id="101" name="เครื่องหมายบั้ง 100"/>
                    <p:cNvSpPr/>
                    <p:nvPr/>
                  </p:nvSpPr>
                  <p:spPr>
                    <a:xfrm>
                      <a:off x="3062869" y="5573264"/>
                      <a:ext cx="213209" cy="279422"/>
                    </a:xfrm>
                    <a:prstGeom prst="chevron">
                      <a:avLst/>
                    </a:prstGeom>
                    <a:solidFill>
                      <a:srgbClr val="0070C0"/>
                    </a:solidFill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72215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th-TH" dirty="0">
                        <a:solidFill>
                          <a:prstClr val="black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p:txBody>
                </p:sp>
                <p:sp>
                  <p:nvSpPr>
                    <p:cNvPr id="102" name="เครื่องหมายบั้ง 101"/>
                    <p:cNvSpPr/>
                    <p:nvPr/>
                  </p:nvSpPr>
                  <p:spPr>
                    <a:xfrm>
                      <a:off x="2894550" y="5575620"/>
                      <a:ext cx="213209" cy="279422"/>
                    </a:xfrm>
                    <a:prstGeom prst="chevron">
                      <a:avLst/>
                    </a:prstGeom>
                    <a:solidFill>
                      <a:srgbClr val="0070C0"/>
                    </a:solidFill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1172215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th-TH" dirty="0">
                        <a:solidFill>
                          <a:prstClr val="black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p:txBody>
                </p:sp>
              </p:grpSp>
              <p:pic>
                <p:nvPicPr>
                  <p:cNvPr id="78873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 l="28189" t="12775" r="15820" b="12912"/>
                  <a:stretch>
                    <a:fillRect/>
                  </a:stretch>
                </p:blipFill>
                <p:spPr bwMode="auto">
                  <a:xfrm>
                    <a:off x="3347864" y="4831073"/>
                    <a:ext cx="2560591" cy="19762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8874" name="Picture 15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 l="12515" r="15051"/>
                  <a:stretch>
                    <a:fillRect/>
                  </a:stretch>
                </p:blipFill>
                <p:spPr bwMode="auto">
                  <a:xfrm>
                    <a:off x="6364855" y="4777105"/>
                    <a:ext cx="2671641" cy="20302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9" name="กลุ่ม 4"/>
              <p:cNvGrpSpPr>
                <a:grpSpLocks/>
              </p:cNvGrpSpPr>
              <p:nvPr/>
            </p:nvGrpSpPr>
            <p:grpSpPr bwMode="auto">
              <a:xfrm>
                <a:off x="4244566" y="1016352"/>
                <a:ext cx="4815679" cy="1435925"/>
                <a:chOff x="4244566" y="1016352"/>
                <a:chExt cx="4815679" cy="1435925"/>
              </a:xfrm>
            </p:grpSpPr>
            <p:pic>
              <p:nvPicPr>
                <p:cNvPr id="78863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29863" t="12782" r="13261" b="11575"/>
                <a:stretch>
                  <a:fillRect/>
                </a:stretch>
              </p:blipFill>
              <p:spPr bwMode="auto">
                <a:xfrm>
                  <a:off x="6948264" y="1016352"/>
                  <a:ext cx="2111981" cy="1435925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8864" name="Picture 6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30443" t="12450" r="14108" b="13931"/>
                <a:stretch>
                  <a:fillRect/>
                </a:stretch>
              </p:blipFill>
              <p:spPr bwMode="auto">
                <a:xfrm>
                  <a:off x="4244566" y="1016352"/>
                  <a:ext cx="2167790" cy="1414596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7886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 l="27509" t="25748" r="26682" b="66666"/>
            <a:stretch>
              <a:fillRect/>
            </a:stretch>
          </p:blipFill>
          <p:spPr bwMode="auto">
            <a:xfrm>
              <a:off x="4212321" y="835207"/>
              <a:ext cx="2212976" cy="206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8853" name="Picture 4"/>
          <p:cNvPicPr>
            <a:picLocks noChangeAspect="1" noChangeArrowheads="1"/>
          </p:cNvPicPr>
          <p:nvPr/>
        </p:nvPicPr>
        <p:blipFill>
          <a:blip r:embed="rId9" cstate="print"/>
          <a:srcRect l="32658" t="38519" r="24884" b="16888"/>
          <a:stretch>
            <a:fillRect/>
          </a:stretch>
        </p:blipFill>
        <p:spPr bwMode="auto">
          <a:xfrm>
            <a:off x="4763478" y="3108325"/>
            <a:ext cx="3600939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4" name="TextBox 44"/>
          <p:cNvSpPr txBox="1">
            <a:spLocks noChangeArrowheads="1"/>
          </p:cNvSpPr>
          <p:nvPr/>
        </p:nvSpPr>
        <p:spPr bwMode="auto">
          <a:xfrm>
            <a:off x="220785" y="3141665"/>
            <a:ext cx="3600938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 typeface="Wingdings" pitchFamily="2" charset="2"/>
              <a:buChar char="§"/>
            </a:pPr>
            <a:r>
              <a:rPr lang="th-TH" sz="1600" b="1">
                <a:solidFill>
                  <a:srgbClr val="2E75B6"/>
                </a:solidFill>
                <a:latin typeface="AngsanaUPC" pitchFamily="18" charset="-34"/>
                <a:cs typeface="AngsanaUPC" pitchFamily="18" charset="-34"/>
              </a:rPr>
              <a:t>วัตถุประสงค์การตรวจสอบ</a:t>
            </a:r>
          </a:p>
          <a:p>
            <a:pPr marL="457200" indent="-457200" eaLnBrk="0" hangingPunct="0">
              <a:buFont typeface="Wingdings" pitchFamily="2" charset="2"/>
              <a:buChar char="§"/>
            </a:pPr>
            <a:r>
              <a:rPr lang="th-TH" sz="1600" b="1">
                <a:solidFill>
                  <a:srgbClr val="2E75B6"/>
                </a:solidFill>
                <a:latin typeface="AngsanaUPC" pitchFamily="18" charset="-34"/>
                <a:cs typeface="AngsanaUPC" pitchFamily="18" charset="-34"/>
              </a:rPr>
              <a:t>ระบุปัจจัยเสี่ยง</a:t>
            </a:r>
          </a:p>
          <a:p>
            <a:pPr marL="457200" indent="-457200" eaLnBrk="0" hangingPunct="0">
              <a:buFont typeface="Wingdings" pitchFamily="2" charset="2"/>
              <a:buChar char="§"/>
            </a:pPr>
            <a:r>
              <a:rPr lang="th-TH" sz="1600" b="1">
                <a:solidFill>
                  <a:srgbClr val="2E75B6"/>
                </a:solidFill>
                <a:latin typeface="AngsanaUPC" pitchFamily="18" charset="-34"/>
                <a:cs typeface="AngsanaUPC" pitchFamily="18" charset="-34"/>
              </a:rPr>
              <a:t>วิธีการตรวจสอบ</a:t>
            </a:r>
          </a:p>
          <a:p>
            <a:pPr marL="457200" indent="-457200" eaLnBrk="0" hangingPunct="0">
              <a:buFont typeface="Wingdings" pitchFamily="2" charset="2"/>
              <a:buChar char="§"/>
            </a:pPr>
            <a:r>
              <a:rPr lang="th-TH" sz="1600" b="1">
                <a:solidFill>
                  <a:srgbClr val="2E75B6"/>
                </a:solidFill>
                <a:latin typeface="AngsanaUPC" pitchFamily="18" charset="-34"/>
                <a:cs typeface="AngsanaUPC" pitchFamily="18" charset="-34"/>
              </a:rPr>
              <a:t>ขนาดตัวอย่างในการตรวจสอบ</a:t>
            </a:r>
          </a:p>
          <a:p>
            <a:pPr marL="457200" indent="-457200" eaLnBrk="0" hangingPunct="0">
              <a:buFont typeface="Wingdings" pitchFamily="2" charset="2"/>
              <a:buChar char="§"/>
            </a:pPr>
            <a:r>
              <a:rPr lang="th-TH" sz="1600" b="1">
                <a:solidFill>
                  <a:srgbClr val="2E75B6"/>
                </a:solidFill>
                <a:latin typeface="AngsanaUPC" pitchFamily="18" charset="-34"/>
                <a:cs typeface="AngsanaUPC" pitchFamily="18" charset="-34"/>
              </a:rPr>
              <a:t>ชื่อผู้ปฏิบัติงาน/ช่วงเวลาที่ตรวจสอบ</a:t>
            </a:r>
          </a:p>
        </p:txBody>
      </p:sp>
      <p:sp>
        <p:nvSpPr>
          <p:cNvPr id="78855" name="TextBox 45"/>
          <p:cNvSpPr txBox="1">
            <a:spLocks noChangeArrowheads="1"/>
          </p:cNvSpPr>
          <p:nvPr/>
        </p:nvSpPr>
        <p:spPr bwMode="auto">
          <a:xfrm>
            <a:off x="87924" y="5208590"/>
            <a:ext cx="392332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1800" b="1">
                <a:solidFill>
                  <a:srgbClr val="2E75B6"/>
                </a:solidFill>
                <a:latin typeface="AngsanaUPC" pitchFamily="18" charset="-34"/>
                <a:cs typeface="AngsanaUPC" pitchFamily="18" charset="-34"/>
              </a:rPr>
              <a:t>1.ให้จัดทำกระดาษทำการตามรูปแบบ</a:t>
            </a:r>
          </a:p>
          <a:p>
            <a:pPr eaLnBrk="0" hangingPunct="0"/>
            <a:r>
              <a:rPr lang="th-TH" sz="1800" b="1">
                <a:solidFill>
                  <a:srgbClr val="2E75B6"/>
                </a:solidFill>
                <a:latin typeface="AngsanaUPC" pitchFamily="18" charset="-34"/>
                <a:cs typeface="AngsanaUPC" pitchFamily="18" charset="-34"/>
              </a:rPr>
              <a:t>2.ให้มีการจดบันทึกผลการตรวจสอบตามวิธีการตรวจสอบ</a:t>
            </a:r>
          </a:p>
          <a:p>
            <a:pPr eaLnBrk="0" hangingPunct="0"/>
            <a:r>
              <a:rPr lang="th-TH" sz="1800" b="1">
                <a:solidFill>
                  <a:srgbClr val="2E75B6"/>
                </a:solidFill>
                <a:latin typeface="AngsanaUPC" pitchFamily="18" charset="-34"/>
                <a:cs typeface="AngsanaUPC" pitchFamily="18" charset="-34"/>
              </a:rPr>
              <a:t>3.เครื่องหมายการตรวจสอบ</a:t>
            </a:r>
          </a:p>
          <a:p>
            <a:pPr eaLnBrk="0" hangingPunct="0"/>
            <a:r>
              <a:rPr lang="th-TH" sz="1800" b="1">
                <a:solidFill>
                  <a:srgbClr val="2E75B6"/>
                </a:solidFill>
                <a:latin typeface="AngsanaUPC" pitchFamily="18" charset="-34"/>
                <a:cs typeface="AngsanaUPC" pitchFamily="18" charset="-34"/>
              </a:rPr>
              <a:t>4.สรุปผลการตรวจสอบ</a:t>
            </a:r>
          </a:p>
          <a:p>
            <a:pPr eaLnBrk="0" hangingPunct="0"/>
            <a:r>
              <a:rPr lang="th-TH" sz="1800" b="1">
                <a:solidFill>
                  <a:srgbClr val="2E75B6"/>
                </a:solidFill>
                <a:latin typeface="AngsanaUPC" pitchFamily="18" charset="-34"/>
                <a:cs typeface="AngsanaUPC" pitchFamily="18" charset="-34"/>
              </a:rPr>
              <a:t>5.ชื่อผู้จัดทำ/ผู้สอบบัญชีและวันเดือนปีที่ปฏิบัติ</a:t>
            </a:r>
          </a:p>
        </p:txBody>
      </p:sp>
      <p:sp>
        <p:nvSpPr>
          <p:cNvPr id="43" name="สี่เหลี่ยมผืนผ้า 57"/>
          <p:cNvSpPr/>
          <p:nvPr/>
        </p:nvSpPr>
        <p:spPr>
          <a:xfrm>
            <a:off x="9202616" y="3908425"/>
            <a:ext cx="2354385" cy="36353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11722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ความเสี่ยง “ต่ำ”</a:t>
            </a:r>
          </a:p>
        </p:txBody>
      </p:sp>
      <p:sp>
        <p:nvSpPr>
          <p:cNvPr id="78857" name="TextBox 43"/>
          <p:cNvSpPr txBox="1">
            <a:spLocks noChangeArrowheads="1"/>
          </p:cNvSpPr>
          <p:nvPr/>
        </p:nvSpPr>
        <p:spPr bwMode="auto">
          <a:xfrm>
            <a:off x="10580078" y="4325940"/>
            <a:ext cx="161192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1600">
                <a:latin typeface="AngsanaUPC" pitchFamily="18" charset="-34"/>
                <a:cs typeface="AngsanaUPC" pitchFamily="18" charset="-34"/>
              </a:rPr>
              <a:t>ใช้ดุลยพินิจ</a:t>
            </a:r>
          </a:p>
        </p:txBody>
      </p:sp>
      <p:cxnSp>
        <p:nvCxnSpPr>
          <p:cNvPr id="48" name="Shape 47"/>
          <p:cNvCxnSpPr>
            <a:stCxn id="43" idx="2"/>
            <a:endCxn id="78857" idx="1"/>
          </p:cNvCxnSpPr>
          <p:nvPr/>
        </p:nvCxnSpPr>
        <p:spPr>
          <a:xfrm rot="16200000" flipH="1">
            <a:off x="10367537" y="4283260"/>
            <a:ext cx="223837" cy="20124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สี่เหลี่ยมมุมมน 45"/>
          <p:cNvSpPr/>
          <p:nvPr/>
        </p:nvSpPr>
        <p:spPr>
          <a:xfrm>
            <a:off x="1441309" y="54588"/>
            <a:ext cx="9000141" cy="846164"/>
          </a:xfrm>
          <a:prstGeom prst="roundRect">
            <a:avLst/>
          </a:prstGeom>
          <a:gradFill flip="none" rotWithShape="1">
            <a:gsLst>
              <a:gs pos="50000">
                <a:srgbClr val="79C6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กระบวนการตรวจสอบบัญชีสหกรณ์</a:t>
            </a:r>
            <a:endParaRPr lang="th-TH" sz="60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7255" y="245021"/>
            <a:ext cx="11328400" cy="769441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th-TH"/>
            </a:defPPr>
            <a:lvl1pPr lvl="0" algn="ctr">
              <a:defRPr sz="4400" b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EucrosiaUPC" pitchFamily="18" charset="-34"/>
                <a:cs typeface="EucrosiaUPC" pitchFamily="18" charset="-34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eaLnBrk="0" hangingPunct="0">
              <a:defRPr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การวิเคราะห์โครงสร้างเงินทุนของสหกรณ์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247" y="2249203"/>
            <a:ext cx="11539416" cy="1595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216" tIns="58608" rIns="117216" bIns="58608">
            <a:spAutoFit/>
          </a:bodyPr>
          <a:lstStyle/>
          <a:p>
            <a:pPr eaLnBrk="0" hangingPunct="0">
              <a:defRPr/>
            </a:pPr>
            <a:r>
              <a:rPr lang="th-TH" sz="3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     2</a:t>
            </a:r>
            <a:r>
              <a:rPr lang="th-TH" sz="32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.  </a:t>
            </a:r>
            <a:r>
              <a:rPr lang="th-TH" sz="3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ดูโครงสร้างเงินทุนของสหกรณ์</a:t>
            </a:r>
          </a:p>
          <a:p>
            <a:pPr eaLnBrk="0" hangingPunct="0">
              <a:defRPr/>
            </a:pPr>
            <a:r>
              <a:rPr lang="th-TH" sz="3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            - แหล่งที่มาของเงินทุน</a:t>
            </a:r>
          </a:p>
          <a:p>
            <a:pPr eaLnBrk="0" hangingPunct="0">
              <a:defRPr/>
            </a:pPr>
            <a:r>
              <a:rPr lang="th-TH" sz="3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            - แหล่งใช้ไปของเงินทุน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247" y="1462443"/>
            <a:ext cx="11539416" cy="6108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216" tIns="58608" rIns="117216" bIns="58608">
            <a:spAutoFit/>
          </a:bodyPr>
          <a:lstStyle/>
          <a:p>
            <a:pPr eaLnBrk="0" hangingPunct="0">
              <a:defRPr/>
            </a:pPr>
            <a:r>
              <a:rPr lang="th-TH" sz="3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     </a:t>
            </a:r>
            <a:r>
              <a:rPr lang="th-TH" sz="32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1.  </a:t>
            </a:r>
            <a:r>
              <a:rPr lang="th-TH" sz="3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ใช้ข้อมูลฐานะการเงินของสหกรณ์ปีล่าสุด/ข้อมูลล่าสุด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247" y="3994767"/>
            <a:ext cx="11539416" cy="1103246"/>
          </a:xfrm>
          <a:prstGeom prst="rect">
            <a:avLst/>
          </a:prstGeom>
          <a:solidFill>
            <a:srgbClr val="FFF5D5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216" tIns="58608" rIns="117216" bIns="58608">
            <a:spAutoFit/>
          </a:bodyPr>
          <a:lstStyle/>
          <a:p>
            <a:pPr eaLnBrk="0" hangingPunct="0">
              <a:defRPr/>
            </a:pPr>
            <a:r>
              <a:rPr lang="th-TH" sz="3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     </a:t>
            </a:r>
            <a:r>
              <a:rPr lang="th-TH" sz="32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3.  </a:t>
            </a:r>
            <a:r>
              <a:rPr lang="th-TH" sz="3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พิจารณารายการที่มีสาระสำคัญหรือมีความเสี่ยงที่อาจมีผลกระทบต่องบการเงิน</a:t>
            </a:r>
          </a:p>
          <a:p>
            <a:pPr eaLnBrk="0" hangingPunct="0">
              <a:defRPr/>
            </a:pPr>
            <a:r>
              <a:rPr lang="th-TH" sz="3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            ได้แก่ รายการลูกหนี้เงินกู้  เงินรับฝาก </a:t>
            </a:r>
            <a:r>
              <a:rPr lang="th-TH" sz="32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เงินสดและเงินฝากธนาคาร สินค้า</a:t>
            </a:r>
            <a:r>
              <a:rPr lang="th-TH" sz="3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คงเหลือ ฯลฯ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360" y="5229200"/>
            <a:ext cx="11539416" cy="6108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216" tIns="58608" rIns="117216" bIns="58608">
            <a:spAutoFit/>
          </a:bodyPr>
          <a:lstStyle/>
          <a:p>
            <a:pPr eaLnBrk="0" hangingPunct="0">
              <a:defRPr/>
            </a:pPr>
            <a:r>
              <a:rPr lang="th-TH" sz="3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     </a:t>
            </a:r>
            <a:r>
              <a:rPr lang="th-TH" sz="32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4.  </a:t>
            </a:r>
            <a:r>
              <a:rPr lang="th-TH" sz="3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นำรายการที่มีความเสี่ยงจากโครงสร้างทางการเงิน มาสแกนธุรกรรมเชิงลึกเพิ่มเติมของสหกรณ์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Box 1"/>
          <p:cNvSpPr txBox="1">
            <a:spLocks noChangeArrowheads="1"/>
          </p:cNvSpPr>
          <p:nvPr/>
        </p:nvSpPr>
        <p:spPr bwMode="auto">
          <a:xfrm>
            <a:off x="127002" y="888714"/>
            <a:ext cx="5414010" cy="52321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91432" tIns="45717" rIns="91432" bIns="45717">
            <a:spAutoFit/>
          </a:bodyPr>
          <a:lstStyle/>
          <a:p>
            <a:pPr eaLnBrk="0" hangingPunct="0"/>
            <a:r>
              <a:rPr lang="th-TH" sz="2800" b="1" u="sng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ตัวอย่าง</a:t>
            </a:r>
            <a:r>
              <a:rPr lang="th-TH" sz="2800" b="1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  การสแกนธุรกรรมเชิงลึกของสหกรณ์ </a:t>
            </a:r>
          </a:p>
        </p:txBody>
      </p:sp>
      <p:cxnSp>
        <p:nvCxnSpPr>
          <p:cNvPr id="12" name="ลูกศรเชื่อมต่อแบบตรง 11"/>
          <p:cNvCxnSpPr/>
          <p:nvPr/>
        </p:nvCxnSpPr>
        <p:spPr>
          <a:xfrm flipV="1">
            <a:off x="3335702" y="1917702"/>
            <a:ext cx="627185" cy="23987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" name="กลุ่ม 8"/>
          <p:cNvGrpSpPr>
            <a:grpSpLocks/>
          </p:cNvGrpSpPr>
          <p:nvPr/>
        </p:nvGrpSpPr>
        <p:grpSpPr bwMode="auto">
          <a:xfrm>
            <a:off x="231322" y="1142985"/>
            <a:ext cx="11773730" cy="5236435"/>
            <a:chOff x="199693" y="1032546"/>
            <a:chExt cx="12060197" cy="5236778"/>
          </a:xfrm>
          <a:solidFill>
            <a:srgbClr val="FFC000"/>
          </a:solidFill>
        </p:grpSpPr>
        <p:sp>
          <p:nvSpPr>
            <p:cNvPr id="3" name="TextBox 2"/>
            <p:cNvSpPr txBox="1"/>
            <p:nvPr/>
          </p:nvSpPr>
          <p:spPr>
            <a:xfrm>
              <a:off x="4129393" y="1389773"/>
              <a:ext cx="3740143" cy="523254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th-TH" sz="2800" b="1" dirty="0">
                  <a:solidFill>
                    <a:schemeClr val="tx2"/>
                  </a:solidFill>
                  <a:latin typeface="AngsanaUPC" pitchFamily="18" charset="-34"/>
                  <a:cs typeface="AngsanaUPC" pitchFamily="18" charset="-34"/>
                </a:rPr>
                <a:t>วิเคราะห์โครงสร้างทางการเงิน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288522" y="2078793"/>
              <a:ext cx="3482587" cy="37859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th-TH" sz="2400" b="1" dirty="0">
                  <a:solidFill>
                    <a:schemeClr val="tx2"/>
                  </a:solidFill>
                  <a:latin typeface="AngsanaUPC" pitchFamily="18" charset="-34"/>
                  <a:cs typeface="AngsanaUPC" pitchFamily="18" charset="-34"/>
                </a:rPr>
                <a:t>**ข้อมูลที่ควรสแกนธุรกรรม**</a:t>
              </a:r>
            </a:p>
            <a:p>
              <a:pPr marL="173025" indent="-173025" eaLnBrk="0" hangingPunct="0">
                <a:buFontTx/>
                <a:buAutoNum type="arabicPeriod"/>
                <a:defRPr/>
              </a:pPr>
              <a:r>
                <a:rPr lang="th-TH" sz="2400" b="1" dirty="0">
                  <a:solidFill>
                    <a:schemeClr val="tx2"/>
                  </a:solidFill>
                  <a:latin typeface="AngsanaUPC" pitchFamily="18" charset="-34"/>
                  <a:cs typeface="AngsanaUPC" pitchFamily="18" charset="-34"/>
                </a:rPr>
                <a:t> ธุรกิจสินเชื่อ</a:t>
              </a:r>
            </a:p>
            <a:p>
              <a:pPr marL="173025" indent="-173025" eaLnBrk="0" hangingPunct="0">
                <a:buFontTx/>
                <a:buAutoNum type="arabicPeriod"/>
                <a:defRPr/>
              </a:pPr>
              <a:r>
                <a:rPr lang="th-TH" sz="2400" b="1" dirty="0">
                  <a:solidFill>
                    <a:schemeClr val="tx2"/>
                  </a:solidFill>
                  <a:latin typeface="AngsanaUPC" pitchFamily="18" charset="-34"/>
                  <a:cs typeface="AngsanaUPC" pitchFamily="18" charset="-34"/>
                </a:rPr>
                <a:t> ธุรกิจเงินรับฝาก</a:t>
              </a:r>
            </a:p>
            <a:p>
              <a:pPr eaLnBrk="0" hangingPunct="0">
                <a:defRPr/>
              </a:pPr>
              <a:r>
                <a:rPr lang="th-TH" sz="2400" b="1" dirty="0">
                  <a:solidFill>
                    <a:srgbClr val="FF0000"/>
                  </a:solidFill>
                  <a:latin typeface="AngsanaUPC" pitchFamily="18" charset="-34"/>
                  <a:cs typeface="AngsanaUPC" pitchFamily="18" charset="-34"/>
                </a:rPr>
                <a:t>3. เงินสด/เงินฝากธนาคาร</a:t>
              </a:r>
            </a:p>
            <a:p>
              <a:pPr eaLnBrk="0" hangingPunct="0">
                <a:defRPr/>
              </a:pPr>
              <a:r>
                <a:rPr lang="th-TH" sz="2400" b="1" dirty="0">
                  <a:solidFill>
                    <a:schemeClr val="tx2"/>
                  </a:solidFill>
                  <a:latin typeface="AngsanaUPC" pitchFamily="18" charset="-34"/>
                  <a:cs typeface="AngsanaUPC" pitchFamily="18" charset="-34"/>
                </a:rPr>
                <a:t>4. เงินฝากสหกรณ์อื่น</a:t>
              </a:r>
            </a:p>
            <a:p>
              <a:pPr eaLnBrk="0" hangingPunct="0">
                <a:defRPr/>
              </a:pPr>
              <a:r>
                <a:rPr lang="th-TH" sz="2400" b="1" dirty="0">
                  <a:solidFill>
                    <a:schemeClr val="tx2"/>
                  </a:solidFill>
                  <a:latin typeface="AngsanaUPC" pitchFamily="18" charset="-34"/>
                  <a:cs typeface="AngsanaUPC" pitchFamily="18" charset="-34"/>
                </a:rPr>
                <a:t>5. ที่ดินอาคารและอุปกรณ์</a:t>
              </a:r>
            </a:p>
            <a:p>
              <a:pPr eaLnBrk="0" hangingPunct="0">
                <a:defRPr/>
              </a:pPr>
              <a:r>
                <a:rPr lang="th-TH" sz="2400" b="1" dirty="0">
                  <a:solidFill>
                    <a:schemeClr val="tx2"/>
                  </a:solidFill>
                  <a:latin typeface="AngsanaUPC" pitchFamily="18" charset="-34"/>
                  <a:cs typeface="AngsanaUPC" pitchFamily="18" charset="-34"/>
                </a:rPr>
                <a:t>6. เจ้าหนี้เงินกู้</a:t>
              </a:r>
            </a:p>
            <a:p>
              <a:pPr eaLnBrk="0" hangingPunct="0">
                <a:defRPr/>
              </a:pPr>
              <a:r>
                <a:rPr lang="th-TH" sz="2400" b="1" dirty="0">
                  <a:solidFill>
                    <a:schemeClr val="tx2"/>
                  </a:solidFill>
                  <a:latin typeface="AngsanaUPC" pitchFamily="18" charset="-34"/>
                  <a:cs typeface="AngsanaUPC" pitchFamily="18" charset="-34"/>
                </a:rPr>
                <a:t>7. ทุนเรือนหุ้น</a:t>
              </a:r>
            </a:p>
            <a:p>
              <a:pPr eaLnBrk="0" hangingPunct="0">
                <a:defRPr/>
              </a:pPr>
              <a:endParaRPr lang="th-TH" sz="2400" b="1" dirty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endParaRPr>
            </a:p>
            <a:p>
              <a:pPr eaLnBrk="0" hangingPunct="0">
                <a:defRPr/>
              </a:pPr>
              <a:endParaRPr lang="th-TH" sz="2400" b="1" dirty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endParaRPr>
            </a:p>
          </p:txBody>
        </p:sp>
        <p:sp>
          <p:nvSpPr>
            <p:cNvPr id="5" name="ลูกศรขวา 4"/>
            <p:cNvSpPr/>
            <p:nvPr/>
          </p:nvSpPr>
          <p:spPr>
            <a:xfrm>
              <a:off x="8067821" y="1389773"/>
              <a:ext cx="504349" cy="461992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th-TH" sz="280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691468" y="1032546"/>
              <a:ext cx="3223337" cy="954169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th-TH" sz="2800" b="1" dirty="0">
                  <a:solidFill>
                    <a:schemeClr val="tx2"/>
                  </a:solidFill>
                  <a:latin typeface="AngsanaUPC" pitchFamily="18" charset="-34"/>
                  <a:cs typeface="AngsanaUPC" pitchFamily="18" charset="-34"/>
                </a:rPr>
                <a:t>การสแกน</a:t>
              </a:r>
              <a:r>
                <a:rPr lang="th-TH" sz="2800" b="1" dirty="0" smtClean="0">
                  <a:solidFill>
                    <a:schemeClr val="tx2"/>
                  </a:solidFill>
                  <a:latin typeface="AngsanaUPC" pitchFamily="18" charset="-34"/>
                  <a:cs typeface="AngsanaUPC" pitchFamily="18" charset="-34"/>
                </a:rPr>
                <a:t>ธุรกรรม</a:t>
              </a:r>
              <a:r>
                <a:rPr lang="th-TH" sz="2800" b="1" u="sng" dirty="0" smtClean="0">
                  <a:solidFill>
                    <a:srgbClr val="FF0000"/>
                  </a:solidFill>
                  <a:latin typeface="AngsanaUPC" pitchFamily="18" charset="-34"/>
                  <a:cs typeface="AngsanaUPC" pitchFamily="18" charset="-34"/>
                </a:rPr>
                <a:t>เงินสดและเงินฝากธนาคาร</a:t>
              </a:r>
              <a:endParaRPr lang="th-TH" sz="2800" b="1" u="sng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9693" y="1399298"/>
              <a:ext cx="3460396" cy="523254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th-TH" sz="2800" b="1" dirty="0">
                  <a:solidFill>
                    <a:schemeClr val="tx2"/>
                  </a:solidFill>
                  <a:latin typeface="AngsanaUPC" pitchFamily="18" charset="-34"/>
                  <a:cs typeface="AngsanaUPC" pitchFamily="18" charset="-34"/>
                </a:rPr>
                <a:t>เรื่องที่ต้องสแกนธุรกรรม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9693" y="2089905"/>
              <a:ext cx="3460396" cy="37859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marL="171450" indent="-1714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>
                <a:buFont typeface="Wingdings" pitchFamily="2" charset="2"/>
                <a:buChar char="§"/>
                <a:defRPr/>
              </a:pPr>
              <a:r>
                <a:rPr lang="th-TH" sz="2400" b="1" dirty="0" smtClean="0">
                  <a:solidFill>
                    <a:schemeClr val="tx2"/>
                  </a:solidFill>
                  <a:latin typeface="AngsanaUPC" pitchFamily="18" charset="-34"/>
                  <a:cs typeface="AngsanaUPC" pitchFamily="18" charset="-34"/>
                </a:rPr>
                <a:t> โครงสร้างองค์กร</a:t>
              </a:r>
            </a:p>
            <a:p>
              <a:pPr>
                <a:buFont typeface="Wingdings" pitchFamily="2" charset="2"/>
                <a:buChar char="§"/>
                <a:defRPr/>
              </a:pPr>
              <a:r>
                <a:rPr lang="th-TH" sz="2400" b="1" dirty="0" smtClean="0">
                  <a:solidFill>
                    <a:schemeClr val="tx2"/>
                  </a:solidFill>
                  <a:latin typeface="AngsanaUPC" pitchFamily="18" charset="-34"/>
                  <a:cs typeface="AngsanaUPC" pitchFamily="18" charset="-34"/>
                </a:rPr>
                <a:t> อำนาจหน้าที่</a:t>
              </a:r>
            </a:p>
            <a:p>
              <a:pPr>
                <a:buFont typeface="Wingdings" pitchFamily="2" charset="2"/>
                <a:buChar char="§"/>
                <a:defRPr/>
              </a:pPr>
              <a:r>
                <a:rPr lang="th-TH" sz="2400" b="1" dirty="0" smtClean="0">
                  <a:solidFill>
                    <a:schemeClr val="tx2"/>
                  </a:solidFill>
                  <a:latin typeface="AngsanaUPC" pitchFamily="18" charset="-34"/>
                  <a:cs typeface="AngsanaUPC" pitchFamily="18" charset="-34"/>
                </a:rPr>
                <a:t> สแกนธุรกรรมรายธุรกิจ </a:t>
              </a:r>
            </a:p>
            <a:p>
              <a:pPr>
                <a:defRPr/>
              </a:pPr>
              <a:r>
                <a:rPr lang="th-TH" sz="2400" b="1" dirty="0" smtClean="0">
                  <a:solidFill>
                    <a:schemeClr val="tx2"/>
                  </a:solidFill>
                  <a:latin typeface="AngsanaUPC" pitchFamily="18" charset="-34"/>
                  <a:cs typeface="AngsanaUPC" pitchFamily="18" charset="-34"/>
                </a:rPr>
                <a:t> - ระเบียบโดยย่อ</a:t>
              </a:r>
            </a:p>
            <a:p>
              <a:pPr>
                <a:defRPr/>
              </a:pPr>
              <a:r>
                <a:rPr lang="th-TH" sz="2400" b="1" dirty="0" smtClean="0">
                  <a:solidFill>
                    <a:schemeClr val="tx2"/>
                  </a:solidFill>
                  <a:latin typeface="AngsanaUPC" pitchFamily="18" charset="-34"/>
                  <a:cs typeface="AngsanaUPC" pitchFamily="18" charset="-34"/>
                </a:rPr>
                <a:t> - การควบคุมภายใน</a:t>
              </a:r>
            </a:p>
            <a:p>
              <a:pPr>
                <a:defRPr/>
              </a:pPr>
              <a:r>
                <a:rPr lang="th-TH" sz="2400" b="1" dirty="0" smtClean="0">
                  <a:solidFill>
                    <a:schemeClr val="tx2"/>
                  </a:solidFill>
                  <a:latin typeface="AngsanaUPC" pitchFamily="18" charset="-34"/>
                  <a:cs typeface="AngsanaUPC" pitchFamily="18" charset="-34"/>
                </a:rPr>
                <a:t> - การปฏิบัติตาม	</a:t>
              </a:r>
            </a:p>
            <a:p>
              <a:pPr>
                <a:defRPr/>
              </a:pPr>
              <a:r>
                <a:rPr lang="th-TH" sz="2400" b="1" dirty="0" smtClean="0">
                  <a:solidFill>
                    <a:schemeClr val="tx2"/>
                  </a:solidFill>
                  <a:latin typeface="AngsanaUPC" pitchFamily="18" charset="-34"/>
                  <a:cs typeface="AngsanaUPC" pitchFamily="18" charset="-34"/>
                </a:rPr>
                <a:t> - ระบบบัญชีของแต่ละธุรกิจ</a:t>
              </a:r>
            </a:p>
            <a:p>
              <a:pPr algn="thaiDist">
                <a:buFont typeface="Wingdings" pitchFamily="2" charset="2"/>
                <a:buChar char="§"/>
                <a:defRPr/>
              </a:pPr>
              <a:r>
                <a:rPr lang="th-TH" sz="2400" b="1" dirty="0" smtClean="0">
                  <a:solidFill>
                    <a:schemeClr val="tx2"/>
                  </a:solidFill>
                  <a:latin typeface="AngsanaUPC" pitchFamily="18" charset="-34"/>
                  <a:cs typeface="AngsanaUPC" pitchFamily="18" charset="-34"/>
                </a:rPr>
                <a:t>สแกนธุรกรรมรายการอื่นนอกธุรกิจ ให้สแกนตามความเสี่ยงจากการวิเคราะห์โครงสร้าง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09645" y="2175628"/>
              <a:ext cx="4150245" cy="40936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>
                <a:defRPr/>
              </a:pPr>
              <a:r>
                <a:rPr lang="th-TH" sz="2000" b="1" dirty="0" smtClean="0">
                  <a:solidFill>
                    <a:schemeClr val="tx2"/>
                  </a:solidFill>
                  <a:latin typeface="AngsanaUPC" pitchFamily="18" charset="-34"/>
                  <a:cs typeface="AngsanaUPC" pitchFamily="18" charset="-34"/>
                </a:rPr>
                <a:t>**ขั้นตอน**</a:t>
              </a:r>
            </a:p>
            <a:p>
              <a:pPr>
                <a:defRPr/>
              </a:pPr>
              <a:r>
                <a:rPr lang="th-TH" sz="2000" b="1" dirty="0" smtClean="0">
                  <a:solidFill>
                    <a:srgbClr val="0000FF"/>
                  </a:solidFill>
                  <a:latin typeface="AngsanaUPC" pitchFamily="18" charset="-34"/>
                  <a:cs typeface="AngsanaUPC" pitchFamily="18" charset="-34"/>
                </a:rPr>
                <a:t>1. โครงสร้างผู้รับผิดชอบ        </a:t>
              </a:r>
            </a:p>
            <a:p>
              <a:pPr>
                <a:defRPr/>
              </a:pPr>
              <a:r>
                <a:rPr lang="th-TH" sz="2000" b="1" dirty="0" smtClean="0">
                  <a:solidFill>
                    <a:schemeClr val="tx2"/>
                  </a:solidFill>
                  <a:latin typeface="AngsanaUPC" pitchFamily="18" charset="-34"/>
                  <a:cs typeface="AngsanaUPC" pitchFamily="18" charset="-34"/>
                </a:rPr>
                <a:t>     - รับ-จ่ายและเก็บรักษาเงินของสหกรณ์</a:t>
              </a:r>
            </a:p>
            <a:p>
              <a:pPr>
                <a:defRPr/>
              </a:pPr>
              <a:r>
                <a:rPr lang="th-TH" sz="2000" b="1" dirty="0" smtClean="0">
                  <a:solidFill>
                    <a:schemeClr val="tx2"/>
                  </a:solidFill>
                  <a:latin typeface="AngsanaUPC" pitchFamily="18" charset="-34"/>
                  <a:cs typeface="AngsanaUPC" pitchFamily="18" charset="-34"/>
                </a:rPr>
                <a:t>     - อำนาจการถอนเงินฝากธนาคาร</a:t>
              </a:r>
            </a:p>
            <a:p>
              <a:pPr>
                <a:defRPr/>
              </a:pPr>
              <a:r>
                <a:rPr lang="th-TH" sz="2000" b="1" dirty="0" smtClean="0">
                  <a:solidFill>
                    <a:srgbClr val="0000FF"/>
                  </a:solidFill>
                  <a:latin typeface="AngsanaUPC" pitchFamily="18" charset="-34"/>
                  <a:cs typeface="AngsanaUPC" pitchFamily="18" charset="-34"/>
                </a:rPr>
                <a:t>2. สรุประเบียบโดยย่อ</a:t>
              </a:r>
              <a:r>
                <a:rPr lang="th-TH" sz="2000" b="1" dirty="0" smtClean="0">
                  <a:solidFill>
                    <a:schemeClr val="tx2"/>
                  </a:solidFill>
                  <a:latin typeface="AngsanaUPC" pitchFamily="18" charset="-34"/>
                  <a:cs typeface="AngsanaUPC" pitchFamily="18" charset="-34"/>
                </a:rPr>
                <a:t> เช่น</a:t>
              </a:r>
            </a:p>
            <a:p>
              <a:pPr>
                <a:defRPr/>
              </a:pPr>
              <a:r>
                <a:rPr lang="th-TH" sz="2000" b="1" dirty="0" smtClean="0">
                  <a:solidFill>
                    <a:schemeClr val="tx2"/>
                  </a:solidFill>
                  <a:latin typeface="AngsanaUPC" pitchFamily="18" charset="-34"/>
                  <a:cs typeface="AngsanaUPC" pitchFamily="18" charset="-34"/>
                </a:rPr>
                <a:t>     - การรับเงิน</a:t>
              </a:r>
            </a:p>
            <a:p>
              <a:pPr>
                <a:defRPr/>
              </a:pPr>
              <a:r>
                <a:rPr lang="th-TH" sz="2000" b="1" dirty="0" smtClean="0">
                  <a:solidFill>
                    <a:schemeClr val="tx2"/>
                  </a:solidFill>
                  <a:latin typeface="AngsanaUPC" pitchFamily="18" charset="-34"/>
                  <a:cs typeface="AngsanaUPC" pitchFamily="18" charset="-34"/>
                </a:rPr>
                <a:t>     - การจ่ายเงิน</a:t>
              </a:r>
            </a:p>
            <a:p>
              <a:pPr>
                <a:defRPr/>
              </a:pPr>
              <a:r>
                <a:rPr lang="th-TH" sz="2000" b="1" dirty="0" smtClean="0">
                  <a:solidFill>
                    <a:schemeClr val="tx2"/>
                  </a:solidFill>
                  <a:latin typeface="AngsanaUPC" pitchFamily="18" charset="-34"/>
                  <a:cs typeface="AngsanaUPC" pitchFamily="18" charset="-34"/>
                </a:rPr>
                <a:t>     - การเก็บรักษาเงิน</a:t>
              </a:r>
            </a:p>
            <a:p>
              <a:pPr>
                <a:defRPr/>
              </a:pPr>
              <a:r>
                <a:rPr lang="th-TH" sz="2000" b="1" dirty="0" smtClean="0">
                  <a:solidFill>
                    <a:schemeClr val="tx2"/>
                  </a:solidFill>
                  <a:latin typeface="AngsanaUPC" pitchFamily="18" charset="-34"/>
                  <a:cs typeface="AngsanaUPC" pitchFamily="18" charset="-34"/>
                </a:rPr>
                <a:t>     - วงเงินที่เก็บรักษาในแต่ละวัน</a:t>
              </a:r>
            </a:p>
            <a:p>
              <a:pPr>
                <a:defRPr/>
              </a:pPr>
              <a:r>
                <a:rPr lang="th-TH" sz="2000" b="1" dirty="0" smtClean="0">
                  <a:solidFill>
                    <a:schemeClr val="tx2"/>
                  </a:solidFill>
                  <a:latin typeface="AngsanaUPC" pitchFamily="18" charset="-34"/>
                  <a:cs typeface="AngsanaUPC" pitchFamily="18" charset="-34"/>
                </a:rPr>
                <a:t>     - การอนุมัติจ่ายเงิน</a:t>
              </a:r>
            </a:p>
            <a:p>
              <a:pPr>
                <a:defRPr/>
              </a:pPr>
              <a:r>
                <a:rPr lang="th-TH" sz="2000" b="1" dirty="0" smtClean="0">
                  <a:solidFill>
                    <a:srgbClr val="0000FF"/>
                  </a:solidFill>
                  <a:latin typeface="AngsanaUPC" pitchFamily="18" charset="-34"/>
                  <a:cs typeface="AngsanaUPC" pitchFamily="18" charset="-34"/>
                </a:rPr>
                <a:t>3. การควบคุมภายในด้านเงินสดและเงินฝากธนาคาร</a:t>
              </a:r>
            </a:p>
            <a:p>
              <a:pPr>
                <a:defRPr/>
              </a:pPr>
              <a:r>
                <a:rPr lang="th-TH" sz="2000" b="1" dirty="0" smtClean="0">
                  <a:solidFill>
                    <a:srgbClr val="0000FF"/>
                  </a:solidFill>
                  <a:latin typeface="AngsanaUPC" pitchFamily="18" charset="-34"/>
                  <a:cs typeface="AngsanaUPC" pitchFamily="18" charset="-34"/>
                </a:rPr>
                <a:t>4. การปฏิบัติตามระบบการควบคุมภายใน</a:t>
              </a:r>
            </a:p>
            <a:p>
              <a:pPr>
                <a:defRPr/>
              </a:pPr>
              <a:r>
                <a:rPr lang="th-TH" sz="2000" b="1" dirty="0" smtClean="0">
                  <a:solidFill>
                    <a:srgbClr val="0000FF"/>
                  </a:solidFill>
                  <a:latin typeface="AngsanaUPC" pitchFamily="18" charset="-34"/>
                  <a:cs typeface="AngsanaUPC" pitchFamily="18" charset="-34"/>
                </a:rPr>
                <a:t>5. ระบบการบันทึกบัญชีเงินสดและเงินฝากธนาคาร</a:t>
              </a:r>
            </a:p>
          </p:txBody>
        </p:sp>
      </p:grp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43343" y="40301"/>
            <a:ext cx="11328400" cy="769441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th-TH"/>
            </a:defPPr>
            <a:lvl1pPr lvl="0" algn="ctr">
              <a:defRPr sz="4400" b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EucrosiaUPC" pitchFamily="18" charset="-34"/>
                <a:cs typeface="EucrosiaUPC" pitchFamily="18" charset="-34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th-TH" dirty="0" smtClean="0"/>
              <a:t>การวิเคราะห์ข้อมูลการทำธุรกรรมเชิงลึกของสหกรณ์</a:t>
            </a:r>
            <a:endParaRPr lang="th-TH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3551</Words>
  <Application>Microsoft Office PowerPoint</Application>
  <PresentationFormat>กำหนดเอง</PresentationFormat>
  <Paragraphs>408</Paragraphs>
  <Slides>51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51</vt:i4>
      </vt:variant>
    </vt:vector>
  </HeadingPairs>
  <TitlesOfParts>
    <vt:vector size="52" baseType="lpstr">
      <vt:lpstr>เฉลียง</vt:lpstr>
      <vt:lpstr>     </vt:lpstr>
      <vt:lpstr>1</vt:lpstr>
      <vt:lpstr>ภาพนิ่ง 3</vt:lpstr>
      <vt:lpstr>ภาพนิ่ง 4</vt:lpstr>
      <vt:lpstr>มือใหม่หัดตรวจ 5 สิ่งที่ควรรู้</vt:lpstr>
      <vt:lpstr>มือใหม่หัดตรวจ 5 สิ่งที่ควรรู้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แนวการสอบบัญชี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   การเลือกตัวอย่างทดสอบการควบคุม</vt:lpstr>
      <vt:lpstr>   การเลือกตัวอย่างทดสอบการควบคุม</vt:lpstr>
      <vt:lpstr>   การเลือกตัวอย่างทดสอบการควบคุม</vt:lpstr>
      <vt:lpstr>   การเลือกตัวอย่างทดสอบการควบคุม</vt:lpstr>
      <vt:lpstr>   การเลือกตัวอย่างทดสอบการควบคุม</vt:lpstr>
      <vt:lpstr>วิธีการเลือกตัวอย่างทางสถิติ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  <vt:lpstr>ภาพนิ่ง 41</vt:lpstr>
      <vt:lpstr>ภาพนิ่ง 42</vt:lpstr>
      <vt:lpstr>ภาพนิ่ง 43</vt:lpstr>
      <vt:lpstr>ภาพนิ่ง 44</vt:lpstr>
      <vt:lpstr>ภาพนิ่ง 45</vt:lpstr>
      <vt:lpstr>ภาพนิ่ง 46</vt:lpstr>
      <vt:lpstr>ภาพนิ่ง 47</vt:lpstr>
      <vt:lpstr>ภาพนิ่ง 48</vt:lpstr>
      <vt:lpstr>ภาพนิ่ง 49</vt:lpstr>
      <vt:lpstr>ภาพนิ่ง 50</vt:lpstr>
      <vt:lpstr>ภาพนิ่ง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กระบวนงานและเทคนิคการสอบบัญชี เงินสดและเงินฝากธนาคาร</dc:title>
  <dc:creator>admin</dc:creator>
  <cp:lastModifiedBy>manopda</cp:lastModifiedBy>
  <cp:revision>86</cp:revision>
  <dcterms:created xsi:type="dcterms:W3CDTF">2018-10-22T03:54:24Z</dcterms:created>
  <dcterms:modified xsi:type="dcterms:W3CDTF">2019-12-16T01:46:38Z</dcterms:modified>
</cp:coreProperties>
</file>