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83" r:id="rId2"/>
    <p:sldId id="256" r:id="rId3"/>
    <p:sldId id="257" r:id="rId4"/>
    <p:sldId id="258" r:id="rId5"/>
    <p:sldId id="259" r:id="rId6"/>
    <p:sldId id="291" r:id="rId7"/>
    <p:sldId id="260" r:id="rId8"/>
    <p:sldId id="292" r:id="rId9"/>
    <p:sldId id="261" r:id="rId10"/>
    <p:sldId id="293" r:id="rId11"/>
    <p:sldId id="262" r:id="rId12"/>
    <p:sldId id="294" r:id="rId13"/>
    <p:sldId id="263" r:id="rId14"/>
    <p:sldId id="295" r:id="rId15"/>
    <p:sldId id="264" r:id="rId16"/>
    <p:sldId id="265" r:id="rId17"/>
    <p:sldId id="296" r:id="rId18"/>
    <p:sldId id="266" r:id="rId19"/>
    <p:sldId id="267" r:id="rId20"/>
    <p:sldId id="29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4" r:id="rId33"/>
    <p:sldId id="280" r:id="rId34"/>
    <p:sldId id="285" r:id="rId35"/>
    <p:sldId id="281" r:id="rId36"/>
    <p:sldId id="282" r:id="rId37"/>
    <p:sldId id="286" r:id="rId38"/>
    <p:sldId id="287" r:id="rId39"/>
    <p:sldId id="288" r:id="rId40"/>
    <p:sldId id="289" r:id="rId41"/>
  </p:sldIdLst>
  <p:sldSz cx="9144000" cy="6858000" type="screen4x3"/>
  <p:notesSz cx="6858000" cy="9144000"/>
  <p:embeddedFontLst>
    <p:embeddedFont>
      <p:font typeface="Angsana New" pitchFamily="18" charset="-34"/>
      <p:regular r:id="rId44"/>
      <p:bold r:id="rId45"/>
      <p:italic r:id="rId46"/>
      <p:boldItalic r:id="rId47"/>
    </p:embeddedFont>
    <p:embeddedFont>
      <p:font typeface="TH Charm of AU" pitchFamily="34" charset="-34"/>
      <p:regular r:id="rId48"/>
    </p:embeddedFont>
    <p:embeddedFont>
      <p:font typeface="Little_Star" pitchFamily="2" charset="0"/>
      <p:regular r:id="rId49"/>
    </p:embeddedFont>
    <p:embeddedFont>
      <p:font typeface="Vijaya" pitchFamily="34" charset="0"/>
      <p:regular r:id="rId50"/>
      <p:bold r:id="rId51"/>
    </p:embeddedFont>
    <p:embeddedFont>
      <p:font typeface="Cordia New" pitchFamily="34" charset="-34"/>
      <p:regular r:id="rId52"/>
      <p:bold r:id="rId53"/>
      <p:italic r:id="rId54"/>
      <p:boldItalic r:id="rId55"/>
    </p:embeddedFont>
    <p:embeddedFont>
      <p:font typeface="Lucida Sans Unicode" pitchFamily="34" charset="0"/>
      <p:regular r:id="rId56"/>
    </p:embeddedFont>
    <p:embeddedFont>
      <p:font typeface="Webdings" pitchFamily="18" charset="2"/>
      <p:regular r:id="rId57"/>
    </p:embeddedFont>
    <p:embeddedFont>
      <p:font typeface="Calibri" pitchFamily="34" charset="0"/>
      <p:regular r:id="rId58"/>
      <p:bold r:id="rId59"/>
      <p:italic r:id="rId60"/>
      <p:boldItalic r:id="rId61"/>
    </p:embeddedFont>
    <p:embeddedFont>
      <p:font typeface="Wingdings 3" pitchFamily="18" charset="2"/>
      <p:regular r:id="rId62"/>
    </p:embeddedFont>
    <p:embeddedFont>
      <p:font typeface="Verdana" pitchFamily="34" charset="0"/>
      <p:regular r:id="rId63"/>
      <p:bold r:id="rId64"/>
      <p:italic r:id="rId65"/>
      <p:boldItalic r:id="rId66"/>
    </p:embeddedFont>
    <p:embeddedFont>
      <p:font typeface="Wingdings 2" pitchFamily="18" charset="2"/>
      <p:regular r:id="rId6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2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D5069-227A-440F-877B-02188C42DF1C}" type="datetimeFigureOut">
              <a:rPr lang="th-TH" smtClean="0"/>
              <a:t>19/12/62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12C24-8C2C-4C3E-BA5E-DE4025B3F45D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F83EF-0790-4A78-BDFE-21725171B6E1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B71F2-CC54-45BC-B25D-BE3D80985E3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B71F2-CC54-45BC-B25D-BE3D80985E3A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B71F2-CC54-45BC-B25D-BE3D80985E3A}" type="slidenum">
              <a:rPr lang="th-TH" smtClean="0"/>
              <a:pPr/>
              <a:t>33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6CBFBA-7E2F-429B-AB02-AF7FDABBA25E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A3AA44-479A-47B4-8466-47C39D597E0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ดาวน์โหลด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357166"/>
            <a:ext cx="60019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500" b="1" i="1" dirty="0" smtClean="0">
                <a:latin typeface="TH Charm of AU" pitchFamily="34" charset="-34"/>
                <a:cs typeface="TH Charm of AU" pitchFamily="34" charset="-34"/>
              </a:rPr>
              <a:t>พระบรมราโชวาท</a:t>
            </a:r>
            <a:endParaRPr lang="th-TH" sz="11500" b="1" i="1" dirty="0"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" y="2071678"/>
            <a:ext cx="90011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dirty="0" smtClean="0">
                <a:latin typeface="TH Charm of AU" pitchFamily="34" charset="-34"/>
                <a:cs typeface="TH Charm of AU" pitchFamily="34" charset="-34"/>
              </a:rPr>
              <a:t>พระบาทสมเด็จพระเจ้าอยู่หัวทรงพระราชทานพระบรมราโชวาทในพิธีพระราชทานปริญญาบัตรของมหาวิทยาลัยรามคำแหง เมื่อวันที่ ๒๐ ธันวาคม ๒๕๒๐ ว่า </a:t>
            </a:r>
            <a:endParaRPr lang="en-US" sz="3600" dirty="0" smtClean="0">
              <a:latin typeface="TH Charm of AU" pitchFamily="34" charset="-34"/>
              <a:cs typeface="TH Charm of AU" pitchFamily="34" charset="-34"/>
            </a:endParaRPr>
          </a:p>
          <a:p>
            <a:pPr algn="thaiDist"/>
            <a:r>
              <a:rPr lang="th-TH" sz="3600" i="1" dirty="0" smtClean="0">
                <a:latin typeface="TH Charm of AU" pitchFamily="34" charset="-34"/>
                <a:cs typeface="TH Charm of AU" pitchFamily="34" charset="-34"/>
              </a:rPr>
              <a:t>“ท่านทั้งหลาย ซึ่งมีความรู้ ความคิด สติปัญญา สามารถที่จะสร้างประโยชน์ต่าง ๆ ได้พร้อมมูลอยู่นี้  ถ้าขาด</a:t>
            </a:r>
            <a:r>
              <a:rPr lang="th-TH" sz="3600" b="1" i="1" u="sng" dirty="0" smtClean="0">
                <a:latin typeface="TH Charm of AU" pitchFamily="34" charset="-34"/>
                <a:cs typeface="TH Charm of AU" pitchFamily="34" charset="-34"/>
              </a:rPr>
              <a:t>วินัย</a:t>
            </a:r>
            <a:r>
              <a:rPr lang="th-TH" sz="3600" i="1" dirty="0" smtClean="0">
                <a:latin typeface="TH Charm of AU" pitchFamily="34" charset="-34"/>
                <a:cs typeface="TH Charm of AU" pitchFamily="34" charset="-34"/>
              </a:rPr>
              <a:t> ก็อาจปล่อยตัว ปล่อยใจ ให้เป็นไปตามความสะดวกสบาย ทำให้สูญเสียประโยชน์ที่พึงจะได้ไปเปล่า ๆ เท่ากับได้เบียดบังทำลายตนเองและทำลายผู้อื่น ให้เสียหายด้วยอย่างน่าตำหนิที่สุด เพราะฉะนั้น จึงจำเป็นที่ทุกคนจะต้องใช้</a:t>
            </a:r>
            <a:r>
              <a:rPr lang="th-TH" sz="3600" b="1" i="1" u="sng" dirty="0" smtClean="0">
                <a:latin typeface="TH Charm of AU" pitchFamily="34" charset="-34"/>
                <a:cs typeface="TH Charm of AU" pitchFamily="34" charset="-34"/>
              </a:rPr>
              <a:t>วินัย</a:t>
            </a:r>
            <a:r>
              <a:rPr lang="th-TH" sz="3600" i="1" dirty="0" smtClean="0">
                <a:latin typeface="TH Charm of AU" pitchFamily="34" charset="-34"/>
                <a:cs typeface="TH Charm of AU" pitchFamily="34" charset="-34"/>
              </a:rPr>
              <a:t>บังคับ คือ บังคับให้ทำความดี ความเจริญ ให้แก่ตน และเผื่อแผ่ความดีความเจริญนั้น แก่ผู้อื่นพร้อมกันไปด้วย”</a:t>
            </a:r>
            <a:endParaRPr lang="th-TH" sz="3600" dirty="0">
              <a:latin typeface="TH Charm of AU" pitchFamily="34" charset="-34"/>
              <a:cs typeface="TH Charm of AU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285728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40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2</a:t>
            </a:r>
            <a:endParaRPr lang="th-TH" sz="40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4000" b="1" dirty="0">
                <a:latin typeface="Little_Star" pitchFamily="2" charset="0"/>
                <a:cs typeface="Little_Star" pitchFamily="2" charset="0"/>
              </a:rPr>
              <a:t>	หัว</a:t>
            </a: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หน้าฝ่ายทุจริตยักยอกเงินหลวง ผู้อำนวยการซึ่งเป็นผู้บังคับบัญชา ไม่ได้รู้เห็นเป็นใจกับการทุจริตนั้น ผู้อำนวยการ</a:t>
            </a:r>
          </a:p>
          <a:p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จะมีความผิดทางวินัยด้วยหรือไม่</a:t>
            </a:r>
            <a:endParaRPr lang="th-TH" sz="4000" b="1" dirty="0"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5" name="รูปภาพ 4" descr="ดาวน์โหลด-(1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357430"/>
            <a:ext cx="5357850" cy="39114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43" y="744566"/>
            <a:ext cx="87153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3600" b="1" dirty="0">
                <a:latin typeface="Little_Star" pitchFamily="2" charset="0"/>
                <a:cs typeface="Little_Star" pitchFamily="2" charset="0"/>
              </a:rPr>
              <a:t>	(๔) ต้องปฏิบัติตามคำสั่งของผู้บังคับบัญชาซึ่งสั่งในหน้าที่ราชการโดยชอบด้วยกฎหมายและระเบียบของทางราชการ โดยไม่ขัดขืนหรือหลีกเลี่ยง แต่ถ้าเห็นว่าการปฏิบัติตามคำสั่งนั้นจะทำให้เสียหายแก่ราชการ หรือจะเป็นการไม่รักษาประโยชน์ของทางราชการจะต้องเสนอความเห็นเป็นหนังสือทันทีเพื่อให้ผู้บังคับบัญชาทบทวนคำสั่งนั้น และเมื่อได้เสนอความเห็นแล้ว ถ้าผู้บังคับบัญชายืนยันให้ปฏิบัติตามคำสั่งเดิม ผู้อยู่ใต้บังคับบัญชาต้องปฏิบัติตาม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9058" y="2786058"/>
            <a:ext cx="50006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2</a:t>
            </a:r>
            <a:endParaRPr lang="th-TH" sz="3600" b="1" dirty="0" smtClean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	</a:t>
            </a:r>
            <a:r>
              <a:rPr lang="th-TH" sz="3600" b="1" spc="-50" dirty="0" smtClean="0">
                <a:latin typeface="Little_Star" pitchFamily="2" charset="0"/>
                <a:cs typeface="Little_Star" pitchFamily="2" charset="0"/>
              </a:rPr>
              <a:t>ข้า</a:t>
            </a:r>
            <a:r>
              <a:rPr lang="th-TH" sz="3600" b="1" spc="-50" dirty="0" smtClean="0">
                <a:latin typeface="Little_Star" pitchFamily="2" charset="0"/>
                <a:cs typeface="Little_Star" pitchFamily="2" charset="0"/>
              </a:rPr>
              <a:t>ราชการได้รับคำสั่งจากหัวหน้าสำนักงานให้ขับรถไปรับภรรยาของหัวหน้าสำนักงานจากบ้านมายังสำนักงาน เพื่อไปงานแต่งงานด้วยกัน ข้าราชการรายนั้น</a:t>
            </a:r>
          </a:p>
          <a:p>
            <a:r>
              <a:rPr lang="th-TH" sz="3600" b="1" spc="-50" dirty="0" smtClean="0">
                <a:latin typeface="Little_Star" pitchFamily="2" charset="0"/>
                <a:cs typeface="Little_Star" pitchFamily="2" charset="0"/>
              </a:rPr>
              <a:t>ไม่ปฏิบัติตาม โดยอ้างว่าไม่ใช่หน้าที่ราชการ</a:t>
            </a:r>
            <a:endParaRPr lang="th-TH" sz="3600" b="1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58" y="214290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1</a:t>
            </a:r>
            <a:endParaRPr lang="th-TH" sz="3600" b="1" dirty="0" smtClean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	</a:t>
            </a:r>
            <a:r>
              <a:rPr lang="th-TH" sz="3600" b="1" spc="-50" dirty="0" smtClean="0">
                <a:latin typeface="Little_Star" pitchFamily="2" charset="0"/>
                <a:cs typeface="Little_Star" pitchFamily="2" charset="0"/>
              </a:rPr>
              <a:t>ข้าราชการ</a:t>
            </a:r>
            <a:r>
              <a:rPr lang="th-TH" sz="3600" b="1" spc="-50" dirty="0">
                <a:latin typeface="Little_Star" pitchFamily="2" charset="0"/>
                <a:cs typeface="Little_Star" pitchFamily="2" charset="0"/>
              </a:rPr>
              <a:t>ได้รับคำสั่ง</a:t>
            </a:r>
            <a:r>
              <a:rPr lang="th-TH" sz="3600" b="1" spc="-50" dirty="0" smtClean="0">
                <a:latin typeface="Little_Star" pitchFamily="2" charset="0"/>
                <a:cs typeface="Little_Star" pitchFamily="2" charset="0"/>
              </a:rPr>
              <a:t>จากผู้บังคับบัญชา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ให้มาปฏิบัติราชการด่วนเป็นพิเศษในวันอาทิตย์วันหนึ่ง 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แต่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ไม่ยอมมาทำงานตาม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คำสั่ง </a:t>
            </a:r>
            <a:endParaRPr lang="th-TH" sz="3600" b="1" dirty="0" smtClean="0"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โดย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อ้างว่าเป็นวันหยุดราชการ</a:t>
            </a:r>
          </a:p>
        </p:txBody>
      </p:sp>
      <p:pic>
        <p:nvPicPr>
          <p:cNvPr id="6" name="รูปภาพ 5" descr="images-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124988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00063"/>
            <a:ext cx="87153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 dirty="0">
                <a:latin typeface="Little_Star" pitchFamily="2" charset="0"/>
                <a:cs typeface="Little_Star" pitchFamily="2" charset="0"/>
              </a:rPr>
              <a:t>	(๕) ต้องอุทิศเวลาของตนให้แก่ราชการ จะละ</a:t>
            </a:r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ทิ้ง</a:t>
            </a:r>
          </a:p>
          <a:p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หรือ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ทอดทิ้งหน้าที่ราชการมิได้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282" y="2000240"/>
            <a:ext cx="50720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1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เจ้าหน้าที่พิมพ์ดีด มาทำงานสายวันละ 15 – 20 นาที บ่อยๆ โดยเข้าใจว่าไม่เป็นไร เพราะหัวหน้าไม่ว่าและตนพิมพ์เร็วกว่าคนอื่น เมื่อมาถึงที่ทำงานก็ลงพิมพ์ทันที ในขณะที่คนอื่นยังโอ้เอ้อยู่ งานก็เสร็จเท่ากับคนอื่น</a:t>
            </a:r>
          </a:p>
        </p:txBody>
      </p:sp>
      <p:pic>
        <p:nvPicPr>
          <p:cNvPr id="6" name="รูปภาพ 5" descr="ดาวน์โหลด-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928934"/>
            <a:ext cx="4015465" cy="3857652"/>
          </a:xfrm>
          <a:prstGeom prst="rect">
            <a:avLst/>
          </a:prstGeom>
        </p:spPr>
      </p:pic>
      <p:pic>
        <p:nvPicPr>
          <p:cNvPr id="7" name="รูปภาพ 6" descr="ดาวน์โหลด-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114298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357166"/>
            <a:ext cx="87868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2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ข้าราชการเอาของหลายชิ้นมาเร่ขายให้เพื่อนๆ ที่ทำงานด้วยกัน </a:t>
            </a: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ในเวลาทำงาน</a:t>
            </a:r>
            <a:endParaRPr lang="th-TH" sz="3600" b="1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44" y="2357430"/>
            <a:ext cx="87868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3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ข้าราชการเดินขายประกันชีวิตให้กับเพื่อนๆ ที่ทำงานด้วยกัน </a:t>
            </a: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ในเวลาทำงาน</a:t>
            </a:r>
            <a:endParaRPr lang="th-TH" sz="3600" b="1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44" y="4286256"/>
            <a:ext cx="87868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4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ข้าราชการขอลาออกจากราชการโดยยื่นใบลาออกจากราชการ</a:t>
            </a: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และหยุดราชการไปเลย โดยไม่รอรับคำสั่งอนุญาต </a:t>
            </a:r>
            <a:endParaRPr lang="th-TH" sz="3600" b="1" dirty="0">
              <a:latin typeface="Little_Star" pitchFamily="2" charset="0"/>
              <a:cs typeface="Little_Star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785850" y="285728"/>
            <a:ext cx="7143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(๖) ต้องรักษาความลับของทางราชการ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2727344"/>
            <a:ext cx="8572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สมมติว่าท่านเป็นเจ้าหน้าที่จัดทำเรื่องพิจารณาเลื่อนเงินเดือนข้าราชการ กำลังรวบรวมรายชื่อผู้ที่ผู้บังคับบัญชาเสนอเลื่อนเงินเดือน ภรรยาหรือสามีของท่านซึ่งเป็นข้าราชการ</a:t>
            </a:r>
            <a:r>
              <a:rPr lang="th-TH" sz="3600" b="1" dirty="0" err="1">
                <a:latin typeface="Little_Star" pitchFamily="2" charset="0"/>
                <a:cs typeface="Little_Star" pitchFamily="2" charset="0"/>
              </a:rPr>
              <a:t>พลเรือน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สามัญในสังกัดถามท่านว่า ตัวเขาได้รับการเสนอชื่อให้เลื่อนเงินเดือน หรือไม่ ท่านจะบอกหรือไม่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 rot="20290183">
            <a:off x="3764786" y="1385385"/>
            <a:ext cx="27590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Secret</a:t>
            </a:r>
            <a:endParaRPr lang="th-TH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ijaya" pitchFamily="34" charset="0"/>
            </a:endParaRPr>
          </a:p>
        </p:txBody>
      </p:sp>
      <p:pic>
        <p:nvPicPr>
          <p:cNvPr id="7" name="รูปภาพ 6" descr="ปั้ม.png"/>
          <p:cNvPicPr>
            <a:picLocks noChangeAspect="1"/>
          </p:cNvPicPr>
          <p:nvPr/>
        </p:nvPicPr>
        <p:blipFill>
          <a:blip r:embed="rId2" cstate="print"/>
          <a:srcRect r="74560" b="23228"/>
          <a:stretch>
            <a:fillRect/>
          </a:stretch>
        </p:blipFill>
        <p:spPr>
          <a:xfrm rot="1677540">
            <a:off x="6491617" y="83220"/>
            <a:ext cx="2072041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8" y="142852"/>
            <a:ext cx="87154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b="1" dirty="0">
                <a:latin typeface="Little_Star" pitchFamily="2" charset="0"/>
                <a:cs typeface="Little_Star" pitchFamily="2" charset="0"/>
              </a:rPr>
              <a:t>	(๗) ต้องสุภาพเรียบร้อย รักษาความ</a:t>
            </a:r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สามัคคี และ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ต้องช่วยเหลือกันในการปฏิบัติ</a:t>
            </a:r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ราชการระหว่าง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ข้าราชการด้วยกันและผู้ร่วมปฏิบัติราชการ</a:t>
            </a:r>
          </a:p>
        </p:txBody>
      </p:sp>
      <p:pic>
        <p:nvPicPr>
          <p:cNvPr id="6" name="รูปภาพ 5" descr="images-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62"/>
            <a:ext cx="3643338" cy="3643338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10" y="2500306"/>
            <a:ext cx="87154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b="1" dirty="0">
                <a:latin typeface="Little_Star" pitchFamily="2" charset="0"/>
                <a:cs typeface="Little_Star" pitchFamily="2" charset="0"/>
              </a:rPr>
              <a:t>	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43306" y="2000240"/>
            <a:ext cx="51435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</a:p>
          <a:p>
            <a:r>
              <a:rPr lang="th-TH" sz="4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	</a:t>
            </a:r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ข้าราชการหญิง 2 คน </a:t>
            </a:r>
          </a:p>
          <a:p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เช่าบ้านอยู่ด้วยกันเกิดขัดใจกัน ทะเลาะตบตีกันที่บ้านพักจนเรื่องถึงตำรวจ แต่ตกลงเลิกแล้วต่อกัน </a:t>
            </a:r>
          </a:p>
          <a:p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ไม่เป็นคดี</a:t>
            </a:r>
            <a:endParaRPr lang="th-TH" sz="4400" b="1" dirty="0" smtClean="0">
              <a:latin typeface="Little_Star" pitchFamily="2" charset="0"/>
              <a:cs typeface="Little_St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ดาวน์โหลด-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7348" y="1785926"/>
            <a:ext cx="2629560" cy="371477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285728"/>
            <a:ext cx="85725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b="1" dirty="0">
                <a:latin typeface="Little_Star" pitchFamily="2" charset="0"/>
                <a:cs typeface="Little_Star" pitchFamily="2" charset="0"/>
              </a:rPr>
              <a:t>	(๘) ต้อง</a:t>
            </a:r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ต้อนรับให้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ความสะดวก ให้ความเป็นธรรม และให้</a:t>
            </a:r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การสงเคราะห์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แก่ประชาชนผู้ติดต่อราชการเกี่ยวกับหน้าที่ของตน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2571744"/>
            <a:ext cx="735811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“ต้อนรับ” คือ ให้การรับรองโดยไม่เนินเฉย </a:t>
            </a:r>
          </a:p>
          <a:p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“ให้ความสะดวก” คือ ให้คล่อง ไม่ติดขัด</a:t>
            </a:r>
          </a:p>
          <a:p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“ให้ความเป็นธรรม” คือ ทำโดยถูกต้อง </a:t>
            </a:r>
          </a:p>
          <a:p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ไม่ลำเอียง</a:t>
            </a:r>
          </a:p>
          <a:p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“ให้การสงเคราะห์” คือ ให้ความช่วยเหลือ </a:t>
            </a:r>
            <a:endParaRPr lang="th-TH" sz="4400" b="1" dirty="0">
              <a:latin typeface="Little_Star" pitchFamily="2" charset="0"/>
              <a:cs typeface="Little_Star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3214686"/>
            <a:ext cx="8501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1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ข้าราชการรายหนึ่งเป็นสมาชิกของพรรคการเมือง ก. และไปร่วมประชุมพรรคการเมืองนั้นเป็นประจำ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" y="214290"/>
            <a:ext cx="87153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(๙) ต้องวางตนเป็นกลางทางการเมืองในการปฏิบัติหน้าที่ราชการและในการปฏิบัติการอื่นที่เกี่ยวข้องกับประชาชน กับจะต้องปฏิบัติตามระเบียบของทางราชการว่าด้วยมารยาททางการเมืองของข้าราชการด้วย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20" y="5000636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2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ข้า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ราชการเป็นโฆษกพรรคการเมืองหนึ่ง</a:t>
            </a:r>
            <a:endParaRPr lang="th-TH" sz="3600" b="1" dirty="0">
              <a:latin typeface="Little_Star" pitchFamily="2" charset="0"/>
              <a:cs typeface="Little_St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44" y="430203"/>
            <a:ext cx="8715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(๑๐) ต้องรักษาชื่อเสียงของตน และรักษาเกียรติศักดิ์ของตำแหน่งหน้าที่ราชการของตนมิให้เสื่อมเสีย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282" y="2357430"/>
            <a:ext cx="857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1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ข้าราชการ</a:t>
            </a:r>
            <a:r>
              <a:rPr lang="th-TH" sz="3600" b="1" dirty="0" err="1">
                <a:latin typeface="Little_Star" pitchFamily="2" charset="0"/>
                <a:cs typeface="Little_Star" pitchFamily="2" charset="0"/>
              </a:rPr>
              <a:t>พลเรือน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สามัญขับรถชนคนบาดเจ็บสาหัส ถูกศาลพิพากษาให้จำคุก และปรับฐานกระทำโดยประมาทให้ผู้อื่นบาดเจ็บ โทษจำคุกให้รอการลงโทษ</a:t>
            </a:r>
          </a:p>
        </p:txBody>
      </p:sp>
      <p:pic>
        <p:nvPicPr>
          <p:cNvPr id="6" name="รูปภาพ 5" descr="ดาวน์โหลด-(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500438"/>
            <a:ext cx="364333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50988" y="571480"/>
            <a:ext cx="7021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วินัยและการรักษาวินัย</a:t>
            </a:r>
            <a:endParaRPr lang="th-TH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5" name="รูปภาพ 4" descr="ข้าราชการ-ico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357430"/>
            <a:ext cx="2786082" cy="2786082"/>
          </a:xfrm>
          <a:prstGeom prst="rect">
            <a:avLst/>
          </a:prstGeom>
        </p:spPr>
      </p:pic>
      <p:pic>
        <p:nvPicPr>
          <p:cNvPr id="6" name="รูปภาพ 5" descr="ลูกจ้างประจำ ic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9" y="2357437"/>
            <a:ext cx="2857513" cy="2857513"/>
          </a:xfrm>
          <a:prstGeom prst="rect">
            <a:avLst/>
          </a:prstGeom>
        </p:spPr>
      </p:pic>
      <p:pic>
        <p:nvPicPr>
          <p:cNvPr id="7" name="รูปภาพ 6" descr="พนักงานราชการ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91" y="2357437"/>
            <a:ext cx="2857513" cy="2857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6314" y="5286388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 smtClean="0">
                <a:solidFill>
                  <a:schemeClr val="bg1"/>
                </a:solidFill>
                <a:latin typeface="Little_Star" pitchFamily="2" charset="0"/>
                <a:cs typeface="Little_Star" pitchFamily="2" charset="0"/>
              </a:rPr>
              <a:t>บรรยายโดย</a:t>
            </a:r>
          </a:p>
          <a:p>
            <a:pPr algn="r"/>
            <a:r>
              <a:rPr lang="th-TH" b="1" dirty="0" smtClean="0">
                <a:solidFill>
                  <a:schemeClr val="bg1"/>
                </a:solidFill>
                <a:latin typeface="Little_Star" pitchFamily="2" charset="0"/>
                <a:cs typeface="Little_Star" pitchFamily="2" charset="0"/>
              </a:rPr>
              <a:t>กลุ่มงานวินัยและระบบคุณธรรม</a:t>
            </a:r>
          </a:p>
          <a:p>
            <a:pPr algn="r"/>
            <a:r>
              <a:rPr lang="th-TH" b="1" dirty="0" smtClean="0">
                <a:solidFill>
                  <a:schemeClr val="bg1"/>
                </a:solidFill>
                <a:latin typeface="Little_Star" pitchFamily="2" charset="0"/>
                <a:cs typeface="Little_Star" pitchFamily="2" charset="0"/>
              </a:rPr>
              <a:t>กลุ่มบริหารทรัพยากรบุคคล สำนักบริหารกลาง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1014225"/>
            <a:ext cx="8572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2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ข้า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ราชการชายรายหนึ่ง สูบกัญชาไม่ถึงกับมึนเมา</a:t>
            </a:r>
            <a:endParaRPr lang="th-TH" sz="3600" b="1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282" y="3335254"/>
            <a:ext cx="8572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3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ข้าราชการ ผู้เข้าสอบคัดเลือกเพื่อเลื่อนตำแหน่ง นำบันทึกย่อ</a:t>
            </a: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ที่จะสอบเข้าไปในห้องสอบ และนำออกมาดูเพื่อประกอบการเขียนคำตอบ แต่ถูกจับได้เสียก่อน</a:t>
            </a:r>
            <a:endParaRPr lang="th-TH" sz="3600" b="1" dirty="0">
              <a:latin typeface="Little_Star" pitchFamily="2" charset="0"/>
              <a:cs typeface="Little_Star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285728"/>
            <a:ext cx="87153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4800" b="1" dirty="0">
                <a:latin typeface="Little_Star" pitchFamily="2" charset="0"/>
                <a:cs typeface="Little_Star" pitchFamily="2" charset="0"/>
              </a:rPr>
              <a:t>มาตรา ๘๓ ข้าราชการ</a:t>
            </a:r>
            <a:r>
              <a:rPr lang="th-TH" sz="4800" b="1" dirty="0" err="1">
                <a:latin typeface="Little_Star" pitchFamily="2" charset="0"/>
                <a:cs typeface="Little_Star" pitchFamily="2" charset="0"/>
              </a:rPr>
              <a:t>พลเรือน</a:t>
            </a:r>
            <a:r>
              <a:rPr lang="th-TH" sz="4800" b="1" dirty="0">
                <a:latin typeface="Little_Star" pitchFamily="2" charset="0"/>
                <a:cs typeface="Little_Star" pitchFamily="2" charset="0"/>
              </a:rPr>
              <a:t>สามัญต้องไม่กระทำการใดอันเป็นข้อห้าม </a:t>
            </a:r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ดังต่อไปนี้</a:t>
            </a:r>
          </a:p>
          <a:p>
            <a:pPr algn="thaiDist"/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(๑) ต้องไม่รายงานเท็จต่อผู้บังคับบัญชา </a:t>
            </a:r>
            <a:endParaRPr lang="th-TH" sz="4800" b="1" dirty="0" smtClean="0">
              <a:latin typeface="Little_Star" pitchFamily="2" charset="0"/>
              <a:cs typeface="Little_Star" pitchFamily="2" charset="0"/>
            </a:endParaRPr>
          </a:p>
          <a:p>
            <a:pPr algn="thaiDist"/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การ</a:t>
            </a:r>
            <a:r>
              <a:rPr lang="th-TH" sz="4800" b="1" dirty="0">
                <a:latin typeface="Little_Star" pitchFamily="2" charset="0"/>
                <a:cs typeface="Little_Star" pitchFamily="2" charset="0"/>
              </a:rPr>
              <a:t>รายงานโดยปกปิดข้อความซึ่งควรต้องแจ้งถือ</a:t>
            </a:r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ว่า</a:t>
            </a:r>
          </a:p>
          <a:p>
            <a:pPr algn="thaiDist"/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เป็น</a:t>
            </a:r>
            <a:r>
              <a:rPr lang="th-TH" sz="4800" b="1" dirty="0">
                <a:latin typeface="Little_Star" pitchFamily="2" charset="0"/>
                <a:cs typeface="Little_Star" pitchFamily="2" charset="0"/>
              </a:rPr>
              <a:t>การรายงานเท็จด้วย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3428992" y="3852826"/>
            <a:ext cx="56436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เจ้าหน้าที่ธุรการบ้านอยู่ไกล ต้องนั่งรถไฟมาทำงาน วันหนึ่งขึ้นรถไฟไม่ทัน จึงต้องหยุดราชการในวันนั้น รุ่งขึ้นยื่นใบลาป่วย ขอลาป่วยในวันที่หยุดราชการไป</a:t>
            </a:r>
          </a:p>
        </p:txBody>
      </p:sp>
      <p:pic>
        <p:nvPicPr>
          <p:cNvPr id="6" name="รูปภาพ 5" descr="ดาวน์โหลด-(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393">
            <a:off x="32648" y="3978713"/>
            <a:ext cx="3483020" cy="2097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357188" y="285750"/>
            <a:ext cx="8501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(๒) ต้องไม่ปฏิบัติราชการอันเป็นการกระทำการข้ามผู้บังคับบัญชาเหนือตน เว้นแต่ผู้บังคับบัญชาเหนือตนขึ้นไปเป็นผู้สั่งให้กระทำหรือได้รับอนุญาตเป็นพิเศษชั่วครั้งคราว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5357818" y="2428868"/>
            <a:ext cx="35004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เจ้าหน้าที่บันทึกข้อมูล ทำเรื่องยื่นต่ออธิบดีโดยไม่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ผ่านผู้บังคับบัญชา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ตามลำดับ</a:t>
            </a:r>
          </a:p>
        </p:txBody>
      </p:sp>
      <p:pic>
        <p:nvPicPr>
          <p:cNvPr id="6" name="รูปภาพ 5" descr="images-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70902"/>
            <a:ext cx="4991126" cy="350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142844" y="21429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(๓) ต้องไม่อาศัยหรือยอมให้ผู้อื่นอาศัยตำแหน่งหน้าที่ราชการของตนหาประโยชน์ให้แก่ตนเองหรือผู้อื่น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214282" y="1428736"/>
            <a:ext cx="86439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</a:p>
          <a:p>
            <a:r>
              <a:rPr lang="th-TH" sz="3200" b="1" dirty="0">
                <a:latin typeface="Little_Star" pitchFamily="2" charset="0"/>
                <a:cs typeface="Little_Star" pitchFamily="2" charset="0"/>
              </a:rPr>
              <a:t>	เจ้าหน้าที่พัสดุมีหน้าที่จัดซื้อวัสดุสำนักงาน เช่น ดินสอ ยางลบ แฟ้ม </a:t>
            </a:r>
            <a:r>
              <a:rPr lang="th-TH" sz="3200" b="1" dirty="0" err="1">
                <a:latin typeface="Little_Star" pitchFamily="2" charset="0"/>
                <a:cs typeface="Little_Star" pitchFamily="2" charset="0"/>
              </a:rPr>
              <a:t>คลิบ</a:t>
            </a:r>
            <a:r>
              <a:rPr lang="th-TH" sz="3200" b="1" dirty="0">
                <a:latin typeface="Little_Star" pitchFamily="2" charset="0"/>
                <a:cs typeface="Little_Star" pitchFamily="2" charset="0"/>
              </a:rPr>
              <a:t>ลวด เข็มหมุด เป็นต้น ทุกร้านขายให้ทางราชการในราคาเดียวกัน โดยออกใบเสร็จแสดงการรับเงินจากทางราชการเต็มราคา ไม่ยอมลดให้ทางราชการ แต่จะจ่ายส่วนลดให้แก่เจ้าหน้าที่ 5</a:t>
            </a:r>
            <a:r>
              <a:rPr lang="en-US" sz="3200" b="1" dirty="0">
                <a:latin typeface="Little_Star" pitchFamily="2" charset="0"/>
                <a:cs typeface="Little_Star" pitchFamily="2" charset="0"/>
              </a:rPr>
              <a:t>%</a:t>
            </a:r>
            <a:r>
              <a:rPr lang="th-TH" sz="3200" b="1" dirty="0">
                <a:latin typeface="Little_Star" pitchFamily="2" charset="0"/>
                <a:cs typeface="Little_Star" pitchFamily="2" charset="0"/>
              </a:rPr>
              <a:t> หลังจากซื้อขายกันแล้วแต่ละครั้ง เจ้าหน้าที่พัสดุผู้นั้นได้รับเงินส่วนลด 5</a:t>
            </a:r>
            <a:r>
              <a:rPr lang="en-US" sz="3200" b="1" dirty="0">
                <a:latin typeface="Little_Star" pitchFamily="2" charset="0"/>
                <a:cs typeface="Little_Star" pitchFamily="2" charset="0"/>
              </a:rPr>
              <a:t>%</a:t>
            </a:r>
            <a:r>
              <a:rPr lang="th-TH" sz="3200" b="1" dirty="0">
                <a:latin typeface="Little_Star" pitchFamily="2" charset="0"/>
                <a:cs typeface="Little_Star" pitchFamily="2" charset="0"/>
              </a:rPr>
              <a:t> เป็นส่วนตัวเสมอ ทั้งนี้เจ้าหน้าที่ผู้นั้นเห็นว่า ถึงอย่างไรทางราชการจะต้องซื้อในราคานี้เสมอ การที่ร้านให้ส่วนลดแก่ตนเป็นการให้กันเป็นส่วนตัว ทางราชการไม่ได้เสียหายแต่ประการใด</a:t>
            </a:r>
          </a:p>
        </p:txBody>
      </p:sp>
      <p:pic>
        <p:nvPicPr>
          <p:cNvPr id="6" name="รูปภาพ 5" descr="พัสด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929198"/>
            <a:ext cx="2667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285750" y="571500"/>
            <a:ext cx="8501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(๔) ต้องไม่ประมาทเลินเล่อในหน้าที่ราชการ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285750" y="1643063"/>
            <a:ext cx="867886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เภสัชกรของสถานพยาบาลของทางราชการจ่ายยาผิด โดย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แพทย์</a:t>
            </a: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สั่ง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ยาหยอดตาให้คนไข้ แต่จ่ายยาทิงเจอร์ไอโอดีนให้ เป็นเหตุให้คนไข้นำไปหยอดตาแล้วเจ็บตา</a:t>
            </a:r>
          </a:p>
          <a:p>
            <a:endParaRPr lang="th-TH" sz="3200" b="1" dirty="0">
              <a:latin typeface="Little_Star" pitchFamily="2" charset="0"/>
              <a:cs typeface="Little_Star" pitchFamily="2" charset="0"/>
            </a:endParaRPr>
          </a:p>
          <a:p>
            <a:endParaRPr lang="th-TH" b="1" dirty="0"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6" name="รูปภาพ 5" descr="ดาวน์โหลด-(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283957"/>
            <a:ext cx="3528508" cy="335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ดาวน์โหลด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500306"/>
            <a:ext cx="2500330" cy="187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142844" y="428625"/>
            <a:ext cx="8858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(๕) ต้องไม่กระทำการหรือยอมให้ผู้อื่นกระทำการหาผลประโยชน์อันอาจทำให้เสียความเที่ยงธรรมหรือเสื่อมเสียเกียรติศักดิ์ของตำแหน่งหน้าที่ราชการของตน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500063" y="5095895"/>
            <a:ext cx="86439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  <a:endParaRPr lang="th-TH" sz="36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เจ้าหน้าที่ธุรการขับรถแท็กซี่รับจ้างในเวลากลางคืน</a:t>
            </a:r>
          </a:p>
        </p:txBody>
      </p:sp>
      <p:pic>
        <p:nvPicPr>
          <p:cNvPr id="6" name="รูปภาพ 5" descr="ดาวน์โหลด-(1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786058"/>
            <a:ext cx="3481404" cy="2774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357188" y="357188"/>
            <a:ext cx="84296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(๖) ต้องไม่เป็นกรรมการผู้จัดการ หรือผู้จัดการ หรือดำรงตำแหน่งอื่นใดที่มีลักษณะงานคล้ายคลึงกันนั้นในห้างหุ้นส่วนหรือบริษัท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428597" y="2786058"/>
            <a:ext cx="450059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  <a:endParaRPr lang="th-TH" sz="44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4400" b="1" dirty="0">
                <a:latin typeface="Little_Star" pitchFamily="2" charset="0"/>
                <a:cs typeface="Little_Star" pitchFamily="2" charset="0"/>
              </a:rPr>
              <a:t>	ข้าราชการเป็นตัวแทนบริษัทประกันชีวิต</a:t>
            </a:r>
          </a:p>
        </p:txBody>
      </p:sp>
      <p:pic>
        <p:nvPicPr>
          <p:cNvPr id="6" name="รูปภาพ 5" descr="ดาวน์โหลด-(1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071678"/>
            <a:ext cx="4357703" cy="435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285750" y="357188"/>
            <a:ext cx="8643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(๗) ต้องไม่กระทำการอย่างใดที่เป็น</a:t>
            </a:r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การ</a:t>
            </a:r>
          </a:p>
          <a:p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กลั่น</a:t>
            </a:r>
            <a:r>
              <a:rPr lang="th-TH" sz="4800" b="1" dirty="0">
                <a:latin typeface="Little_Star" pitchFamily="2" charset="0"/>
                <a:cs typeface="Little_Star" pitchFamily="2" charset="0"/>
              </a:rPr>
              <a:t>แกล้ง กดขี่ หรือข่มเหงกันในการปฏิบัติราชการ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3857620" y="1785926"/>
            <a:ext cx="50006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</a:p>
          <a:p>
            <a:r>
              <a:rPr lang="th-TH" sz="3200" b="1" dirty="0">
                <a:latin typeface="Little_Star" pitchFamily="2" charset="0"/>
                <a:cs typeface="Little_Star" pitchFamily="2" charset="0"/>
              </a:rPr>
              <a:t>	หัวหน้ากอง สั่งให้ข้าราชการตำแหน่งระดับชำนาญการผู้หนึ่งร่างหนังสือตอบข้อหารือของส่วนราชการหนึ่ง ข้าราชการผู้นั้นร่างหนังสือตามที่รับคำสั่ง แล้วนำเข้าเสนอหัวหน้า</a:t>
            </a:r>
            <a:r>
              <a:rPr lang="th-TH" sz="3200" b="1" dirty="0" smtClean="0">
                <a:latin typeface="Little_Star" pitchFamily="2" charset="0"/>
                <a:cs typeface="Little_Star" pitchFamily="2" charset="0"/>
              </a:rPr>
              <a:t>กอง</a:t>
            </a:r>
          </a:p>
          <a:p>
            <a:r>
              <a:rPr lang="th-TH" sz="3200" b="1" dirty="0" smtClean="0">
                <a:latin typeface="Little_Star" pitchFamily="2" charset="0"/>
                <a:cs typeface="Little_Star" pitchFamily="2" charset="0"/>
              </a:rPr>
              <a:t>ใน</a:t>
            </a:r>
            <a:r>
              <a:rPr lang="th-TH" sz="3200" b="1" dirty="0">
                <a:latin typeface="Little_Star" pitchFamily="2" charset="0"/>
                <a:cs typeface="Little_Star" pitchFamily="2" charset="0"/>
              </a:rPr>
              <a:t>ห้องหัวหน้ากอง และยืนฟังคำสั่งใหม่ หัวหน้ากองอ่านร่างหนังสือนั้น แล้วพูดว่า “เป็นระดับชำนาญการแล้วยังร่างหนังสือ</a:t>
            </a:r>
            <a:r>
              <a:rPr lang="th-TH" sz="3200" b="1" dirty="0" smtClean="0">
                <a:latin typeface="Little_Star" pitchFamily="2" charset="0"/>
                <a:cs typeface="Little_Star" pitchFamily="2" charset="0"/>
              </a:rPr>
              <a:t>อ่าน</a:t>
            </a:r>
          </a:p>
          <a:p>
            <a:r>
              <a:rPr lang="th-TH" sz="3200" b="1" dirty="0" smtClean="0">
                <a:latin typeface="Little_Star" pitchFamily="2" charset="0"/>
                <a:cs typeface="Little_Star" pitchFamily="2" charset="0"/>
              </a:rPr>
              <a:t>ไม่</a:t>
            </a:r>
            <a:r>
              <a:rPr lang="th-TH" sz="3200" b="1" dirty="0">
                <a:latin typeface="Little_Star" pitchFamily="2" charset="0"/>
                <a:cs typeface="Little_Star" pitchFamily="2" charset="0"/>
              </a:rPr>
              <a:t>รู้เรื่อง เอาไปร่างใหม่” แล้วโยนหนังสือนั้นลงพื้นให้ข้าราชการผู้นั้นรับไป</a:t>
            </a:r>
          </a:p>
        </p:txBody>
      </p:sp>
      <p:pic>
        <p:nvPicPr>
          <p:cNvPr id="6" name="รูปภาพ 5" descr="ดาวน์โหลด-(1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2357430"/>
            <a:ext cx="429408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285720" y="428604"/>
            <a:ext cx="857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(๘) ต้องไม่กระทำการอันเป็นการล่วง</a:t>
            </a:r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ละเมิด</a:t>
            </a:r>
          </a:p>
          <a:p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หรือ</a:t>
            </a:r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คุกคามทาง</a:t>
            </a:r>
            <a:r>
              <a:rPr lang="th-TH" sz="4800" b="1" dirty="0">
                <a:latin typeface="Little_Star" pitchFamily="2" charset="0"/>
                <a:cs typeface="Little_Star" pitchFamily="2" charset="0"/>
              </a:rPr>
              <a:t>เพศตามที่กำหนดในกฎ ก.พ.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285720" y="2285992"/>
            <a:ext cx="49291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ข้าราชการชายผู้หนึ่ง ขึ้น</a:t>
            </a:r>
            <a:r>
              <a:rPr lang="th-TH" sz="3600" b="1" dirty="0" err="1">
                <a:latin typeface="Little_Star" pitchFamily="2" charset="0"/>
                <a:cs typeface="Little_Star" pitchFamily="2" charset="0"/>
              </a:rPr>
              <a:t>ลิฟท์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พร้อมกับข้าราชการสตรีอีกหลายคน </a:t>
            </a:r>
            <a:endParaRPr lang="th-TH" sz="3600" b="1" dirty="0" smtClean="0"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ขณะ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อยู่ใน</a:t>
            </a:r>
            <a:r>
              <a:rPr lang="th-TH" sz="3600" b="1" dirty="0" err="1">
                <a:latin typeface="Little_Star" pitchFamily="2" charset="0"/>
                <a:cs typeface="Little_Star" pitchFamily="2" charset="0"/>
              </a:rPr>
              <a:t>ลิฟท์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 ข้าราชการชายร้องเพลงเบาๆ ว่า “เมื่อวานก็ดูสวยดี แต่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วันนี้</a:t>
            </a: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สวย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กว่าเมื่อวาน”</a:t>
            </a:r>
          </a:p>
        </p:txBody>
      </p:sp>
      <p:pic>
        <p:nvPicPr>
          <p:cNvPr id="6" name="รูปภาพ 5" descr="ดาวน์โหลด (13).jpg"/>
          <p:cNvPicPr>
            <a:picLocks noChangeAspect="1"/>
          </p:cNvPicPr>
          <p:nvPr/>
        </p:nvPicPr>
        <p:blipFill>
          <a:blip r:embed="rId2" cstate="print"/>
          <a:srcRect b="6349"/>
          <a:stretch>
            <a:fillRect/>
          </a:stretch>
        </p:blipFill>
        <p:spPr>
          <a:xfrm>
            <a:off x="4891656" y="2643182"/>
            <a:ext cx="398719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285720" y="500042"/>
            <a:ext cx="857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(๙) ต้องไม่ดูหมิ่น เหยียดหยาม กดขี่ </a:t>
            </a:r>
            <a:endParaRPr lang="th-TH" sz="4800" b="1" dirty="0" smtClean="0">
              <a:latin typeface="Little_Star" pitchFamily="2" charset="0"/>
              <a:cs typeface="Little_Star" pitchFamily="2" charset="0"/>
            </a:endParaRPr>
          </a:p>
          <a:p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หรือ</a:t>
            </a:r>
            <a:r>
              <a:rPr lang="th-TH" sz="4800" b="1" dirty="0">
                <a:latin typeface="Little_Star" pitchFamily="2" charset="0"/>
                <a:cs typeface="Little_Star" pitchFamily="2" charset="0"/>
              </a:rPr>
              <a:t>ข่มเหง</a:t>
            </a:r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ประชาชนผู้</a:t>
            </a:r>
            <a:r>
              <a:rPr lang="th-TH" sz="4800" b="1" dirty="0">
                <a:latin typeface="Little_Star" pitchFamily="2" charset="0"/>
                <a:cs typeface="Little_Star" pitchFamily="2" charset="0"/>
              </a:rPr>
              <a:t>ติดต่อราชการ</a:t>
            </a:r>
          </a:p>
        </p:txBody>
      </p:sp>
      <p:sp>
        <p:nvSpPr>
          <p:cNvPr id="5" name="สี่เหลี่ยมผืนผ้า 4"/>
          <p:cNvSpPr>
            <a:spLocks noChangeArrowheads="1"/>
          </p:cNvSpPr>
          <p:nvPr/>
        </p:nvSpPr>
        <p:spPr bwMode="auto">
          <a:xfrm>
            <a:off x="214282" y="2143116"/>
            <a:ext cx="48577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</a:p>
          <a:p>
            <a:r>
              <a:rPr lang="th-TH" sz="3600" b="1" dirty="0">
                <a:latin typeface="Little_Star" pitchFamily="2" charset="0"/>
                <a:cs typeface="Little_Star" pitchFamily="2" charset="0"/>
              </a:rPr>
              <a:t>	เจ้าหน้าที่รับเรื่องราวร้องทุกข์ </a:t>
            </a:r>
            <a:endParaRPr lang="th-TH" sz="3600" b="1" dirty="0" smtClean="0"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ไม่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รับเรื่องราวที่ราษฎรคนหนึ่งยื่นร้องทุกข์ โดยบอกว่า “เขียนไม่เป็น </a:t>
            </a:r>
            <a:endParaRPr lang="th-TH" sz="3600" b="1" dirty="0" smtClean="0">
              <a:latin typeface="Little_Star" pitchFamily="2" charset="0"/>
              <a:cs typeface="Little_Star" pitchFamily="2" charset="0"/>
            </a:endParaRP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เรียน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หนังสือมาหรือเปล่า เอาไป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ให้</a:t>
            </a: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คน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อื่นเขียนให้ใหม่” แล้ว</a:t>
            </a:r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โยน</a:t>
            </a:r>
          </a:p>
          <a:p>
            <a:r>
              <a:rPr lang="th-TH" sz="3600" b="1" dirty="0" smtClean="0">
                <a:latin typeface="Little_Star" pitchFamily="2" charset="0"/>
                <a:cs typeface="Little_Star" pitchFamily="2" charset="0"/>
              </a:rPr>
              <a:t>หนังสือลง</a:t>
            </a:r>
            <a:r>
              <a:rPr lang="th-TH" sz="3600" b="1" dirty="0">
                <a:latin typeface="Little_Star" pitchFamily="2" charset="0"/>
                <a:cs typeface="Little_Star" pitchFamily="2" charset="0"/>
              </a:rPr>
              <a:t>พื้นให้ผู้ร้องหยิบเอาไป</a:t>
            </a:r>
          </a:p>
        </p:txBody>
      </p:sp>
      <p:pic>
        <p:nvPicPr>
          <p:cNvPr id="8" name="รูปภาพ 7" descr="428119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00258"/>
            <a:ext cx="428625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501122" cy="3170099"/>
          </a:xfrm>
          <a:prstGeom prst="rect">
            <a:avLst/>
          </a:prstGeom>
          <a:noFill/>
          <a:ln w="762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4000" b="1" u="sng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วินัยข้าราชการ</a:t>
            </a:r>
            <a:r>
              <a:rPr lang="th-TH" sz="4000" b="1" u="sng" dirty="0" err="1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พลเรือน</a:t>
            </a:r>
            <a:r>
              <a:rPr lang="th-TH" sz="4000" b="1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  หมายถึง</a:t>
            </a:r>
          </a:p>
          <a:p>
            <a:pPr algn="thaiDist"/>
            <a:r>
              <a:rPr lang="th-TH" sz="4000" b="1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	ระเบียบแบบแผนความประพฤติที่บัญญัติไว้ให้ข้าราชการปฏิบัติและห้ามมิให้ข้าราชการปฏิบัติเพื่อข้าราชการใช้ควบคุมตนเอง ผู้บังคับบัญชาใช้ควบคุมใต้บังคับบัญชา เพื่อให้ข้าราชการมีความประพฤติดี ละเว้นความประพฤติมิชอบ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857628"/>
            <a:ext cx="8501122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u="sng" dirty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จุดมุ่งหมายของการลงโทษทางวินัย</a:t>
            </a:r>
          </a:p>
          <a:p>
            <a:r>
              <a:rPr lang="th-TH" sz="4000" b="1" dirty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  1. เพื่อปราบปรามผู้กระทำผิดวินัย</a:t>
            </a:r>
          </a:p>
          <a:p>
            <a:r>
              <a:rPr lang="th-TH" sz="4000" b="1" dirty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  2. เพื่อหยุดยั้งผู้ที่คิดจะกระทำผิดวินัย</a:t>
            </a:r>
          </a:p>
          <a:p>
            <a:r>
              <a:rPr lang="th-TH" sz="4000" b="1" dirty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  3. เพื่อรักษาเสถียรภาพและประสิทธิภาพในการบริหาร </a:t>
            </a:r>
          </a:p>
        </p:txBody>
      </p:sp>
      <p:pic>
        <p:nvPicPr>
          <p:cNvPr id="6" name="รูปภาพ 5" descr="ดาวน์โหลด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571876"/>
            <a:ext cx="221457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214282" y="285728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มาตรา ๘๕ การกระทำผิดวินัยในลักษณะดังต่อไปนี้ เป็นความผิดวินัยอย่างร้ายแรง</a:t>
            </a:r>
          </a:p>
          <a:p>
            <a:r>
              <a:rPr lang="th-TH" sz="4800" b="1" dirty="0">
                <a:latin typeface="Little_Star" pitchFamily="2" charset="0"/>
                <a:cs typeface="Little_Star" pitchFamily="2" charset="0"/>
              </a:rPr>
              <a:t>	(๓) ละทิ้งหน้าที่ราชการติดต่อในคราวเดียวกันเป็นเวลาเกินสิบห้าวันโดยไม่มีเหตุอันสมควร  หรือโดยมีพฤติการณ์อันแสดงถึง</a:t>
            </a:r>
            <a:r>
              <a:rPr lang="th-TH" sz="4800" b="1" dirty="0" smtClean="0">
                <a:latin typeface="Little_Star" pitchFamily="2" charset="0"/>
                <a:cs typeface="Little_Star" pitchFamily="2" charset="0"/>
              </a:rPr>
              <a:t>ความจง</a:t>
            </a:r>
            <a:r>
              <a:rPr lang="th-TH" sz="4800" b="1" dirty="0">
                <a:latin typeface="Little_Star" pitchFamily="2" charset="0"/>
                <a:cs typeface="Little_Star" pitchFamily="2" charset="0"/>
              </a:rPr>
              <a:t>ใจไม่ปฏิบัติตามระเบียบของทางราชการ</a:t>
            </a:r>
          </a:p>
        </p:txBody>
      </p:sp>
      <p:pic>
        <p:nvPicPr>
          <p:cNvPr id="5" name="รูปภาพ 4" descr="ดาวน์โหลด-(1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714752"/>
            <a:ext cx="328614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98016" y="428604"/>
            <a:ext cx="93314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alt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การขัดกันระหว่างประโยชน์ส่วนบุคคลและประโยชน์ส่วนรวมของเจ้าหน้าที่ของรัฐ</a:t>
            </a:r>
          </a:p>
          <a:p>
            <a:pPr algn="ctr"/>
            <a:r>
              <a:rPr lang="th-TH" alt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หรือผลประโยชน์ทับซ้อน</a:t>
            </a:r>
          </a:p>
          <a:p>
            <a:pPr algn="ctr"/>
            <a:r>
              <a:rPr lang="en-US" alt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CONFLICT OF INTERESTS</a:t>
            </a:r>
            <a:r>
              <a:rPr lang="th-TH" alt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 (</a:t>
            </a:r>
            <a:r>
              <a:rPr lang="en-US" alt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COI</a:t>
            </a:r>
            <a:r>
              <a:rPr lang="th-TH" alt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)</a:t>
            </a:r>
            <a:endParaRPr lang="en-US" altLang="th-TH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5" name="รูปภาพ 4" descr="ดาวน์โหลด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803203"/>
            <a:ext cx="6858048" cy="384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42852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การขัดกันระหว่างประโยชน์ส่วนบุคคล</a:t>
            </a:r>
          </a:p>
          <a:p>
            <a:pPr algn="ctr"/>
            <a:r>
              <a:rPr lang="th-TH" alt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และประโยชน์ส่วนรวมของเจ้าหน้าที่ของรัฐ</a:t>
            </a:r>
          </a:p>
          <a:p>
            <a:pPr algn="ctr"/>
            <a:r>
              <a:rPr lang="en-US" alt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CONFLICT OF INTERESTS</a:t>
            </a:r>
            <a:r>
              <a:rPr lang="th-TH" alt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 (</a:t>
            </a:r>
            <a:r>
              <a:rPr lang="en-US" alt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COI</a:t>
            </a:r>
            <a:r>
              <a:rPr lang="th-TH" alt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)</a:t>
            </a:r>
            <a:endParaRPr lang="th-TH" altLang="th-TH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8" y="3429000"/>
            <a:ext cx="9001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sz="5400" b="1" dirty="0" smtClean="0">
                <a:latin typeface="Little_Star" pitchFamily="2" charset="0"/>
                <a:cs typeface="Little_Star" pitchFamily="2" charset="0"/>
              </a:rPr>
              <a:t>หมายถึง การที่เจ้าหน้าที่ของรัฐได้ตกอยู่ในฐานะเป็นผู้มีส่วนได้เสียในรูปแบบต่างๆ ตามที่กฎหมายบัญญัติห้าม</a:t>
            </a:r>
            <a:endParaRPr lang="th-TH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93674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th-TH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7 รูปแบบ </a:t>
            </a:r>
            <a:r>
              <a:rPr lang="en-US" altLang="th-TH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: </a:t>
            </a:r>
            <a:r>
              <a:rPr lang="th-TH" altLang="th-TH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ผลประโยชน์ทับซ้อน</a:t>
            </a:r>
          </a:p>
          <a:p>
            <a:pPr marL="457200" indent="-457200"/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1. การนำทรัพย์สินของหน่วยงานไปใช้ชั่วคราวในกิจการที่เป็นของส่วนตนเพื่อประโยชน์ส่วนตัวของเจ้าหน้าที่ของรัฐ</a:t>
            </a:r>
          </a:p>
          <a:p>
            <a:pPr marL="457200" indent="-457200"/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และทำให้หน่วยงานของรัฐเสียหายหรือเสียประโยชน์</a:t>
            </a:r>
          </a:p>
          <a:p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2. การที่เจ้าหน้าที่ของรัฐได้รับทรัพย์สินหรือประโยชน์ต่างๆ เช่น การรับของขวัญฯ และผลจากการรับทรัพย์สินนั้น</a:t>
            </a:r>
          </a:p>
          <a:p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ได้ส่งผลหรือมีผลต่อการตัดสินใจในการดาเนินการตามอำนาจหน้าที่ของเจ้าหน้าที่ของรัฐในการปฏิบัติหน้าที่</a:t>
            </a:r>
          </a:p>
          <a:p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3. การที่เจ้าหน้าที่ของรัฐได้ใช้ข้อมูลภายในของรัฐ ซึ่งเป็นข้อมูลที่มีความสำคัญ และได้ใช้ข้อมูลนั้นเพื่อประโยชน์สำหรับตนเอง ครอบครัว ญาติหรือพวกพ้อง</a:t>
            </a:r>
          </a:p>
          <a:p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4. การที่เจ้าหน้าที่ของรัฐได้ทางานพิเศษต่างๆ โดยใช้เวลาในระหว่างที่จะต้องปฏิบัติงานตามอำนาจหน้าที่ให้กับ</a:t>
            </a:r>
          </a:p>
          <a:p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รัฐหรือหน่วยงานของรัฐ</a:t>
            </a:r>
          </a:p>
          <a:p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5. การที่เจ้าหน้าที่ของรัฐได้เข้ามาทำธุรกิจกับหน่วยงานภาครัฐ ในลักษณะที่เข้ามามีส่วนได้เสียในสัญญาต่างๆ </a:t>
            </a:r>
          </a:p>
          <a:p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ที่ได้ทำไว้กับหน่วยงาน</a:t>
            </a:r>
          </a:p>
          <a:p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6. การที่เจ้าหน้าที่ของรัฐได้ทำงานในภาคเอกชนที่มีความเกี่ยวข้องเชื่อมโยงกับอำนาจหน้าที่ของเจ้าหน้าที่รัฐในภายหลัง อันเป็นเวลาต่อเนื่องเมื่อได้พ้นจากการเป็นเจ้าหน้าที่ของรัฐ</a:t>
            </a:r>
          </a:p>
          <a:p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7. การที่เจ้าหน้าที่ของรัฐ ได้กำหนดโครงการสาธารณะและได้นาโครงการฯ นั้น ไปลงพื้นที่ของตนเพื่อเอื้อ</a:t>
            </a:r>
          </a:p>
          <a:p>
            <a:r>
              <a:rPr lang="th-TH" sz="2400" b="1" dirty="0" smtClean="0">
                <a:latin typeface="Little_Star" pitchFamily="2" charset="0"/>
                <a:cs typeface="Little_Star" pitchFamily="2" charset="0"/>
              </a:rPr>
              <a:t>ประโยชน์ส่วนตนหรือของพวกพ้อง</a:t>
            </a:r>
            <a:endParaRPr lang="th-TH" altLang="th-TH" sz="3200" b="1" dirty="0">
              <a:solidFill>
                <a:srgbClr val="0000FF"/>
              </a:solidFill>
              <a:latin typeface="Little_Star" pitchFamily="2" charset="0"/>
              <a:cs typeface="Little_St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4285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การรับทรัพย์สิน</a:t>
            </a:r>
            <a:endParaRPr lang="th-TH" altLang="th-TH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8" y="1857364"/>
            <a:ext cx="9001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sz="4000" b="1" dirty="0" smtClean="0">
                <a:latin typeface="Little_Star" pitchFamily="2" charset="0"/>
                <a:cs typeface="Little_Star" pitchFamily="2" charset="0"/>
              </a:rPr>
              <a:t>ห้ามมิให้เจ้าหน้าที่ของรัฐผู้ใดรับทรัพย์สินหรือประโยชน์อื่นใดจากบุคคล นอกเหนือจากทรัพย์สินหรือประโยชน์อันควรได้ตามกฎหมาย เว้นแต่การรับทรัพย์สินหรือประโยชน์อื่นใดโดยธรรมจรรยา </a:t>
            </a:r>
            <a:endParaRPr lang="th-TH" altLang="th-TH" sz="4000" b="1" dirty="0" smtClean="0">
              <a:latin typeface="Little_Star" pitchFamily="2" charset="0"/>
              <a:cs typeface="Little_Star" pitchFamily="2" charset="0"/>
            </a:endParaRPr>
          </a:p>
          <a:p>
            <a:r>
              <a:rPr lang="th-TH" altLang="th-TH" sz="4000" b="1" dirty="0" smtClean="0">
                <a:latin typeface="Little_Star" pitchFamily="2" charset="0"/>
                <a:cs typeface="Little_Star" pitchFamily="2" charset="0"/>
              </a:rPr>
              <a:t>ตาม</a:t>
            </a:r>
            <a:r>
              <a:rPr lang="th-TH" altLang="th-TH" sz="4000" b="1" dirty="0" smtClean="0">
                <a:latin typeface="Little_Star" pitchFamily="2" charset="0"/>
                <a:cs typeface="Little_Star" pitchFamily="2" charset="0"/>
              </a:rPr>
              <a:t>หลักเกณฑ์และจำนวนที่คณะกรรมการ ป.ป.ช. กำหนด</a:t>
            </a:r>
            <a:endParaRPr lang="th-TH" sz="4000" dirty="0"/>
          </a:p>
        </p:txBody>
      </p:sp>
      <p:pic>
        <p:nvPicPr>
          <p:cNvPr id="6" name="รูปภาพ 5" descr="ดาวน์โหลด-(22).png"/>
          <p:cNvPicPr>
            <a:picLocks noChangeAspect="1"/>
          </p:cNvPicPr>
          <p:nvPr/>
        </p:nvPicPr>
        <p:blipFill>
          <a:blip r:embed="rId2" cstate="print"/>
          <a:srcRect l="23568" t="42567" r="20264"/>
          <a:stretch>
            <a:fillRect/>
          </a:stretch>
        </p:blipFill>
        <p:spPr>
          <a:xfrm>
            <a:off x="3214678" y="4214818"/>
            <a:ext cx="278608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ดาวน์โหลด (18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82"/>
          <a:stretch>
            <a:fillRect/>
          </a:stretch>
        </p:blipFill>
        <p:spPr>
          <a:xfrm>
            <a:off x="-214346" y="2643182"/>
            <a:ext cx="2286016" cy="2333434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00034" y="285728"/>
            <a:ext cx="80724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การรับทรัพย์สินโดยธรรมจรรยา</a:t>
            </a:r>
          </a:p>
          <a:p>
            <a:pPr algn="thaiDist"/>
            <a:endParaRPr lang="th-TH" altLang="th-TH" b="1" dirty="0" smtClean="0">
              <a:latin typeface="Little_Star" pitchFamily="2" charset="0"/>
              <a:cs typeface="Little_Star" pitchFamily="2" charset="0"/>
            </a:endParaRPr>
          </a:p>
          <a:p>
            <a:pPr algn="thaiDist"/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การรับทรัพย์สิน หรือประโยชน์อื่นใดจากญาติหรือจากบุคคลที่ให้</a:t>
            </a:r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กัน</a:t>
            </a:r>
          </a:p>
          <a:p>
            <a:pPr algn="thaiDist"/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ใน</a:t>
            </a:r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โอกาสต่าง ๆ โดยปกติตามขนมธรรมเนียมประเพณี หรือวัฒนธรรม </a:t>
            </a:r>
            <a:endParaRPr lang="th-TH" altLang="th-TH" sz="3200" b="1" dirty="0" smtClean="0">
              <a:latin typeface="Little_Star" pitchFamily="2" charset="0"/>
              <a:cs typeface="Little_Star" pitchFamily="2" charset="0"/>
            </a:endParaRPr>
          </a:p>
          <a:p>
            <a:pPr algn="thaiDist"/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หรือ</a:t>
            </a:r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ให้กันตามมารยาทที่ปฏิบัติกันในสังคม</a:t>
            </a:r>
            <a:endParaRPr lang="en-US" altLang="th-TH" sz="3200" b="1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00166" y="3670419"/>
            <a:ext cx="81439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Little_Star" pitchFamily="2" charset="0"/>
                <a:cs typeface="Little_Star" pitchFamily="2" charset="0"/>
              </a:rPr>
              <a:t>หากมีความจำเป็นต้องรับเพราะเพื่อรักษาไมตรี...จะทำอย่างไร</a:t>
            </a:r>
          </a:p>
          <a:p>
            <a:pPr algn="thaiDist"/>
            <a:r>
              <a:rPr lang="en-US" altLang="th-TH" sz="3200" b="1" dirty="0" smtClean="0">
                <a:latin typeface="Little_Star" pitchFamily="2" charset="0"/>
                <a:cs typeface="Little_Star" pitchFamily="2" charset="0"/>
              </a:rPr>
              <a:t>    1.</a:t>
            </a:r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 แจ้งผู้บังคับบัญชา ซึ่งเป็นหัวหน้าส่วนราชการ วินิจฉัย</a:t>
            </a:r>
            <a:endParaRPr lang="en-US" altLang="th-TH" sz="3200" b="1" dirty="0" smtClean="0">
              <a:latin typeface="Little_Star" pitchFamily="2" charset="0"/>
              <a:cs typeface="Little_Star" pitchFamily="2" charset="0"/>
            </a:endParaRPr>
          </a:p>
          <a:p>
            <a:pPr algn="thaiDist"/>
            <a:r>
              <a:rPr lang="en-US" altLang="th-TH" sz="3200" b="1" dirty="0" smtClean="0">
                <a:latin typeface="Little_Star" pitchFamily="2" charset="0"/>
                <a:cs typeface="Little_Star" pitchFamily="2" charset="0"/>
                <a:sym typeface="Webdings" pitchFamily="18" charset="2"/>
              </a:rPr>
              <a:t>    2.</a:t>
            </a:r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 มีเหตุผลรับได้ </a:t>
            </a:r>
            <a:r>
              <a:rPr lang="en-US" altLang="th-TH" sz="3200" b="1" dirty="0" smtClean="0">
                <a:latin typeface="Little_Star" pitchFamily="2" charset="0"/>
                <a:cs typeface="Little_Star" pitchFamily="2" charset="0"/>
              </a:rPr>
              <a:t>-</a:t>
            </a:r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 รับไว้</a:t>
            </a:r>
          </a:p>
          <a:p>
            <a:pPr algn="thaiDist"/>
            <a:r>
              <a:rPr lang="en-US" altLang="th-TH" sz="3200" b="1" dirty="0" smtClean="0">
                <a:latin typeface="Little_Star" pitchFamily="2" charset="0"/>
                <a:cs typeface="Little_Star" pitchFamily="2" charset="0"/>
                <a:sym typeface="Webdings" pitchFamily="18" charset="2"/>
              </a:rPr>
              <a:t>    3.</a:t>
            </a:r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 ไม่มีเหตุควรรับ - ส่งคืน                                      </a:t>
            </a:r>
            <a:endParaRPr lang="en-US" altLang="th-TH" sz="3200" b="1" dirty="0" smtClean="0">
              <a:latin typeface="Little_Star" pitchFamily="2" charset="0"/>
              <a:cs typeface="Little_Star" pitchFamily="2" charset="0"/>
            </a:endParaRPr>
          </a:p>
          <a:p>
            <a:pPr algn="thaiDist"/>
            <a:r>
              <a:rPr lang="en-US" altLang="th-TH" sz="3200" b="1" dirty="0" smtClean="0">
                <a:latin typeface="Little_Star" pitchFamily="2" charset="0"/>
                <a:cs typeface="Little_Star" pitchFamily="2" charset="0"/>
              </a:rPr>
              <a:t>    4.</a:t>
            </a:r>
            <a:r>
              <a:rPr lang="th-TH" altLang="th-TH" sz="3200" b="1" dirty="0" smtClean="0">
                <a:latin typeface="Little_Star" pitchFamily="2" charset="0"/>
                <a:cs typeface="Little_Star" pitchFamily="2" charset="0"/>
              </a:rPr>
              <a:t> ส่งคืนไม่ได้ มอบให้ส่วนราชการ</a:t>
            </a:r>
            <a:endParaRPr lang="th-TH" b="1" dirty="0">
              <a:latin typeface="Little_Star" pitchFamily="2" charset="0"/>
              <a:cs typeface="Little_St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90130" y="216266"/>
            <a:ext cx="79432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การรักษาจรรยาข้าราชการ</a:t>
            </a:r>
            <a:endParaRPr lang="th-TH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1571612"/>
            <a:ext cx="85011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400" b="1" dirty="0">
                <a:latin typeface="Little_Star" pitchFamily="2" charset="0"/>
                <a:cs typeface="Little_Star" pitchFamily="2" charset="0"/>
              </a:rPr>
              <a:t>มาตรา  ๗๘  ข้าราชการ</a:t>
            </a:r>
            <a:r>
              <a:rPr lang="th-TH" sz="4400" b="1" dirty="0" err="1">
                <a:latin typeface="Little_Star" pitchFamily="2" charset="0"/>
                <a:cs typeface="Little_Star" pitchFamily="2" charset="0"/>
              </a:rPr>
              <a:t>พลเรือน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สามัญต้องรักษา</a:t>
            </a:r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จรรยาข้าราชการ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ตามที่ส่วนราชการ</a:t>
            </a:r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กำหนดโดย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มุ่งประสงค์</a:t>
            </a:r>
          </a:p>
          <a:p>
            <a:pPr>
              <a:defRPr/>
            </a:pPr>
            <a:r>
              <a:rPr lang="th-TH" sz="4400" b="1" dirty="0">
                <a:latin typeface="Little_Star" pitchFamily="2" charset="0"/>
                <a:cs typeface="Little_Star" pitchFamily="2" charset="0"/>
              </a:rPr>
              <a:t>	</a:t>
            </a:r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-  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ให้เป็นข้าราชการที่ดี</a:t>
            </a:r>
          </a:p>
          <a:p>
            <a:pPr>
              <a:defRPr/>
            </a:pPr>
            <a:r>
              <a:rPr lang="th-TH" sz="4400" b="1" dirty="0">
                <a:latin typeface="Little_Star" pitchFamily="2" charset="0"/>
                <a:cs typeface="Little_Star" pitchFamily="2" charset="0"/>
              </a:rPr>
              <a:t>	</a:t>
            </a:r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-  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มีเกียรติและศักดิ์ศรีความเป็นข้าราชการ</a:t>
            </a:r>
          </a:p>
        </p:txBody>
      </p:sp>
      <p:pic>
        <p:nvPicPr>
          <p:cNvPr id="6" name="รูปภาพ 5" descr="จรรย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071942"/>
            <a:ext cx="2786058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63085" y="216266"/>
            <a:ext cx="92496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ข้อบังคับกรมตรวจบัญชีสหกรณ์</a:t>
            </a:r>
          </a:p>
          <a:p>
            <a:pPr algn="ctr"/>
            <a:r>
              <a:rPr lang="th-TH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ว่าด้วยจรรยาข้าราชการกรมตรวจบัญชีสหกรณ์พ.ศ. 2554</a:t>
            </a:r>
            <a:endParaRPr lang="th-TH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5" name="รูปภาพ 4" descr="ดาวน์โหลด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483161"/>
            <a:ext cx="5500726" cy="366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2844" y="714356"/>
            <a:ext cx="850112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ข้อ 5 ข้าราชการกรมตรวจบัญชีสหกรณ์พึงมีจรรยา ดังต่อไปนี้</a:t>
            </a:r>
          </a:p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	(1) ยึดมั่นในสิ่งที่ถูกต้อง</a:t>
            </a:r>
          </a:p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	(2) มีความรับผิดชอบ</a:t>
            </a:r>
          </a:p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	(3) มีจริยธรรม</a:t>
            </a:r>
          </a:p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	(4) มีการทำงานร่วมกัน</a:t>
            </a:r>
          </a:p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	(5) มุ่งผลสัมฤทธิ์ของงาน</a:t>
            </a:r>
          </a:p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	(6) มีศักดิ์ศรี</a:t>
            </a:r>
            <a:endParaRPr lang="th-TH" sz="4400" b="1" dirty="0"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5" name="รูปภาพ 4" descr="ดาวน์โหลด-(20).png"/>
          <p:cNvPicPr>
            <a:picLocks noChangeAspect="1"/>
          </p:cNvPicPr>
          <p:nvPr/>
        </p:nvPicPr>
        <p:blipFill>
          <a:blip r:embed="rId2" cstate="print"/>
          <a:srcRect r="27606"/>
          <a:stretch>
            <a:fillRect/>
          </a:stretch>
        </p:blipFill>
        <p:spPr>
          <a:xfrm>
            <a:off x="4500561" y="1500174"/>
            <a:ext cx="4626011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2844" y="538722"/>
            <a:ext cx="564360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ข้อ 6 ให้ข้าราชการปฏิบัติตามจรรยาข้าราชการนี้โดยครบถ้วน ผู้บังคับบัญชาทุกระดับชั้นต้องให้ความสำคัญและเป็นแบบอย่างในการประพฤติปฏิบัติตามจรรยาข้าราชการ การไม่ปฏิบัติตามจรรยาข้าราชการอันมิใช่เป็นความผิดวินัย </a:t>
            </a:r>
            <a:endParaRPr lang="th-TH" sz="4000" b="1" dirty="0" smtClean="0">
              <a:latin typeface="Little_Star" pitchFamily="2" charset="0"/>
              <a:cs typeface="Little_Star" pitchFamily="2" charset="0"/>
            </a:endParaRPr>
          </a:p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ให้</a:t>
            </a: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ผู้บังคับบัญชาตักเตือน นำไป</a:t>
            </a:r>
          </a:p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ประกอบการพิจารณาแต่งตั้งเลื่อน</a:t>
            </a:r>
          </a:p>
          <a:p>
            <a:pPr>
              <a:defRPr/>
            </a:pP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เงินเดือน หรือสั่งให้ข้าราชการผู้นั้นได้รับการพัฒนา</a:t>
            </a:r>
            <a:endParaRPr lang="th-TH" sz="4400" b="1" dirty="0"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5" name="รูปภาพ 4" descr="images-(6).png"/>
          <p:cNvPicPr>
            <a:picLocks noChangeAspect="1"/>
          </p:cNvPicPr>
          <p:nvPr/>
        </p:nvPicPr>
        <p:blipFill>
          <a:blip r:embed="rId2" cstate="print"/>
          <a:srcRect l="21694" r="22520"/>
          <a:stretch>
            <a:fillRect/>
          </a:stretch>
        </p:blipFill>
        <p:spPr>
          <a:xfrm>
            <a:off x="5643570" y="714356"/>
            <a:ext cx="321471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396711" y="285728"/>
            <a:ext cx="43300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ittle_Star" pitchFamily="2" charset="0"/>
                <a:cs typeface="Little_Star" pitchFamily="2" charset="0"/>
              </a:rPr>
              <a:t>โทษทางวินัย</a:t>
            </a:r>
            <a:endParaRPr lang="th-TH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06" y="1929364"/>
            <a:ext cx="44291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buFont typeface="Wingdings" pitchFamily="2" charset="2"/>
              <a:buChar char="v"/>
            </a:pPr>
            <a:r>
              <a:rPr lang="th-TH" sz="4800" b="1" dirty="0" smtClean="0">
                <a:solidFill>
                  <a:schemeClr val="tx2"/>
                </a:solidFill>
                <a:latin typeface="Little_Star" pitchFamily="2" charset="0"/>
                <a:cs typeface="Little_Star" pitchFamily="2" charset="0"/>
              </a:rPr>
              <a:t>โทษ</a:t>
            </a:r>
            <a:r>
              <a:rPr lang="th-TH" sz="4800" b="1" dirty="0">
                <a:solidFill>
                  <a:schemeClr val="tx2"/>
                </a:solidFill>
                <a:latin typeface="Little_Star" pitchFamily="2" charset="0"/>
                <a:cs typeface="Little_Star" pitchFamily="2" charset="0"/>
              </a:rPr>
              <a:t>สำหรับ</a:t>
            </a:r>
            <a:r>
              <a:rPr lang="th-TH" sz="4800" b="1" dirty="0" smtClean="0">
                <a:solidFill>
                  <a:schemeClr val="tx2"/>
                </a:solidFill>
                <a:latin typeface="Little_Star" pitchFamily="2" charset="0"/>
                <a:cs typeface="Little_Star" pitchFamily="2" charset="0"/>
              </a:rPr>
              <a:t>ความผิด</a:t>
            </a:r>
          </a:p>
          <a:p>
            <a:pPr marL="914400" indent="-914400"/>
            <a:r>
              <a:rPr lang="th-TH" sz="4800" b="1" dirty="0" smtClean="0">
                <a:solidFill>
                  <a:schemeClr val="tx2"/>
                </a:solidFill>
                <a:latin typeface="Little_Star" pitchFamily="2" charset="0"/>
                <a:cs typeface="Little_Star" pitchFamily="2" charset="0"/>
              </a:rPr>
              <a:t>     อย่าง</a:t>
            </a:r>
            <a:r>
              <a:rPr lang="th-TH" sz="4800" b="1" u="sng" dirty="0">
                <a:solidFill>
                  <a:schemeClr val="bg2">
                    <a:lumMod val="50000"/>
                  </a:schemeClr>
                </a:solidFill>
                <a:latin typeface="Little_Star" pitchFamily="2" charset="0"/>
                <a:cs typeface="Little_Star" pitchFamily="2" charset="0"/>
              </a:rPr>
              <a:t>ไม่ร้ายแรง</a:t>
            </a:r>
            <a:endParaRPr lang="th-TH" sz="4800" b="1" dirty="0">
              <a:solidFill>
                <a:schemeClr val="bg2">
                  <a:lumMod val="50000"/>
                </a:schemeClr>
              </a:solidFill>
              <a:latin typeface="Little_Star" pitchFamily="2" charset="0"/>
              <a:cs typeface="Little_Star" pitchFamily="2" charset="0"/>
            </a:endParaRPr>
          </a:p>
          <a:p>
            <a:pPr marL="1371600" lvl="1" indent="-914400">
              <a:buFont typeface="Wingdings" pitchFamily="2" charset="2"/>
              <a:buChar char="Ø"/>
            </a:pPr>
            <a:r>
              <a:rPr lang="th-TH" sz="4800" b="1" dirty="0" smtClean="0">
                <a:solidFill>
                  <a:schemeClr val="bg2">
                    <a:lumMod val="50000"/>
                  </a:schemeClr>
                </a:solidFill>
                <a:latin typeface="Little_Star" pitchFamily="2" charset="0"/>
                <a:cs typeface="Little_Star" pitchFamily="2" charset="0"/>
              </a:rPr>
              <a:t>ภาคทัณฑ์</a:t>
            </a:r>
            <a:endParaRPr lang="th-TH" sz="4800" b="1" dirty="0">
              <a:solidFill>
                <a:schemeClr val="bg2">
                  <a:lumMod val="50000"/>
                </a:schemeClr>
              </a:solidFill>
              <a:latin typeface="Little_Star" pitchFamily="2" charset="0"/>
              <a:cs typeface="Little_Star" pitchFamily="2" charset="0"/>
            </a:endParaRPr>
          </a:p>
          <a:p>
            <a:pPr marL="1371600" lvl="1" indent="-914400">
              <a:buFont typeface="Wingdings" pitchFamily="2" charset="2"/>
              <a:buChar char="Ø"/>
            </a:pPr>
            <a:r>
              <a:rPr lang="th-TH" sz="4800" b="1" dirty="0" smtClean="0">
                <a:solidFill>
                  <a:schemeClr val="bg2">
                    <a:lumMod val="50000"/>
                  </a:schemeClr>
                </a:solidFill>
                <a:latin typeface="Little_Star" pitchFamily="2" charset="0"/>
                <a:cs typeface="Little_Star" pitchFamily="2" charset="0"/>
              </a:rPr>
              <a:t>ตัด</a:t>
            </a:r>
            <a:r>
              <a:rPr lang="th-TH" sz="4800" b="1" dirty="0">
                <a:solidFill>
                  <a:schemeClr val="bg2">
                    <a:lumMod val="50000"/>
                  </a:schemeClr>
                </a:solidFill>
                <a:latin typeface="Little_Star" pitchFamily="2" charset="0"/>
                <a:cs typeface="Little_Star" pitchFamily="2" charset="0"/>
              </a:rPr>
              <a:t>เงินเดือน</a:t>
            </a:r>
          </a:p>
          <a:p>
            <a:pPr marL="1371600" lvl="1" indent="-914400">
              <a:buFont typeface="Wingdings" pitchFamily="2" charset="2"/>
              <a:buChar char="Ø"/>
            </a:pPr>
            <a:r>
              <a:rPr lang="th-TH" sz="4800" b="1" dirty="0" smtClean="0">
                <a:solidFill>
                  <a:schemeClr val="bg2">
                    <a:lumMod val="50000"/>
                  </a:schemeClr>
                </a:solidFill>
                <a:latin typeface="Little_Star" pitchFamily="2" charset="0"/>
                <a:cs typeface="Little_Star" pitchFamily="2" charset="0"/>
              </a:rPr>
              <a:t>ลดเงินเดือน</a:t>
            </a:r>
            <a:endParaRPr lang="th-TH" sz="4800" b="1" dirty="0">
              <a:solidFill>
                <a:schemeClr val="bg2">
                  <a:lumMod val="50000"/>
                </a:schemeClr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14876" y="1954210"/>
            <a:ext cx="412164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h-TH" sz="4800" b="1" dirty="0" smtClean="0">
                <a:solidFill>
                  <a:schemeClr val="tx2"/>
                </a:solidFill>
                <a:latin typeface="Little_Star" pitchFamily="2" charset="0"/>
                <a:cs typeface="Little_Star" pitchFamily="2" charset="0"/>
              </a:rPr>
              <a:t> โทษ</a:t>
            </a:r>
            <a:r>
              <a:rPr lang="th-TH" sz="4800" b="1" dirty="0">
                <a:solidFill>
                  <a:schemeClr val="tx2"/>
                </a:solidFill>
                <a:latin typeface="Little_Star" pitchFamily="2" charset="0"/>
                <a:cs typeface="Little_Star" pitchFamily="2" charset="0"/>
              </a:rPr>
              <a:t>สำหรับ</a:t>
            </a:r>
            <a:r>
              <a:rPr lang="th-TH" sz="4800" b="1" dirty="0" smtClean="0">
                <a:solidFill>
                  <a:schemeClr val="tx2"/>
                </a:solidFill>
                <a:latin typeface="Little_Star" pitchFamily="2" charset="0"/>
                <a:cs typeface="Little_Star" pitchFamily="2" charset="0"/>
              </a:rPr>
              <a:t>ความผิด</a:t>
            </a:r>
          </a:p>
          <a:p>
            <a:r>
              <a:rPr lang="th-TH" sz="4800" b="1" dirty="0" smtClean="0">
                <a:solidFill>
                  <a:schemeClr val="tx2"/>
                </a:solidFill>
                <a:latin typeface="Little_Star" pitchFamily="2" charset="0"/>
                <a:cs typeface="Little_Star" pitchFamily="2" charset="0"/>
              </a:rPr>
              <a:t>    อย่าง</a:t>
            </a:r>
            <a:r>
              <a:rPr lang="th-TH" sz="4800" b="1" u="sng" dirty="0">
                <a:solidFill>
                  <a:srgbClr val="C00000"/>
                </a:solidFill>
                <a:latin typeface="Little_Star" pitchFamily="2" charset="0"/>
                <a:cs typeface="Little_Star" pitchFamily="2" charset="0"/>
              </a:rPr>
              <a:t>ร้ายแรง</a:t>
            </a:r>
            <a:endParaRPr lang="th-TH" sz="4800" b="1" dirty="0">
              <a:solidFill>
                <a:srgbClr val="C00000"/>
              </a:solidFill>
              <a:latin typeface="Little_Star" pitchFamily="2" charset="0"/>
              <a:cs typeface="Little_Star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th-TH" sz="4800" b="1" dirty="0" smtClean="0">
                <a:solidFill>
                  <a:srgbClr val="C00000"/>
                </a:solidFill>
                <a:latin typeface="Little_Star" pitchFamily="2" charset="0"/>
                <a:cs typeface="Little_Star" pitchFamily="2" charset="0"/>
              </a:rPr>
              <a:t> ปลด</a:t>
            </a:r>
            <a:r>
              <a:rPr lang="th-TH" sz="4800" b="1" dirty="0">
                <a:solidFill>
                  <a:srgbClr val="C00000"/>
                </a:solidFill>
                <a:latin typeface="Little_Star" pitchFamily="2" charset="0"/>
                <a:cs typeface="Little_Star" pitchFamily="2" charset="0"/>
              </a:rPr>
              <a:t>ออก</a:t>
            </a:r>
          </a:p>
          <a:p>
            <a:pPr lvl="1">
              <a:buFont typeface="Wingdings" pitchFamily="2" charset="2"/>
              <a:buChar char="Ø"/>
            </a:pPr>
            <a:r>
              <a:rPr lang="th-TH" sz="4800" b="1" dirty="0" smtClean="0">
                <a:solidFill>
                  <a:srgbClr val="C00000"/>
                </a:solidFill>
                <a:latin typeface="Little_Star" pitchFamily="2" charset="0"/>
                <a:cs typeface="Little_Star" pitchFamily="2" charset="0"/>
              </a:rPr>
              <a:t> ไล่ออก</a:t>
            </a:r>
            <a:endParaRPr lang="th-TH" sz="4800" b="1" u="sng" dirty="0">
              <a:solidFill>
                <a:srgbClr val="C00000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7" name="รูปภาพ 6" descr="ดาวน์โหลด-(1)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3994800"/>
            <a:ext cx="4857764" cy="2720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Untitled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43" y="285728"/>
            <a:ext cx="87153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 dirty="0">
                <a:latin typeface="Little_Star" pitchFamily="2" charset="0"/>
                <a:cs typeface="Little_Star" pitchFamily="2" charset="0"/>
              </a:rPr>
              <a:t>มาตรา ๘๒ ข้าราชการ</a:t>
            </a:r>
            <a:r>
              <a:rPr lang="th-TH" sz="4400" b="1" dirty="0" err="1">
                <a:latin typeface="Little_Star" pitchFamily="2" charset="0"/>
                <a:cs typeface="Little_Star" pitchFamily="2" charset="0"/>
              </a:rPr>
              <a:t>พลเรือน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สามัญต้องกระทำการอันเป็นข้อปฏิบัติดังต่อไปนี้</a:t>
            </a:r>
          </a:p>
          <a:p>
            <a:r>
              <a:rPr lang="th-TH" sz="4400" b="1" dirty="0">
                <a:latin typeface="Little_Star" pitchFamily="2" charset="0"/>
                <a:cs typeface="Little_Star" pitchFamily="2" charset="0"/>
              </a:rPr>
              <a:t>	(๑) ต้องปฏิบัติหน้าที่ราชการด้วยความซื่อสัตย์ สุจริต และเที่ยงธรรม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058" y="2889966"/>
            <a:ext cx="50720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32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1</a:t>
            </a:r>
            <a:r>
              <a:rPr lang="th-TH" sz="3200" b="1" dirty="0" smtClean="0">
                <a:latin typeface="Little_Star" pitchFamily="2" charset="0"/>
                <a:cs typeface="Little_Star" pitchFamily="2" charset="0"/>
              </a:rPr>
              <a:t> </a:t>
            </a:r>
            <a:endParaRPr lang="th-TH" sz="3200" b="1" dirty="0">
              <a:latin typeface="Little_Star" pitchFamily="2" charset="0"/>
              <a:cs typeface="Little_Star" pitchFamily="2" charset="0"/>
            </a:endParaRPr>
          </a:p>
          <a:p>
            <a:pPr algn="thaiDist"/>
            <a:r>
              <a:rPr lang="th-TH" sz="3200" b="1" dirty="0">
                <a:latin typeface="Little_Star" pitchFamily="2" charset="0"/>
                <a:cs typeface="Little_Star" pitchFamily="2" charset="0"/>
              </a:rPr>
              <a:t>	เจ้าหน้าที่การเงินรับเงินค่าธรรมเนียมจากผู้มาชำระให้แก่ทางราชการ 100 บาท แล้วนำไปใช้ก่อนเพื่อซื้อยาให้มารดาซึ่งป่วยหนัก และไม่มีเงินซื้อยา สัปดาห์ต่อมาเป็นวันสิ้นเดือนได้รับเงินเดือนแล้วก็เอาเงิน 100 บาท ส่งทางราชการเท่าที่รับค่าธรรมเนียมไว้</a:t>
            </a:r>
          </a:p>
        </p:txBody>
      </p:sp>
      <p:pic>
        <p:nvPicPr>
          <p:cNvPr id="7" name="รูปภาพ 6" descr="images-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429000"/>
            <a:ext cx="3265547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58" y="1428736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ตัวอย่าง</a:t>
            </a:r>
            <a:r>
              <a:rPr lang="th-TH" sz="32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ที่ 2</a:t>
            </a:r>
            <a:endParaRPr lang="th-TH" sz="32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pPr algn="thaiDist"/>
            <a:r>
              <a:rPr lang="th-TH" sz="3200" b="1" dirty="0">
                <a:latin typeface="Little_Star" pitchFamily="2" charset="0"/>
                <a:cs typeface="Little_Star" pitchFamily="2" charset="0"/>
              </a:rPr>
              <a:t>	เจ้า</a:t>
            </a:r>
            <a:r>
              <a:rPr lang="th-TH" sz="3200" b="1" dirty="0" smtClean="0">
                <a:latin typeface="Little_Star" pitchFamily="2" charset="0"/>
                <a:cs typeface="Little_Star" pitchFamily="2" charset="0"/>
              </a:rPr>
              <a:t>หน้าที่รับเงินและสิ่งของจากบริษัทแห่งหนึ่งเป็นการตอบแทนในการอำนวยความสะดวกในการตรวจตราเป็นกรณีพิเศษ โดยบริษัทดังกล่าวยินดีมอบเงินและสิ่งของให้เอง เจ้าหน้าที่มิได้เรียกร้องแต่อย่างใด</a:t>
            </a:r>
            <a:endParaRPr lang="th-TH" sz="3200" b="1" dirty="0"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5" name="รูปภาพ 4" descr="images-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286124"/>
            <a:ext cx="6038767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905" y="428604"/>
            <a:ext cx="87153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 dirty="0">
                <a:latin typeface="Little_Star" pitchFamily="2" charset="0"/>
                <a:cs typeface="Little_Star" pitchFamily="2" charset="0"/>
              </a:rPr>
              <a:t>	(๒) ต้องปฏิบัติหน้าที่ราชการให้เป็นไปตามกฎหมาย กฎ ระเบียบของทางราชการ มติของคณะรัฐมนตรี นโยบายของรัฐบาล และปฏิบัติตามระเบียบแบบแผนของทางราชการ</a:t>
            </a:r>
          </a:p>
        </p:txBody>
      </p:sp>
      <p:pic>
        <p:nvPicPr>
          <p:cNvPr id="5" name="รูปภาพ 4" descr="download 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5351" y="4643446"/>
            <a:ext cx="3268681" cy="21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937" y="2803281"/>
            <a:ext cx="88582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tle_Star" pitchFamily="2" charset="0"/>
                <a:cs typeface="Little_Star" pitchFamily="2" charset="0"/>
              </a:rPr>
              <a:t>อย่างที่ 1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ttle_Star" pitchFamily="2" charset="0"/>
              <a:cs typeface="Little_Star" pitchFamily="2" charset="0"/>
            </a:endParaRPr>
          </a:p>
          <a:p>
            <a:r>
              <a:rPr lang="th-TH" sz="4000" b="1" dirty="0">
                <a:latin typeface="Little_Star" pitchFamily="2" charset="0"/>
                <a:cs typeface="Little_Star" pitchFamily="2" charset="0"/>
              </a:rPr>
              <a:t>	ข้าราชการยื่นใบลาขอลาพักผ่อนประจำปี 10 วัน ตามสิทธิ </a:t>
            </a:r>
          </a:p>
          <a:p>
            <a:r>
              <a:rPr lang="th-TH" sz="4000" b="1" dirty="0">
                <a:latin typeface="Little_Star" pitchFamily="2" charset="0"/>
                <a:cs typeface="Little_Star" pitchFamily="2" charset="0"/>
              </a:rPr>
              <a:t>แล้วหยุดราชการไปเลย โดยไม่รอรับอนุญาตจากผู้บังคับบัญชาก่อน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142984"/>
            <a:ext cx="9067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tle_Star" pitchFamily="2" charset="0"/>
                <a:cs typeface="Little_Star" pitchFamily="2" charset="0"/>
              </a:rPr>
              <a:t>อย่างที่ 2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ttle_Star" pitchFamily="2" charset="0"/>
              <a:cs typeface="Little_Star" pitchFamily="2" charset="0"/>
            </a:endParaRPr>
          </a:p>
          <a:p>
            <a:r>
              <a:rPr lang="th-TH" sz="4000" b="1" dirty="0">
                <a:latin typeface="Little_Star" pitchFamily="2" charset="0"/>
                <a:cs typeface="Little_Star" pitchFamily="2" charset="0"/>
              </a:rPr>
              <a:t>	ข้า</a:t>
            </a: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ราชการหยุดราชการไป 1 วัน แล้วมายื่นใบลากิจ</a:t>
            </a:r>
          </a:p>
          <a:p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ในวันรุ่งขึ้น</a:t>
            </a:r>
            <a:endParaRPr lang="th-TH" sz="4000" b="1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33214"/>
            <a:ext cx="88582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ttle_Star" pitchFamily="2" charset="0"/>
                <a:cs typeface="Little_Star" pitchFamily="2" charset="0"/>
              </a:rPr>
              <a:t>อย่างที่ 3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ttle_Star" pitchFamily="2" charset="0"/>
              <a:cs typeface="Little_Star" pitchFamily="2" charset="0"/>
            </a:endParaRPr>
          </a:p>
          <a:p>
            <a:r>
              <a:rPr lang="th-TH" sz="4000" b="1" dirty="0">
                <a:latin typeface="Little_Star" pitchFamily="2" charset="0"/>
                <a:cs typeface="Little_Star" pitchFamily="2" charset="0"/>
              </a:rPr>
              <a:t>	</a:t>
            </a:r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ข้าราชการหยุดราชการไป 1 วัน </a:t>
            </a:r>
          </a:p>
          <a:p>
            <a:r>
              <a:rPr lang="th-TH" sz="4000" b="1" dirty="0" smtClean="0">
                <a:latin typeface="Little_Star" pitchFamily="2" charset="0"/>
                <a:cs typeface="Little_Star" pitchFamily="2" charset="0"/>
              </a:rPr>
              <a:t>เพราะป่วยเป็นไข้ แล้วยื่นใบลาขอลาป่วยในวันรุ่งขึ้นเมื่อมาทำงาน</a:t>
            </a:r>
            <a:endParaRPr lang="th-TH" sz="4000" b="1" dirty="0"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6" name="รูปภาพ 5" descr="ดาวน์โหลด-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214554"/>
            <a:ext cx="3071834" cy="31410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06" y="428604"/>
            <a:ext cx="90011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 dirty="0">
                <a:latin typeface="Little_Star" pitchFamily="2" charset="0"/>
                <a:cs typeface="Little_Star" pitchFamily="2" charset="0"/>
              </a:rPr>
              <a:t>	(๓) ต้องปฏิบัติหน้าที่ราชการให้เกิดผลดีหรือความก้าวหน้าแก่ราชการด้วยความตั้งใจอุตสาหะ เอาใจใส่ </a:t>
            </a:r>
            <a:endParaRPr lang="th-TH" sz="4400" b="1" dirty="0" smtClean="0">
              <a:latin typeface="Little_Star" pitchFamily="2" charset="0"/>
              <a:cs typeface="Little_Star" pitchFamily="2" charset="0"/>
            </a:endParaRPr>
          </a:p>
          <a:p>
            <a:r>
              <a:rPr lang="th-TH" sz="4400" b="1" dirty="0" smtClean="0">
                <a:latin typeface="Little_Star" pitchFamily="2" charset="0"/>
                <a:cs typeface="Little_Star" pitchFamily="2" charset="0"/>
              </a:rPr>
              <a:t>และ</a:t>
            </a:r>
            <a:r>
              <a:rPr lang="th-TH" sz="4400" b="1" dirty="0">
                <a:latin typeface="Little_Star" pitchFamily="2" charset="0"/>
                <a:cs typeface="Little_Star" pitchFamily="2" charset="0"/>
              </a:rPr>
              <a:t>รักษาประโยชน์ของทางราชการ</a:t>
            </a:r>
          </a:p>
        </p:txBody>
      </p:sp>
      <p:pic>
        <p:nvPicPr>
          <p:cNvPr id="5" name="รูปภาพ 4" descr="ดาวน์โหลด-(2)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8845" y="3286124"/>
            <a:ext cx="2665187" cy="35719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282" y="2857496"/>
            <a:ext cx="678661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ตัว</a:t>
            </a:r>
            <a:r>
              <a:rPr lang="th-TH" sz="40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อย่างที่ 1</a:t>
            </a:r>
            <a:endParaRPr lang="th-TH" sz="4000" b="1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  <a:p>
            <a:r>
              <a:rPr lang="th-TH" sz="4000" b="1" dirty="0">
                <a:latin typeface="Little_Star" pitchFamily="2" charset="0"/>
                <a:cs typeface="Little_Star" pitchFamily="2" charset="0"/>
              </a:rPr>
              <a:t>	หัวหน้าศูนย์วิจัย นั่งประจำอยู่ในที่ทำการศูนย์โดยไม่มีงานทำเป็นเดือนๆ รอให้มีผู้สั่งหรือขอให้ทำการวิจัยเรื่องใด ซึ่งก็ไม่มีคำสั่งหรือคำขอ จึงคงนั่งรออยู่โดยไม่มีงานจะวิจัย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569</TotalTime>
  <Words>926</Words>
  <Application>Microsoft Office PowerPoint</Application>
  <PresentationFormat>นำเสนอทางหน้าจอ (4:3)</PresentationFormat>
  <Paragraphs>191</Paragraphs>
  <Slides>40</Slides>
  <Notes>2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13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54" baseType="lpstr">
      <vt:lpstr>Arial</vt:lpstr>
      <vt:lpstr>Angsana New</vt:lpstr>
      <vt:lpstr>TH Charm of AU</vt:lpstr>
      <vt:lpstr>Little_Star</vt:lpstr>
      <vt:lpstr>Wingdings</vt:lpstr>
      <vt:lpstr>Vijaya</vt:lpstr>
      <vt:lpstr>Cordia New</vt:lpstr>
      <vt:lpstr>Lucida Sans Unicode</vt:lpstr>
      <vt:lpstr>Webdings</vt:lpstr>
      <vt:lpstr>Calibri</vt:lpstr>
      <vt:lpstr>Wingdings 3</vt:lpstr>
      <vt:lpstr>Verdana</vt:lpstr>
      <vt:lpstr>Wingdings 2</vt:lpstr>
      <vt:lpstr>รวมกลุ่ม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CAD618</dc:creator>
  <cp:lastModifiedBy>CAD618</cp:lastModifiedBy>
  <cp:revision>66</cp:revision>
  <dcterms:created xsi:type="dcterms:W3CDTF">2019-11-06T01:48:34Z</dcterms:created>
  <dcterms:modified xsi:type="dcterms:W3CDTF">2019-12-19T08:44:37Z</dcterms:modified>
</cp:coreProperties>
</file>