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28" r:id="rId2"/>
    <p:sldId id="414" r:id="rId3"/>
    <p:sldId id="383" r:id="rId4"/>
    <p:sldId id="390" r:id="rId5"/>
    <p:sldId id="350" r:id="rId6"/>
    <p:sldId id="392" r:id="rId7"/>
    <p:sldId id="257" r:id="rId8"/>
    <p:sldId id="258" r:id="rId9"/>
    <p:sldId id="259" r:id="rId10"/>
    <p:sldId id="262" r:id="rId11"/>
    <p:sldId id="364" r:id="rId12"/>
    <p:sldId id="263" r:id="rId13"/>
    <p:sldId id="356" r:id="rId14"/>
    <p:sldId id="429" r:id="rId15"/>
    <p:sldId id="357" r:id="rId16"/>
    <p:sldId id="448" r:id="rId17"/>
    <p:sldId id="423" r:id="rId18"/>
    <p:sldId id="424" r:id="rId19"/>
    <p:sldId id="425" r:id="rId20"/>
    <p:sldId id="426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49" r:id="rId29"/>
    <p:sldId id="441" r:id="rId30"/>
    <p:sldId id="437" r:id="rId31"/>
    <p:sldId id="442" r:id="rId32"/>
    <p:sldId id="446" r:id="rId33"/>
  </p:sldIdLst>
  <p:sldSz cx="12190413" cy="6858000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6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56" autoAdjust="0"/>
    <p:restoredTop sz="94454" autoAdjust="0"/>
  </p:normalViewPr>
  <p:slideViewPr>
    <p:cSldViewPr>
      <p:cViewPr varScale="1">
        <p:scale>
          <a:sx n="82" d="100"/>
          <a:sy n="82" d="100"/>
        </p:scale>
        <p:origin x="-110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1B80F-18F5-4A29-97B2-1105AF4310DA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2695A-5202-46C9-8568-A048C9AC9C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8968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A549E-1C21-48F5-8A9B-417E3555A6DE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16FE-6FBA-4107-A029-CAFCAEF2D4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8220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1243013"/>
            <a:ext cx="5961063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1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281" y="2130444"/>
            <a:ext cx="10361851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8049" y="274657"/>
            <a:ext cx="2742843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522" y="274657"/>
            <a:ext cx="8025355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2960" y="4406919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522" y="1600206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6793" y="1600206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113" y="273069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521" y="1600206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521" y="6356369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9646-F7F5-4E1C-91DB-F4E19074F397}" type="datetimeFigureOut">
              <a:rPr lang="th-TH" smtClean="0"/>
              <a:pPr/>
              <a:t>27/12/62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058" y="6356369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6463" y="6356369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58408-826D-4E01-A907-494ADD4F8F6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773978"/>
            <a:ext cx="12190413" cy="3084022"/>
          </a:xfrm>
          <a:prstGeom prst="rect">
            <a:avLst/>
          </a:prstGeom>
          <a:solidFill>
            <a:srgbClr val="169E8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2190413" cy="6858000"/>
          </a:xfrm>
          <a:prstGeom prst="rect">
            <a:avLst/>
          </a:prstGeom>
          <a:noFill/>
        </p:spPr>
      </p:pic>
      <p:sp>
        <p:nvSpPr>
          <p:cNvPr id="19" name="สี่เหลี่ยมผืนผ้า 1"/>
          <p:cNvSpPr/>
          <p:nvPr/>
        </p:nvSpPr>
        <p:spPr>
          <a:xfrm>
            <a:off x="1372760" y="569294"/>
            <a:ext cx="103592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dirty="0" smtClean="0">
                <a:cs typeface="+mj-cs"/>
              </a:rPr>
              <a:t>ซักซ้อมความเข้าใจการบันทึกข้อมูล </a:t>
            </a:r>
            <a:r>
              <a:rPr lang="en-US" sz="6000" dirty="0" smtClean="0">
                <a:cs typeface="+mj-cs"/>
              </a:rPr>
              <a:t>Input Form Version 3.0</a:t>
            </a:r>
            <a:endParaRPr lang="th-TH" sz="6000" b="1" dirty="0">
              <a:solidFill>
                <a:srgbClr val="2A150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971804"/>
            <a:ext cx="12190413" cy="770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09916" y="4000504"/>
            <a:ext cx="2500330" cy="2833712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308728" y="2571744"/>
            <a:ext cx="2147331" cy="2147610"/>
            <a:chOff x="375559" y="2373974"/>
            <a:chExt cx="2147610" cy="2147610"/>
          </a:xfrm>
        </p:grpSpPr>
        <p:sp>
          <p:nvSpPr>
            <p:cNvPr id="3" name="Oval 2"/>
            <p:cNvSpPr/>
            <p:nvPr/>
          </p:nvSpPr>
          <p:spPr>
            <a:xfrm>
              <a:off x="375559" y="2373974"/>
              <a:ext cx="2147610" cy="21476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1" name="Picture 7" descr="D:\My Pictures ไฟล์เสียง-วีดีโอ\My Pictures\ตรากระทรวงต่าง ๆ\ตรากรมตรวจบัญชีสหกรณ์\ตรากรม-9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573" y="2409448"/>
              <a:ext cx="2098964" cy="208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3" y="-24"/>
            <a:ext cx="110476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                                 หน้าที่ 5</a:t>
            </a:r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- 6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   การให้เงินกู้ (ธุรกิจสินเชื่อ)</a:t>
            </a:r>
            <a:endParaRPr lang="th-TH" sz="3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523042" y="928672"/>
            <a:ext cx="10971372" cy="5572162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        </a:t>
            </a:r>
          </a:p>
          <a:p>
            <a:pPr>
              <a:buNone/>
            </a:pPr>
            <a:r>
              <a:rPr lang="th-TH" dirty="0" smtClean="0"/>
              <a:t>    </a:t>
            </a:r>
          </a:p>
          <a:p>
            <a:pPr>
              <a:buNone/>
            </a:pPr>
            <a:endParaRPr lang="th-TH" sz="2800" i="1" dirty="0" smtClean="0"/>
          </a:p>
          <a:p>
            <a:pPr>
              <a:buNone/>
            </a:pPr>
            <a:r>
              <a:rPr lang="th-TH" sz="2800" i="1" dirty="0" smtClean="0"/>
              <a:t>      นิยามหนี้ถึงกำหนดชำระ / หนี้ที่ชำระ ไม่ได้ตามกำหนด  ตาม ว</a:t>
            </a:r>
            <a:r>
              <a:rPr lang="en-US" sz="2800" i="1" dirty="0" smtClean="0"/>
              <a:t>.137</a:t>
            </a:r>
          </a:p>
          <a:p>
            <a:endParaRPr lang="en-US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80233" y="3286124"/>
            <a:ext cx="10001321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 smtClean="0"/>
              <a:t>หนี้ถึงกำหนดชำระ </a:t>
            </a:r>
            <a:r>
              <a:rPr lang="th-TH" dirty="0" smtClean="0"/>
              <a:t>หมายถึง จำนวนต้นเงินให้กู้แต่ละประเภทที่ถึงกำหนดชำระในระหว่างปี (รวมที่ชำระเสร็จสิ้นแล้วในระหว่างปี) และ ต้นเงินที่ผิดสัญญาการชำระหนี้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80233" y="4857760"/>
            <a:ext cx="10001321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 smtClean="0"/>
              <a:t>หนี้ที่ชำระไม่ได้ตามกำหนด </a:t>
            </a:r>
            <a:r>
              <a:rPr lang="th-TH" dirty="0" smtClean="0"/>
              <a:t>หมายถึง จำนวนต้นเงินให้กู้ของเงินกู้แต่ละประเภทคงเหลือที่ถึงกำหนดแล้วแต่ยังไม่ได้รับชำระคืนถึงวันสิ้นปีบัญชี หรือจำนวนต้นเงินกู้ที่ลูกหนี้ผิดนัดไม่ชำระหนี้ตามที่กำหนด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94546" y="928670"/>
            <a:ext cx="7000925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th-TH" dirty="0" smtClean="0"/>
              <a:t>        บันทึกหนี้ถึงกำหนดชำระไม่ถูกต้อง  </a:t>
            </a:r>
          </a:p>
          <a:p>
            <a:pPr>
              <a:buNone/>
            </a:pPr>
            <a:r>
              <a:rPr lang="th-TH" dirty="0" smtClean="0"/>
              <a:t>        บันทึกจำนวนงวดสูงสุดไม่สัมพันธ์กับประเภทเงินกู้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 txBox="1">
            <a:spLocks noGrp="1"/>
          </p:cNvSpPr>
          <p:nvPr>
            <p:ph type="title"/>
          </p:nvPr>
        </p:nvSpPr>
        <p:spPr>
          <a:xfrm>
            <a:off x="665918" y="285732"/>
            <a:ext cx="109713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หน้าที่ </a:t>
            </a:r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ทางใช้ประโยชน์เงินให้กู้</a:t>
            </a:r>
            <a:endParaRPr lang="th-TH" sz="3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21" y="1142984"/>
            <a:ext cx="10971213" cy="30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สี่เหลี่ยมผืนผ้า 7"/>
          <p:cNvSpPr/>
          <p:nvPr/>
        </p:nvSpPr>
        <p:spPr>
          <a:xfrm>
            <a:off x="523043" y="4500571"/>
            <a:ext cx="1143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      </a:t>
            </a:r>
            <a:endParaRPr lang="th-TH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23108" y="4286256"/>
            <a:ext cx="10358510" cy="22860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th-TH" b="1" dirty="0" smtClean="0"/>
              <a:t>จ่ายเงินสด/ธนาคาร  </a:t>
            </a:r>
            <a:r>
              <a:rPr lang="th-TH" dirty="0" smtClean="0"/>
              <a:t>หมายถึง จำนวนเงินสด/เงินฝากธนาคารที่จ่ายจริงตามที่สมาชิกกู้</a:t>
            </a:r>
          </a:p>
          <a:p>
            <a:pPr>
              <a:buNone/>
            </a:pPr>
            <a:r>
              <a:rPr lang="th-TH" b="1" dirty="0" smtClean="0"/>
              <a:t>     จ่ายโอนเปลี่ยนสัญญา (</a:t>
            </a:r>
            <a:r>
              <a:rPr lang="en-US" b="1" dirty="0" smtClean="0"/>
              <a:t>Refinance</a:t>
            </a:r>
            <a:r>
              <a:rPr lang="th-TH" b="1" dirty="0" smtClean="0"/>
              <a:t>) </a:t>
            </a:r>
            <a:r>
              <a:rPr lang="th-TH" dirty="0" smtClean="0"/>
              <a:t>หมายถึง  การจ่ายชำระหนี้เงินกู้สัญญา</a:t>
            </a:r>
          </a:p>
          <a:p>
            <a:pPr>
              <a:buNone/>
            </a:pPr>
            <a:r>
              <a:rPr lang="th-TH" dirty="0" smtClean="0"/>
              <a:t> เดิมโดยไม่ได้มีการจ่ายเงินสด/เงินฝากธนาคารออกไปจริง  </a:t>
            </a:r>
            <a:r>
              <a:rPr lang="th-TH" dirty="0" smtClean="0">
                <a:solidFill>
                  <a:srgbClr val="FF0000"/>
                </a:solidFill>
              </a:rPr>
              <a:t>โดยที่สัญญาเดิมยังไม่ครบกำหนดสัญญา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542" y="18"/>
            <a:ext cx="110476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หน้าที่ </a:t>
            </a:r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(ต่อ)</a:t>
            </a:r>
            <a:endParaRPr lang="th-TH" sz="3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165852" y="500042"/>
            <a:ext cx="11430080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u="sng" dirty="0" smtClean="0"/>
              <a:t>ตัวอย่าง</a:t>
            </a:r>
            <a:r>
              <a:rPr lang="en-US" b="1" u="sng" dirty="0" smtClean="0"/>
              <a:t> </a:t>
            </a:r>
            <a:r>
              <a:rPr lang="th-TH" b="1" u="sng" dirty="0" smtClean="0"/>
              <a:t>ลักษณะการจ่ายเงินกู้ระหว่างปี</a:t>
            </a:r>
          </a:p>
          <a:p>
            <a:pPr>
              <a:buNone/>
            </a:pPr>
            <a:r>
              <a:rPr lang="th-TH" dirty="0" smtClean="0"/>
              <a:t>     กรณีที่ 1 สมาชิกกู้เงิน 100,000 บาท จ่ายจริง 100,000 บาท บันทึกช่องจ่าย           </a:t>
            </a:r>
          </a:p>
          <a:p>
            <a:pPr>
              <a:buNone/>
            </a:pPr>
            <a:r>
              <a:rPr lang="th-TH" dirty="0" smtClean="0"/>
              <a:t>                   เงินสด/ธนาคาร  100,000 บาท</a:t>
            </a:r>
          </a:p>
          <a:p>
            <a:pPr>
              <a:buNone/>
            </a:pPr>
            <a:r>
              <a:rPr lang="th-TH" dirty="0" smtClean="0"/>
              <a:t>    กรณีที่ 2  สมาชิกกู้เงิน 100,000 บาท ชำระหนี้สัญญาเดิม 40,000 บาท จ่ายจริง</a:t>
            </a:r>
          </a:p>
          <a:p>
            <a:pPr>
              <a:buNone/>
            </a:pPr>
            <a:r>
              <a:rPr lang="th-TH" dirty="0" smtClean="0"/>
              <a:t>               60,000 บาท  บันทึก ช่อง  จ่ายเงินสด/ธนาคาร  60,000 บาท</a:t>
            </a:r>
          </a:p>
          <a:p>
            <a:pPr>
              <a:buNone/>
            </a:pPr>
            <a:r>
              <a:rPr lang="th-TH" dirty="0" smtClean="0"/>
              <a:t>                                   บันทึก  ช่อง  จ่ายโอนเปลี่ยนสัญญา (</a:t>
            </a:r>
            <a:r>
              <a:rPr lang="en-US" dirty="0" smtClean="0"/>
              <a:t>Refinance</a:t>
            </a:r>
            <a:r>
              <a:rPr lang="th-TH" dirty="0" smtClean="0"/>
              <a:t>) 40,000  บาท </a:t>
            </a:r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65917" y="4429132"/>
            <a:ext cx="10644262" cy="1714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3.2.5 </a:t>
            </a:r>
            <a:r>
              <a:rPr lang="th-TH" b="1" dirty="0" smtClean="0"/>
              <a:t>ลักษณะการจ่ายเงินกู้ระหว่างปี (ปรับโครงสร้างหนี้)</a:t>
            </a:r>
          </a:p>
          <a:p>
            <a:pPr>
              <a:buNone/>
            </a:pPr>
            <a:r>
              <a:rPr lang="th-TH" dirty="0" smtClean="0"/>
              <a:t>     การจ่ายเงินกู้ ที่สหกรณ์มีระเบียบการปรับโครงสร้างหนี้ให้กับสมาชิกที่เข้าหลักเกณฑ์ที่สหกรณ์กำหนด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4480" y="142852"/>
            <a:ext cx="10971372" cy="582594"/>
          </a:xfrm>
        </p:spPr>
        <p:txBody>
          <a:bodyPr>
            <a:normAutofit fontScale="90000"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การรวบรวมผลิตผล</a:t>
            </a:r>
            <a:endParaRPr lang="th-TH" sz="3600" b="1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57060" y="3929066"/>
            <a:ext cx="10810311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500" b="1" dirty="0" smtClean="0"/>
              <a:t>     </a:t>
            </a:r>
            <a:endParaRPr lang="th-TH" sz="35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167" y="785794"/>
            <a:ext cx="11501517" cy="301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: Rounded Corners 51"/>
          <p:cNvSpPr>
            <a:spLocks noChangeArrowheads="1"/>
          </p:cNvSpPr>
          <p:nvPr/>
        </p:nvSpPr>
        <p:spPr bwMode="auto">
          <a:xfrm>
            <a:off x="6095206" y="1928802"/>
            <a:ext cx="1000132" cy="50006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94480" y="4214818"/>
            <a:ext cx="10930014" cy="21431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หน้า 8 - 9       บันทึกการรวบรวมผลิตผลเพื่อจำหน่าย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หน้า 10 – 11 บันทึกการรวบรวมผลิตผลเพื่อแปรรูปและผลิตสินค้า ต้องสัมพันธ์กับยอดซื้อวัตถุดิบใน                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               งบต้นทุนการผลิต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ปริมาณที่รวบรวม หน่วยนับ เป็น กิโลกรัม  หาก บันทึกหน่วยนับผิด จะทำให้ ราคาเฉลี่ยต่อหน่วยผิด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843535" cy="511156"/>
          </a:xfrm>
        </p:spPr>
        <p:txBody>
          <a:bodyPr>
            <a:normAutofit fontScale="90000"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ธุรกิจจัดหาสินค้ามาจำหน่าย</a:t>
            </a:r>
            <a:endParaRPr lang="th-TH" sz="36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29" y="857232"/>
            <a:ext cx="11381618" cy="30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: Rounded Corners 51"/>
          <p:cNvSpPr>
            <a:spLocks noChangeArrowheads="1"/>
          </p:cNvSpPr>
          <p:nvPr/>
        </p:nvSpPr>
        <p:spPr bwMode="auto">
          <a:xfrm>
            <a:off x="6095206" y="1928802"/>
            <a:ext cx="785819" cy="42862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4480" y="4572008"/>
            <a:ext cx="10930014" cy="1643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บันทึกยอดซื้อไม่สัมพันธ์กับยอดขาย  เช่น  บันทึกซื้อปุ๋ย แต่บันทึกขายอาหารสัตว์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ปริมาณที่รวบรวม หน่วยนับ เป็น กิโลกรัม  หาก บันทึกหน่วยนับผิด จะทำให้ ราคาเฉลี่ยต่อหน่วยผิด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66182" y="214290"/>
            <a:ext cx="6286544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งบกำไรขาดทุน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521" y="1285862"/>
            <a:ext cx="10971372" cy="48403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b="1" i="1" u="sng" dirty="0" smtClean="0">
                <a:solidFill>
                  <a:srgbClr val="0070C0"/>
                </a:solidFill>
              </a:rPr>
              <a:t>รายได้อื่น ข้อสังเกต </a:t>
            </a:r>
          </a:p>
          <a:p>
            <a:r>
              <a:rPr lang="th-TH" dirty="0" smtClean="0"/>
              <a:t>มีเงินฝากธนาคารคงเหลือ แต่ ไม่บันทึกดอกเบี้ยเงินฝากธนาคาร</a:t>
            </a:r>
          </a:p>
          <a:p>
            <a:r>
              <a:rPr lang="th-TH" dirty="0" smtClean="0"/>
              <a:t>มีเงินฝากสหกรณ์คงเหลือ แต่ ไม่บันทึกดอกเบี้ยเงินฝากสหกรณ์อื่น</a:t>
            </a:r>
          </a:p>
          <a:p>
            <a:r>
              <a:rPr lang="th-TH" dirty="0" smtClean="0"/>
              <a:t>มีเงินลงทุนคงเหลือ  แต่ ไม่บันทึกผลตอบแทนการลงทุน</a:t>
            </a:r>
          </a:p>
          <a:p>
            <a:r>
              <a:rPr lang="th-TH" dirty="0" smtClean="0"/>
              <a:t>ระหว่างปีมีสมาชิกเพิ่มระหว่างปี  แต่ไม่บันทึกค่าธรรมเนียมแรกเข้า </a:t>
            </a:r>
          </a:p>
          <a:p>
            <a:pPr>
              <a:buNone/>
            </a:pPr>
            <a:r>
              <a:rPr lang="th-TH" b="1" i="1" u="sng" dirty="0" smtClean="0">
                <a:solidFill>
                  <a:srgbClr val="0070C0"/>
                </a:solidFill>
              </a:rPr>
              <a:t>ค่าใช้จ่ายดำเนินงาน ข้อสังเกต</a:t>
            </a:r>
          </a:p>
          <a:p>
            <a:r>
              <a:rPr lang="th-TH" dirty="0" smtClean="0"/>
              <a:t>มีเงินรับฝากคงเหลือ แต่ไม่บันทึก ดอกเบี้ยจ่ายเงินรับฝาก </a:t>
            </a:r>
          </a:p>
          <a:p>
            <a:r>
              <a:rPr lang="th-TH" dirty="0" smtClean="0"/>
              <a:t>หน้าข้อมูลทั่วไป คลิก ไม่มีผู้ตรวจสอบกิจการ  แต่ มีค่าตอบแทนผู้ตรวจสอบกิจการ</a:t>
            </a:r>
          </a:p>
          <a:p>
            <a:pPr>
              <a:buNone/>
            </a:pPr>
            <a:r>
              <a:rPr lang="th-TH" dirty="0" smtClean="0"/>
              <a:t>   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66184" y="214290"/>
            <a:ext cx="7286675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หมายเหตุประกอบงบการเงิน</a:t>
            </a:r>
            <a:endParaRPr lang="th-TH" sz="36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23174" y="2428868"/>
            <a:ext cx="900118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h-TH" dirty="0" smtClean="0"/>
          </a:p>
          <a:p>
            <a:r>
              <a:rPr lang="th-TH" dirty="0" smtClean="0"/>
              <a:t>บันทึกเงินฝากสหกรณ์อื่น ไม่สัมพันธ์ กับ รายละเอียดเงินฝากสหกรณ์อื่นที่บันทึกใน โครงสร้างเงินลงทุน (การได้มา/ใช้ไป)</a:t>
            </a:r>
          </a:p>
          <a:p>
            <a:r>
              <a:rPr lang="th-TH" dirty="0" smtClean="0"/>
              <a:t>	- หมายเหตุประกอบงบการเงิน บันทึก เงินฝากชุมนุม  แต่รายละเอียด  บันทึกชื่อสหกรณ์  ไม่ใช่ชื่อชุมนุมสหกรณ์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80232" y="1357298"/>
            <a:ext cx="2786081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หัวข้อ เงินฝากสหกรณ์อื่น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66184" y="214290"/>
            <a:ext cx="7286675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หมายเหตุประกอบงบการเงิน</a:t>
            </a:r>
            <a:endParaRPr lang="th-TH" sz="36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51736" y="1785927"/>
            <a:ext cx="9001188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/>
              <a:t>บันทึกเงินลงทุนผิดประเภท ไม่สัมพันธ์ กับ รายละเอียดเงินลงทุนที่บันทึกใน โครงสร้างเงินลงทุน (การได้มา/ใช้ไป)</a:t>
            </a:r>
          </a:p>
          <a:p>
            <a:r>
              <a:rPr lang="th-TH" dirty="0" smtClean="0"/>
              <a:t>ประเภทเงินลงทุน แบ่งเป็น  1. ตราสารหนี้  ได้แก่  พันธบัตร  หุ้นกู้  ตั๋วเงิน</a:t>
            </a:r>
          </a:p>
          <a:p>
            <a:r>
              <a:rPr lang="th-TH" dirty="0" smtClean="0"/>
              <a:t>                                         2. ตราสารทุน  ได้แก่  หุ้นทุน</a:t>
            </a:r>
          </a:p>
          <a:p>
            <a:r>
              <a:rPr lang="th-TH" dirty="0" smtClean="0"/>
              <a:t>                                         3. อื่นๆ</a:t>
            </a:r>
          </a:p>
          <a:p>
            <a:r>
              <a:rPr lang="th-TH" dirty="0" smtClean="0"/>
              <a:t>แหล่งการลงทุน  แบ่งเป็น    1. ธนาคารของรัฐ และรัฐวิสาหกิจ  </a:t>
            </a:r>
          </a:p>
          <a:p>
            <a:r>
              <a:rPr lang="th-TH" dirty="0" smtClean="0"/>
              <a:t>                                         2. ธนาคารพาณิชย์</a:t>
            </a:r>
          </a:p>
          <a:p>
            <a:r>
              <a:rPr lang="th-TH" dirty="0" smtClean="0"/>
              <a:t>                                         3. สถาบันการเงินอื่นในประเทศ</a:t>
            </a:r>
          </a:p>
          <a:p>
            <a:r>
              <a:rPr lang="th-TH" dirty="0" smtClean="0"/>
              <a:t>                                         4. ภาคธุรกิจที่ไม่ใช่สถาบันการเงิน</a:t>
            </a:r>
          </a:p>
          <a:p>
            <a:endParaRPr lang="th-TH" dirty="0" smtClean="0"/>
          </a:p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80233" y="1071546"/>
            <a:ext cx="235745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หัวข้อ เงินลงทุน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66184" y="214290"/>
            <a:ext cx="7286675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หมายเหตุประกอบงบการเงิน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23042" y="1571612"/>
            <a:ext cx="235745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หัวข้อ เงินลงทุน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314" y="1285862"/>
            <a:ext cx="3429024" cy="502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8452662" y="1428736"/>
            <a:ext cx="3071833" cy="23574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บันทึกจำนวนเงินที่ลงทุนตามกฎหมาย</a:t>
            </a:r>
          </a:p>
          <a:p>
            <a:r>
              <a:rPr lang="th-TH" dirty="0" smtClean="0"/>
              <a:t>          คลิกเมื่อ การลงทุนไม่เป็นไปตามกฎหมาย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738412" y="2714620"/>
            <a:ext cx="285752" cy="285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7309653" y="1643050"/>
            <a:ext cx="642942" cy="42862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66184" y="214290"/>
            <a:ext cx="7286675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หมายเหตุประกอบงบการเงิน</a:t>
            </a:r>
            <a:endParaRPr lang="th-TH" sz="36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80298" y="2643183"/>
            <a:ext cx="9572692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h-TH" dirty="0" smtClean="0"/>
          </a:p>
          <a:p>
            <a:r>
              <a:rPr lang="th-TH" dirty="0" smtClean="0"/>
              <a:t>บันทึกแหล่งเงินกู้ไม่สัมพันธ์ กับ รายละเอียดหัวข้อ เงินเบิกเกินบัญชีธนาคาร /เงินกู้ยืมระยะสั้น-ยาว   ที่บันทึกใน โครงสร้างเงินลงทุน (การได้มา/ใช้ไป)</a:t>
            </a:r>
          </a:p>
          <a:p>
            <a:r>
              <a:rPr lang="th-TH" dirty="0" smtClean="0"/>
              <a:t>บันทึกแหล่งเงินกู้ไม่ถูกต้อง  เช่น  </a:t>
            </a:r>
            <a:r>
              <a:rPr lang="th-TH" dirty="0" err="1" smtClean="0"/>
              <a:t>ธกส.</a:t>
            </a:r>
            <a:r>
              <a:rPr lang="th-TH" dirty="0" smtClean="0"/>
              <a:t> เป็นรัฐวิสากิจ แต่บันทึก ในธนาคารพาณิชย์  </a:t>
            </a:r>
          </a:p>
          <a:p>
            <a:r>
              <a:rPr lang="th-TH" dirty="0" err="1" smtClean="0"/>
              <a:t>พอช.</a:t>
            </a:r>
            <a:r>
              <a:rPr lang="th-TH" dirty="0" smtClean="0"/>
              <a:t> เป็น หน่วยงานของรัฐ  แต่บันทึกในอื่นๆ </a:t>
            </a:r>
          </a:p>
          <a:p>
            <a:endParaRPr lang="th-TH" dirty="0" smtClean="0"/>
          </a:p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80232" y="1500174"/>
            <a:ext cx="5500727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หัวข้อ เงินเบิกเกินบัญชีธนาคาร /เงินกู้ยืมระยะสั้น-ยาว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523043" y="285728"/>
            <a:ext cx="11287204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ระบบสารสนเทศทางการเงินของสหกรณ์และกลุ่มเกษตรกร (</a:t>
            </a:r>
            <a:r>
              <a:rPr lang="en-US" sz="3200" dirty="0" smtClean="0"/>
              <a:t>Input Form Online)</a:t>
            </a:r>
            <a:endParaRPr lang="th-TH" sz="3200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51606" y="1214422"/>
            <a:ext cx="2643207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การเข้าใช้งานระบบ</a:t>
            </a:r>
            <a:endParaRPr lang="en-US" dirty="0"/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4166381" y="2500306"/>
            <a:ext cx="4500594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ระบบปฏิบัติการ </a:t>
            </a:r>
            <a:r>
              <a:rPr lang="en-US" dirty="0" smtClean="0"/>
              <a:t>WINDOWS 7 </a:t>
            </a:r>
            <a:r>
              <a:rPr lang="th-TH" dirty="0" smtClean="0"/>
              <a:t>ขึ้นไป </a:t>
            </a:r>
            <a:endParaRPr lang="en-US" dirty="0"/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809190" y="3857628"/>
            <a:ext cx="535785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เปิดโปรแกรมด้วย </a:t>
            </a:r>
            <a:r>
              <a:rPr lang="en-US" dirty="0" smtClean="0"/>
              <a:t>Google Chrome </a:t>
            </a:r>
            <a:endParaRPr lang="en-US" dirty="0"/>
          </a:p>
        </p:txBody>
      </p:sp>
      <p:sp>
        <p:nvSpPr>
          <p:cNvPr id="9" name="วงรี 8"/>
          <p:cNvSpPr/>
          <p:nvPr/>
        </p:nvSpPr>
        <p:spPr>
          <a:xfrm>
            <a:off x="4737884" y="4857760"/>
            <a:ext cx="3500462" cy="16430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ระบบไม่รองรับ </a:t>
            </a:r>
            <a:r>
              <a:rPr lang="en-US" dirty="0" smtClean="0"/>
              <a:t>Internet Explorer</a:t>
            </a:r>
            <a:endParaRPr lang="en-US" dirty="0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166381" y="1214422"/>
            <a:ext cx="4500594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ต้องบันทึกโดย </a:t>
            </a:r>
            <a:r>
              <a:rPr lang="en-US" dirty="0" smtClean="0"/>
              <a:t>PC / Note book </a:t>
            </a:r>
            <a:r>
              <a:rPr lang="th-TH" dirty="0" smtClean="0"/>
              <a:t>     ไม่สามารถบันทึกโดย </a:t>
            </a:r>
            <a:r>
              <a:rPr lang="th-TH" dirty="0" err="1" smtClean="0"/>
              <a:t>แท็บเล็ต</a:t>
            </a:r>
            <a:r>
              <a:rPr lang="en-US" dirty="0" smtClean="0"/>
              <a:t> /</a:t>
            </a:r>
            <a:r>
              <a:rPr lang="th-TH" dirty="0" smtClean="0"/>
              <a:t>มือถือ</a:t>
            </a:r>
            <a:endParaRPr lang="en-US" dirty="0"/>
          </a:p>
        </p:txBody>
      </p:sp>
      <p:sp>
        <p:nvSpPr>
          <p:cNvPr id="11" name="ลูกศรขวา 10"/>
          <p:cNvSpPr/>
          <p:nvPr/>
        </p:nvSpPr>
        <p:spPr>
          <a:xfrm>
            <a:off x="3309124" y="1643050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777" y="5429264"/>
            <a:ext cx="729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098" y="4000504"/>
            <a:ext cx="57150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66184" y="214290"/>
            <a:ext cx="7286675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โครงสร้างเงินลงทุน (การได้มา/ใช้ไป)</a:t>
            </a:r>
            <a:endParaRPr lang="th-TH" sz="36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66050" y="2000240"/>
            <a:ext cx="900118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h-TH" dirty="0" smtClean="0"/>
          </a:p>
          <a:p>
            <a:pPr marL="514350" indent="-514350">
              <a:buAutoNum type="arabicPeriod"/>
            </a:pPr>
            <a:r>
              <a:rPr lang="th-TH" dirty="0" smtClean="0"/>
              <a:t>บันทึกชื่อสหกรณ์ไม่ถูกต้อง   เนื่องจากระบบจะดึงข้อมูลชื่อสหกรณ์มาจาก ทะเบียนสหกรณ์ </a:t>
            </a:r>
            <a:r>
              <a:rPr lang="en-US" dirty="0" smtClean="0"/>
              <a:t>Online  </a:t>
            </a:r>
            <a:r>
              <a:rPr lang="th-TH" dirty="0" smtClean="0"/>
              <a:t>ดังนั้น ถ้าสหกรณ์ที่ไม่ได้จดเบียนตาม </a:t>
            </a:r>
            <a:r>
              <a:rPr lang="th-TH" dirty="0" err="1" smtClean="0"/>
              <a:t>พรบ.</a:t>
            </a:r>
            <a:r>
              <a:rPr lang="th-TH" dirty="0" smtClean="0"/>
              <a:t>สหกรณ์ จะไม่พบชื่อ</a:t>
            </a:r>
          </a:p>
          <a:p>
            <a:pPr marL="514350" indent="-514350">
              <a:buAutoNum type="arabicPeriod"/>
            </a:pPr>
            <a:r>
              <a:rPr lang="th-TH" dirty="0" smtClean="0"/>
              <a:t>แหล่งเงินกู้จาก ภาคธุรกิจ เช่น การกู้เงินจากบริษัท มูลนิธิ ให้เลือกเป็น  บริษัทจำกัดอื่น</a:t>
            </a:r>
          </a:p>
          <a:p>
            <a:pPr marL="514350" indent="-514350"/>
            <a:r>
              <a:rPr lang="th-TH" dirty="0" smtClean="0"/>
              <a:t>        นิติบุคคลอื่น     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51670" y="1214422"/>
            <a:ext cx="314327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ค้นหารายชื่อหน่วยงานไม่พบ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66051" y="5214950"/>
            <a:ext cx="9144064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             การค้นหารายชื่อหน่วยงาน  ให้พิมพ์คำสำคัญ ชื่อเฉพาะของชื่อหน่วยงานอย่างน้อย   3 พยางค์ จะช่วยให้การค้นหาชื่อรวดเร็วขึ้น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66184" y="214290"/>
            <a:ext cx="7143799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โครงสร้างเงินลงทุน (การได้มา/ใช้ไป)</a:t>
            </a:r>
            <a:endParaRPr lang="th-TH" sz="36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66050" y="2000240"/>
            <a:ext cx="900118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h-TH" dirty="0" smtClean="0"/>
          </a:p>
          <a:p>
            <a:pPr marL="514350" indent="-514350">
              <a:buAutoNum type="arabicPeriod"/>
            </a:pPr>
            <a:r>
              <a:rPr lang="th-TH" dirty="0" smtClean="0"/>
              <a:t>บันทึกชื่อสหกรณ์ไม่ถูกต้อง   เนื่องจากระบบจะดึงข้อมูลชื่อสหกรณ์มาจาก ทะเบียนสหกรณ์ </a:t>
            </a:r>
            <a:r>
              <a:rPr lang="en-US" dirty="0" smtClean="0"/>
              <a:t>Online  </a:t>
            </a:r>
            <a:r>
              <a:rPr lang="th-TH" dirty="0" smtClean="0"/>
              <a:t>ดังนั้น ถ้าสหกรณ์ที่ไม่ได้จดเบียนตาม </a:t>
            </a:r>
            <a:r>
              <a:rPr lang="th-TH" dirty="0" err="1" smtClean="0"/>
              <a:t>พรบ.</a:t>
            </a:r>
            <a:r>
              <a:rPr lang="th-TH" dirty="0" smtClean="0"/>
              <a:t>สหกรณ์ จะไม่พบชื่อ</a:t>
            </a:r>
          </a:p>
          <a:p>
            <a:pPr marL="514350" indent="-514350">
              <a:buAutoNum type="arabicPeriod"/>
            </a:pPr>
            <a:r>
              <a:rPr lang="th-TH" dirty="0" smtClean="0"/>
              <a:t>แหล่งเงินกู้จาก ภาคธุรกิจ เช่น การกู้เงินจากบริษัท มูลนิธิ ให้เลือกเป็น  บริษัทจำกัดอื่น</a:t>
            </a:r>
          </a:p>
          <a:p>
            <a:pPr marL="514350" indent="-514350"/>
            <a:r>
              <a:rPr lang="th-TH" dirty="0" smtClean="0"/>
              <a:t>        นิติบุคคลอื่น     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51670" y="1214422"/>
            <a:ext cx="314327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ค้นหารายชื่อหน่วยงานไม่พบ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66051" y="5214950"/>
            <a:ext cx="9144064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             การค้นหารายชื่อหน่วยงาน  ให้พิมพ์คำสำคัญ ชื่อเฉพาะของชื่อหน่วยงานอย่างน้อย   3 พยางค์ จะช่วยให้การค้นหาชื่อรวดเร็วขึ้น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/>
          <a:srcRect t="24406" r="744" b="6158"/>
          <a:stretch/>
        </p:blipFill>
        <p:spPr>
          <a:xfrm>
            <a:off x="380167" y="1571614"/>
            <a:ext cx="11305258" cy="444648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23043" y="2708920"/>
            <a:ext cx="11116779" cy="343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1604" y="1000108"/>
            <a:ext cx="3929090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b="1" u="sng" dirty="0" smtClean="0">
                <a:latin typeface="TH SarabunPSK" pitchFamily="34" charset="-34"/>
                <a:cs typeface="TH SarabunPSK" pitchFamily="34" charset="-34"/>
              </a:rPr>
              <a:t>ตัวอย่าง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บันทึกข้อมูลปี 31 มีนาคม 25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60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380563" y="214290"/>
            <a:ext cx="528641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โครงสร้างเงินลงทุน (การได้มา/ใช้ไป)</a:t>
            </a:r>
            <a:endParaRPr lang="th-TH" b="1" dirty="0"/>
          </a:p>
        </p:txBody>
      </p:sp>
    </p:spTree>
    <p:extLst>
      <p:ext uri="{BB962C8B-B14F-4D97-AF65-F5344CB8AC3E}">
        <p14:creationId xmlns="" xmlns:p14="http://schemas.microsoft.com/office/powerpoint/2010/main" val="1855786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/>
          <a:srcRect t="23967" r="1881" b="5395"/>
          <a:stretch/>
        </p:blipFill>
        <p:spPr>
          <a:xfrm>
            <a:off x="262559" y="908720"/>
            <a:ext cx="11665296" cy="479367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22418" y="5266141"/>
            <a:ext cx="11521280" cy="401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75965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/>
          <a:srcRect l="409" t="23653" r="335" b="5009"/>
          <a:stretch/>
        </p:blipFill>
        <p:spPr>
          <a:xfrm>
            <a:off x="476905" y="1285860"/>
            <a:ext cx="11713508" cy="4733364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476905" y="2571744"/>
            <a:ext cx="11713508" cy="37147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0167" y="571480"/>
            <a:ext cx="3214709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b="1" u="sng" dirty="0" smtClean="0">
                <a:latin typeface="TH SarabunPSK" pitchFamily="34" charset="-34"/>
                <a:cs typeface="TH SarabunPSK" pitchFamily="34" charset="-34"/>
              </a:rPr>
              <a:t>ตัวอย่าง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ข้อมูลปี 31 มีนาคม 25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61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165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/>
          <a:srcRect t="22887" r="1926" b="5703"/>
          <a:stretch/>
        </p:blipFill>
        <p:spPr>
          <a:xfrm>
            <a:off x="406575" y="1124744"/>
            <a:ext cx="11449272" cy="497493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78581" y="1916834"/>
            <a:ext cx="11377266" cy="4209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96323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2380431" y="214290"/>
            <a:ext cx="6914445" cy="4397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th-TH" sz="2800" b="1" dirty="0" smtClean="0"/>
              <a:t>โครงสร้างเงินลงทุน (การได้มา/ใช้ไป)</a:t>
            </a:r>
            <a:endParaRPr lang="th-TH" sz="2800" b="1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94480" y="5143512"/>
            <a:ext cx="10858576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/>
              <a:t>     ตัวเลขสีแดง คือระบบดึงข้อมูลของสหกรณ์ที่มีธุรกรรมระหว่างกันที่บันทึกข้อมูล </a:t>
            </a:r>
            <a:r>
              <a:rPr lang="en-US" sz="2400" dirty="0" smtClean="0"/>
              <a:t>Input </a:t>
            </a:r>
            <a:r>
              <a:rPr lang="th-TH" sz="2400" dirty="0" smtClean="0"/>
              <a:t>แล้ว มาแสดง จากตัวอย่าง  สหกรณ์ร่วมใจพัฒนา  จำกัด  นำเงินไปฝาก สหกรณ์ศรัทธาชน  13,046,355.72  ตัวเลขที่แดง คือ  ตัวเลขฝั่งสหกรณ์ศรัทธาชน  ที่บันทึก    รับฝากเงินจาก สหกรณ์ร่วมใจพัฒนา  จำกัด </a:t>
            </a:r>
            <a:endParaRPr lang="th-TH" sz="2400" dirty="0"/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4023505" y="857232"/>
            <a:ext cx="371477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สหกรณ์  ร่วมใจพัฒนา จำกัด</a:t>
            </a:r>
            <a:endParaRPr lang="th-TH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78" y="1428736"/>
            <a:ext cx="1191723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: Rounded Corners 51"/>
          <p:cNvSpPr>
            <a:spLocks noChangeArrowheads="1"/>
          </p:cNvSpPr>
          <p:nvPr/>
        </p:nvSpPr>
        <p:spPr bwMode="auto">
          <a:xfrm>
            <a:off x="3094811" y="4286256"/>
            <a:ext cx="1071568" cy="28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ลูกศรลง 16"/>
          <p:cNvSpPr/>
          <p:nvPr/>
        </p:nvSpPr>
        <p:spPr>
          <a:xfrm>
            <a:off x="3452000" y="4643446"/>
            <a:ext cx="214313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57" y="1214422"/>
            <a:ext cx="10971213" cy="314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291" y="500042"/>
            <a:ext cx="1178726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9"/>
          <p:cNvSpPr/>
          <p:nvPr/>
        </p:nvSpPr>
        <p:spPr>
          <a:xfrm>
            <a:off x="1023108" y="3500438"/>
            <a:ext cx="10858576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: Rounded Corners 51"/>
          <p:cNvSpPr>
            <a:spLocks noChangeArrowheads="1"/>
          </p:cNvSpPr>
          <p:nvPr/>
        </p:nvSpPr>
        <p:spPr bwMode="auto">
          <a:xfrm>
            <a:off x="9024164" y="1500174"/>
            <a:ext cx="3000396" cy="28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08794" y="1357298"/>
            <a:ext cx="10287072" cy="3929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>สหกรณ์ที่ตกค้างการตรวจสอบต้องบันทึก </a:t>
            </a:r>
            <a:r>
              <a:rPr lang="en-US" sz="5400" dirty="0" smtClean="0">
                <a:latin typeface="Angsana New" pitchFamily="18" charset="-34"/>
                <a:cs typeface="Angsana New" pitchFamily="18" charset="-34"/>
              </a:rPr>
              <a:t>Input Form </a:t>
            </a:r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>          ให้เสร็จทีละปี โดยต้องบันทึกเรียงตามปีบัญชี   เริ่มจากปีแรกที่ตกค้างถึงปีบัญชีล่าสุด</a:t>
            </a:r>
            <a:endParaRPr lang="th-TH" sz="5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557783" cy="72547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</a:rPr>
              <a:t>รายการส่วนที่เพิ่มเติม</a:t>
            </a:r>
            <a:endParaRPr lang="th-TH" sz="4000" b="1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165" y="1500174"/>
            <a:ext cx="1140699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: Rounded Corners 51"/>
          <p:cNvSpPr>
            <a:spLocks noChangeArrowheads="1"/>
          </p:cNvSpPr>
          <p:nvPr/>
        </p:nvSpPr>
        <p:spPr bwMode="auto">
          <a:xfrm>
            <a:off x="8809851" y="1500174"/>
            <a:ext cx="2286016" cy="28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205" b="10359"/>
          <a:stretch>
            <a:fillRect/>
          </a:stretch>
        </p:blipFill>
        <p:spPr bwMode="auto">
          <a:xfrm>
            <a:off x="1523174" y="1071546"/>
            <a:ext cx="9286940" cy="545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: Rounded Corners 51"/>
          <p:cNvSpPr>
            <a:spLocks noChangeArrowheads="1"/>
          </p:cNvSpPr>
          <p:nvPr/>
        </p:nvSpPr>
        <p:spPr bwMode="auto">
          <a:xfrm>
            <a:off x="3094811" y="3500438"/>
            <a:ext cx="2071702" cy="50006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309256" y="214290"/>
            <a:ext cx="3500462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การเข้าสู่ระบบ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04" y="1500174"/>
            <a:ext cx="114255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3737752" y="928670"/>
            <a:ext cx="46434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th-TH" sz="2400" dirty="0" smtClean="0"/>
              <a:t>วิเคราะห์ความเสี่ยง  สหกรณ์  ร่วมใจพัฒนา จำกัด</a:t>
            </a:r>
            <a:endParaRPr lang="th-TH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1"/>
          <p:cNvSpPr>
            <a:spLocks noChangeArrowheads="1"/>
          </p:cNvSpPr>
          <p:nvPr/>
        </p:nvSpPr>
        <p:spPr bwMode="auto">
          <a:xfrm>
            <a:off x="2951934" y="1428736"/>
            <a:ext cx="1714512" cy="64294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1855488" cy="45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สี่เหลี่ยมผืนผ้า 7"/>
          <p:cNvSpPr/>
          <p:nvPr/>
        </p:nvSpPr>
        <p:spPr>
          <a:xfrm>
            <a:off x="8595536" y="0"/>
            <a:ext cx="3429024" cy="10715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สหกรณ์/กลุ่มฯ ที่ส่ง </a:t>
            </a:r>
            <a:r>
              <a:rPr lang="en-US" sz="2000" dirty="0" smtClean="0"/>
              <a:t>Input </a:t>
            </a:r>
            <a:r>
              <a:rPr lang="th-TH" sz="2000" dirty="0" smtClean="0"/>
              <a:t>แล้ว  เมื่อสหกรณ์ประชุมใหญ่ต้องเข้า บันทึกวันที่ประชุมใหญ่และการจัดสรรกำไรสุทธิ</a:t>
            </a:r>
            <a:endParaRPr lang="th-TH" sz="2000" dirty="0"/>
          </a:p>
        </p:txBody>
      </p:sp>
      <p:sp>
        <p:nvSpPr>
          <p:cNvPr id="9" name="Rectangle: Rounded Corners 51"/>
          <p:cNvSpPr>
            <a:spLocks noChangeArrowheads="1"/>
          </p:cNvSpPr>
          <p:nvPr/>
        </p:nvSpPr>
        <p:spPr bwMode="auto">
          <a:xfrm>
            <a:off x="2666182" y="1071546"/>
            <a:ext cx="2500330" cy="7143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: Rounded Corners 51"/>
          <p:cNvSpPr>
            <a:spLocks noChangeArrowheads="1"/>
          </p:cNvSpPr>
          <p:nvPr/>
        </p:nvSpPr>
        <p:spPr bwMode="auto">
          <a:xfrm>
            <a:off x="7881156" y="1142984"/>
            <a:ext cx="2928958" cy="107157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480" y="4786322"/>
            <a:ext cx="11248258" cy="134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: Rounded Corners 51"/>
          <p:cNvSpPr>
            <a:spLocks noChangeArrowheads="1"/>
          </p:cNvSpPr>
          <p:nvPr/>
        </p:nvSpPr>
        <p:spPr bwMode="auto">
          <a:xfrm>
            <a:off x="3952066" y="4000504"/>
            <a:ext cx="3571900" cy="7143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670" y="857232"/>
            <a:ext cx="10598173" cy="51435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ดาว 5 แฉก 3"/>
          <p:cNvSpPr/>
          <p:nvPr/>
        </p:nvSpPr>
        <p:spPr>
          <a:xfrm>
            <a:off x="523042" y="642918"/>
            <a:ext cx="571504" cy="42862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ดาว 5 แฉก 4"/>
          <p:cNvSpPr/>
          <p:nvPr/>
        </p:nvSpPr>
        <p:spPr>
          <a:xfrm>
            <a:off x="1094546" y="285728"/>
            <a:ext cx="714380" cy="42862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ดาว 5 แฉก 5"/>
          <p:cNvSpPr/>
          <p:nvPr/>
        </p:nvSpPr>
        <p:spPr>
          <a:xfrm>
            <a:off x="11453056" y="5643578"/>
            <a:ext cx="500066" cy="50006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ดาว 5 แฉก 6"/>
          <p:cNvSpPr/>
          <p:nvPr/>
        </p:nvSpPr>
        <p:spPr>
          <a:xfrm>
            <a:off x="11024428" y="6072206"/>
            <a:ext cx="500066" cy="35719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/>
          <p:cNvSpPr/>
          <p:nvPr/>
        </p:nvSpPr>
        <p:spPr>
          <a:xfrm>
            <a:off x="1737489" y="1571612"/>
            <a:ext cx="9001188" cy="24288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cs typeface="+mj-cs"/>
              </a:rPr>
              <a:t>ข้อสังเกตในการบันทึก </a:t>
            </a:r>
            <a:r>
              <a:rPr lang="en-US" sz="4800" dirty="0" smtClean="0">
                <a:cs typeface="+mj-cs"/>
              </a:rPr>
              <a:t>Input Form</a:t>
            </a:r>
            <a:endParaRPr lang="en-US" sz="4800" dirty="0"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0430" y="2"/>
            <a:ext cx="6761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                             ข้อมูลทั่วไป</a:t>
            </a:r>
            <a:endParaRPr lang="th-TH" sz="3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28" y="785794"/>
            <a:ext cx="11341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แผนผังลำดับงาน: กระบวนการ 8"/>
          <p:cNvSpPr/>
          <p:nvPr/>
        </p:nvSpPr>
        <p:spPr>
          <a:xfrm>
            <a:off x="2951934" y="3857628"/>
            <a:ext cx="2357454" cy="121444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38083" y="3929066"/>
            <a:ext cx="257176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ดึงข้อมูลมาจาก </a:t>
            </a:r>
            <a:r>
              <a:rPr lang="en-US" dirty="0" smtClean="0"/>
              <a:t>RA</a:t>
            </a:r>
            <a:endParaRPr lang="en-US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023768" y="5000636"/>
            <a:ext cx="3214709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ผู้สอบบัญชีต้องบันทึกเอง</a:t>
            </a:r>
            <a:endParaRPr lang="en-US" dirty="0"/>
          </a:p>
        </p:txBody>
      </p:sp>
      <p:sp>
        <p:nvSpPr>
          <p:cNvPr id="14" name="ลูกศรขวา 13"/>
          <p:cNvSpPr/>
          <p:nvPr/>
        </p:nvSpPr>
        <p:spPr>
          <a:xfrm>
            <a:off x="5380826" y="4071942"/>
            <a:ext cx="571504" cy="42862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ลูกศรขวา 14"/>
          <p:cNvSpPr/>
          <p:nvPr/>
        </p:nvSpPr>
        <p:spPr>
          <a:xfrm>
            <a:off x="5523703" y="5214952"/>
            <a:ext cx="357189" cy="2600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5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110" y="381756"/>
            <a:ext cx="10144195" cy="647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1802" y="2"/>
            <a:ext cx="6761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                       หน้าที่ 3 – 4 การรับฝากเงิน</a:t>
            </a:r>
            <a:endParaRPr lang="th-TH" sz="3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54" y="714356"/>
            <a:ext cx="11842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สี่เหลี่ยมผืนผ้า 6"/>
          <p:cNvSpPr/>
          <p:nvPr/>
        </p:nvSpPr>
        <p:spPr>
          <a:xfrm>
            <a:off x="594480" y="4572008"/>
            <a:ext cx="10930014" cy="1714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u="sng" dirty="0" smtClean="0"/>
              <a:t>เงินรับฝากอื่นๆ (เป็นไปตามกฎหมาย) </a:t>
            </a:r>
            <a:r>
              <a:rPr lang="th-TH" dirty="0" smtClean="0"/>
              <a:t>คือ เงินรับฝากจากสมาคมฌาปนกิจสงเคราะห์ซึ่งมีสมาชิกของสมาคมนั้นไม่น้อยกว่ากึ่งหนึ่งเป็นสมาชิกของสหกรณ์ผู้รับฝากเงิน </a:t>
            </a:r>
            <a:r>
              <a:rPr lang="th-TH" dirty="0" smtClean="0">
                <a:solidFill>
                  <a:srgbClr val="FF0000"/>
                </a:solidFill>
              </a:rPr>
              <a:t>หรือนิติ</a:t>
            </a:r>
            <a:r>
              <a:rPr lang="th-TH" dirty="0" err="1" smtClean="0">
                <a:solidFill>
                  <a:srgbClr val="FF0000"/>
                </a:solidFill>
              </a:rPr>
              <a:t>บุคคลซ</a:t>
            </a:r>
            <a:r>
              <a:rPr lang="th-TH" dirty="0" smtClean="0">
                <a:solidFill>
                  <a:srgbClr val="FF0000"/>
                </a:solidFill>
              </a:rPr>
              <a:t>ซึ่งมีบุคลากรหรือลูกจ้างไม่น้อยกว่ากึ่งหนึ่งของนิติบุคคลนั้นเป็นสมาชิกของสหกรณ์ผู้รับฝากเงิน </a:t>
            </a:r>
            <a:r>
              <a:rPr lang="th-TH" dirty="0" smtClean="0"/>
              <a:t>ทั้งนี้ ตามระเบียบของสหกรณ์ที่ได้รับความเห็นชอบจากนายทะเบียนสหกร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ณ์</a:t>
            </a:r>
            <a:endParaRPr lang="th-TH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3" y="-24"/>
            <a:ext cx="114285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        การรับฝากเงินทุกประเภทต้องบันทึกอัตราดอกเบี้ยสูงสุด/ต่ำสุด</a:t>
            </a:r>
            <a:endParaRPr lang="th-TH" sz="3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165" y="857232"/>
            <a:ext cx="1137161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แผนผังลำดับงาน: กระบวนการ 6"/>
          <p:cNvSpPr/>
          <p:nvPr/>
        </p:nvSpPr>
        <p:spPr>
          <a:xfrm>
            <a:off x="451604" y="4429132"/>
            <a:ext cx="11215766" cy="135732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>
          <a:xfrm>
            <a:off x="609521" y="1142986"/>
            <a:ext cx="10971372" cy="4983185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อัตราดอกเบี้ยเงินรับฝากสูงสุด/ต่ำสุดที่สหกรณ์ประกาศ</a:t>
            </a:r>
            <a:r>
              <a:rPr lang="th-TH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ถือใช้ล่าสุดก่อนสิ้นปีบัญชี </a:t>
            </a:r>
          </a:p>
          <a:p>
            <a:pPr>
              <a:buNone/>
            </a:pPr>
            <a:r>
              <a:rPr lang="th-TH" b="1" u="sng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กรณีที่ 1 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สหกรณ์มีเงินรับฝากออมทรัพย์ /ออมทรัพย์พิเศษ /ประจำ เพียงอัตราเดียว ช่องอัตราดอกเบี้ยเงินรับฝากสูงสุด/ต่ำสุด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Key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อัตราดอกเบี้ยเท่ากัน</a:t>
            </a:r>
          </a:p>
          <a:p>
            <a:endParaRPr lang="th-TH" dirty="0" smtClean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b="1" u="sng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กรณีที่ 2 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สหกรณ์มีเงินรับฝากออมทรัพย์ /ออมทรัพย์พิเศษ /ประจำ  หลายประเภทย่อย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อัตราดอกเบี้ยไม่เท่ากัน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Key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เฉพาะอัตราดอกเบี้ยของประเภทย่อยที่ดอกเบี้ยสูงสุด และประเภทย่อยที่ดอกเบี้ยต่ำสุด</a:t>
            </a:r>
          </a:p>
          <a:p>
            <a:pPr>
              <a:buNone/>
            </a:pP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ตัวอย่าง สหกรณ์มีเงินรับฝากออมทรัพย์ 4 ประเภทย่อย  ประกอบด้วย  </a:t>
            </a:r>
          </a:p>
          <a:p>
            <a:pPr>
              <a:buNone/>
            </a:pP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     1 ออมทรัพย์เพิ่มทรัพย์  </a:t>
            </a:r>
            <a:r>
              <a:rPr lang="th-TH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ดบ.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1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%    2.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ออมทรัพย์ทวีทรัพย์  </a:t>
            </a:r>
            <a:r>
              <a:rPr lang="th-TH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ดบ.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2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%  </a:t>
            </a:r>
          </a:p>
          <a:p>
            <a:pPr>
              <a:buNone/>
            </a:pP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3.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ออมทรัพย์ทรัพย์เจริญ  </a:t>
            </a:r>
            <a:r>
              <a:rPr lang="th-TH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ดบ.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2.5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%  4.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ออมทรัพย์เพิ่มพูน  </a:t>
            </a:r>
            <a:r>
              <a:rPr lang="th-TH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ดบ.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3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%</a:t>
            </a:r>
            <a:endParaRPr lang="th-TH" dirty="0" smtClean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     ดังนั้น  ช่องดอกเบี้ยเงินรับฝากสูงสุด    เท่ากับ 3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%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       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        ช่องดอกเบี้ยเงินรับฝากสูงสุด    เท่ากับ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1%</a:t>
            </a:r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51736" y="428604"/>
            <a:ext cx="9333350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คำอธิบายอัตราดอกเบี้ยเงินรับฝากสูงสุด / ต่ำสุด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1421</Words>
  <Application>Microsoft Office PowerPoint</Application>
  <PresentationFormat>กำหนดเอง</PresentationFormat>
  <Paragraphs>123</Paragraphs>
  <Slides>32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หน้าที่ 7 ทางใช้ประโยชน์เงินให้กู้</vt:lpstr>
      <vt:lpstr>ภาพนิ่ง 12</vt:lpstr>
      <vt:lpstr>การรวบรวมผลิตผล</vt:lpstr>
      <vt:lpstr>ธุรกิจจัดหาสินค้ามาจำหน่าย</vt:lpstr>
      <vt:lpstr>งบกำไรขาดทุน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โครงสร้างเงินลงทุน (การได้มา/ใช้ไป)</vt:lpstr>
      <vt:lpstr>ภาพนิ่ง 27</vt:lpstr>
      <vt:lpstr>ภาพนิ่ง 28</vt:lpstr>
      <vt:lpstr>รายการส่วนที่เพิ่มเติม</vt:lpstr>
      <vt:lpstr>วิเคราะห์ความเสี่ยง  สหกรณ์  ร่วมใจพัฒนา จำกัด</vt:lpstr>
      <vt:lpstr>ภาพนิ่ง 31</vt:lpstr>
      <vt:lpstr>ภาพนิ่ง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CAD618</dc:creator>
  <cp:lastModifiedBy>CAD738</cp:lastModifiedBy>
  <cp:revision>340</cp:revision>
  <dcterms:created xsi:type="dcterms:W3CDTF">2018-10-09T07:27:19Z</dcterms:created>
  <dcterms:modified xsi:type="dcterms:W3CDTF">2019-12-27T08:13:52Z</dcterms:modified>
</cp:coreProperties>
</file>