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</p:sldMasterIdLst>
  <p:notesMasterIdLst>
    <p:notesMasterId r:id="rId120"/>
  </p:notesMasterIdLst>
  <p:handoutMasterIdLst>
    <p:handoutMasterId r:id="rId121"/>
  </p:handoutMasterIdLst>
  <p:sldIdLst>
    <p:sldId id="256" r:id="rId2"/>
    <p:sldId id="307" r:id="rId3"/>
    <p:sldId id="492" r:id="rId4"/>
    <p:sldId id="378" r:id="rId5"/>
    <p:sldId id="258" r:id="rId6"/>
    <p:sldId id="284" r:id="rId7"/>
    <p:sldId id="412" r:id="rId8"/>
    <p:sldId id="491" r:id="rId9"/>
    <p:sldId id="382" r:id="rId10"/>
    <p:sldId id="383" r:id="rId11"/>
    <p:sldId id="385" r:id="rId12"/>
    <p:sldId id="386" r:id="rId13"/>
    <p:sldId id="379" r:id="rId14"/>
    <p:sldId id="287" r:id="rId15"/>
    <p:sldId id="377" r:id="rId16"/>
    <p:sldId id="493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494" r:id="rId32"/>
    <p:sldId id="403" r:id="rId33"/>
    <p:sldId id="404" r:id="rId34"/>
    <p:sldId id="405" r:id="rId35"/>
    <p:sldId id="406" r:id="rId36"/>
    <p:sldId id="407" r:id="rId37"/>
    <p:sldId id="413" r:id="rId38"/>
    <p:sldId id="408" r:id="rId39"/>
    <p:sldId id="409" r:id="rId40"/>
    <p:sldId id="410" r:id="rId41"/>
    <p:sldId id="291" r:id="rId42"/>
    <p:sldId id="415" r:id="rId43"/>
    <p:sldId id="416" r:id="rId44"/>
    <p:sldId id="417" r:id="rId45"/>
    <p:sldId id="432" r:id="rId46"/>
    <p:sldId id="433" r:id="rId47"/>
    <p:sldId id="418" r:id="rId48"/>
    <p:sldId id="419" r:id="rId49"/>
    <p:sldId id="420" r:id="rId50"/>
    <p:sldId id="421" r:id="rId51"/>
    <p:sldId id="422" r:id="rId52"/>
    <p:sldId id="423" r:id="rId53"/>
    <p:sldId id="424" r:id="rId54"/>
    <p:sldId id="425" r:id="rId55"/>
    <p:sldId id="426" r:id="rId56"/>
    <p:sldId id="427" r:id="rId57"/>
    <p:sldId id="428" r:id="rId58"/>
    <p:sldId id="429" r:id="rId59"/>
    <p:sldId id="430" r:id="rId60"/>
    <p:sldId id="431" r:id="rId61"/>
    <p:sldId id="295" r:id="rId62"/>
    <p:sldId id="435" r:id="rId63"/>
    <p:sldId id="436" r:id="rId64"/>
    <p:sldId id="437" r:id="rId65"/>
    <p:sldId id="438" r:id="rId66"/>
    <p:sldId id="439" r:id="rId67"/>
    <p:sldId id="440" r:id="rId68"/>
    <p:sldId id="441" r:id="rId69"/>
    <p:sldId id="442" r:id="rId70"/>
    <p:sldId id="443" r:id="rId71"/>
    <p:sldId id="444" r:id="rId72"/>
    <p:sldId id="445" r:id="rId73"/>
    <p:sldId id="446" r:id="rId74"/>
    <p:sldId id="447" r:id="rId75"/>
    <p:sldId id="448" r:id="rId76"/>
    <p:sldId id="449" r:id="rId77"/>
    <p:sldId id="450" r:id="rId78"/>
    <p:sldId id="451" r:id="rId79"/>
    <p:sldId id="452" r:id="rId80"/>
    <p:sldId id="453" r:id="rId81"/>
    <p:sldId id="454" r:id="rId82"/>
    <p:sldId id="455" r:id="rId83"/>
    <p:sldId id="456" r:id="rId84"/>
    <p:sldId id="457" r:id="rId85"/>
    <p:sldId id="458" r:id="rId86"/>
    <p:sldId id="459" r:id="rId87"/>
    <p:sldId id="460" r:id="rId88"/>
    <p:sldId id="461" r:id="rId89"/>
    <p:sldId id="462" r:id="rId90"/>
    <p:sldId id="463" r:id="rId91"/>
    <p:sldId id="464" r:id="rId92"/>
    <p:sldId id="465" r:id="rId93"/>
    <p:sldId id="466" r:id="rId94"/>
    <p:sldId id="467" r:id="rId95"/>
    <p:sldId id="468" r:id="rId96"/>
    <p:sldId id="469" r:id="rId97"/>
    <p:sldId id="301" r:id="rId98"/>
    <p:sldId id="470" r:id="rId99"/>
    <p:sldId id="471" r:id="rId100"/>
    <p:sldId id="472" r:id="rId101"/>
    <p:sldId id="473" r:id="rId102"/>
    <p:sldId id="474" r:id="rId103"/>
    <p:sldId id="475" r:id="rId104"/>
    <p:sldId id="476" r:id="rId105"/>
    <p:sldId id="477" r:id="rId106"/>
    <p:sldId id="481" r:id="rId107"/>
    <p:sldId id="478" r:id="rId108"/>
    <p:sldId id="479" r:id="rId109"/>
    <p:sldId id="480" r:id="rId110"/>
    <p:sldId id="304" r:id="rId111"/>
    <p:sldId id="483" r:id="rId112"/>
    <p:sldId id="484" r:id="rId113"/>
    <p:sldId id="485" r:id="rId114"/>
    <p:sldId id="486" r:id="rId115"/>
    <p:sldId id="488" r:id="rId116"/>
    <p:sldId id="487" r:id="rId117"/>
    <p:sldId id="489" r:id="rId118"/>
    <p:sldId id="490" r:id="rId119"/>
  </p:sldIdLst>
  <p:sldSz cx="9144000" cy="5143500" type="screen16x9"/>
  <p:notesSz cx="6797675" cy="9928225"/>
  <p:embeddedFontLst>
    <p:embeddedFont>
      <p:font typeface="Cordia New" panose="020B0304020202020204" pitchFamily="34" charset="-34"/>
      <p:regular r:id="rId122"/>
      <p:bold r:id="rId123"/>
      <p:italic r:id="rId124"/>
      <p:boldItalic r:id="rId125"/>
    </p:embeddedFont>
    <p:embeddedFont>
      <p:font typeface="Segoe UI Black" panose="020B0A02040204020203" pitchFamily="34" charset="0"/>
      <p:bold r:id="rId126"/>
      <p:boldItalic r:id="rId127"/>
    </p:embeddedFont>
    <p:embeddedFont>
      <p:font typeface="FreesiaUPC" panose="020B0604020202020204" pitchFamily="34" charset="-34"/>
      <p:regular r:id="rId128"/>
      <p:bold r:id="rId129"/>
      <p:italic r:id="rId130"/>
      <p:boldItalic r:id="rId131"/>
    </p:embeddedFont>
    <p:embeddedFont>
      <p:font typeface="Calibri" panose="020F0502020204030204" pitchFamily="34" charset="0"/>
      <p:regular r:id="rId132"/>
      <p:bold r:id="rId133"/>
      <p:italic r:id="rId134"/>
      <p:boldItalic r:id="rId135"/>
    </p:embeddedFont>
    <p:embeddedFont>
      <p:font typeface="Poppins" panose="020B0604020202020204" charset="0"/>
      <p:regular r:id="rId136"/>
      <p:bold r:id="rId137"/>
      <p:italic r:id="rId138"/>
      <p:boldItalic r:id="rId139"/>
    </p:embeddedFont>
    <p:embeddedFont>
      <p:font typeface="Wingdings 2" panose="05020102010507070707" pitchFamily="18" charset="2"/>
      <p:regular r:id="rId1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4" userDrawn="1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orient="horz" pos="1658">
          <p15:clr>
            <a:srgbClr val="A4A3A4"/>
          </p15:clr>
        </p15:guide>
        <p15:guide id="4" pos="2863">
          <p15:clr>
            <a:srgbClr val="A4A3A4"/>
          </p15:clr>
        </p15:guide>
        <p15:guide id="5" orient="horz" pos="16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00"/>
    <a:srgbClr val="FF6600"/>
    <a:srgbClr val="FFCCFF"/>
    <a:srgbClr val="FF5050"/>
    <a:srgbClr val="FF00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97ED8D-AC31-4452-ABF0-7D076E87DC28}">
  <a:tblStyle styleId="{F097ED8D-AC31-4452-ABF0-7D076E87D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2" autoAdjust="0"/>
  </p:normalViewPr>
  <p:slideViewPr>
    <p:cSldViewPr snapToGrid="0" showGuides="1">
      <p:cViewPr varScale="1">
        <p:scale>
          <a:sx n="93" d="100"/>
          <a:sy n="93" d="100"/>
        </p:scale>
        <p:origin x="480" y="66"/>
      </p:cViewPr>
      <p:guideLst>
        <p:guide orient="horz" pos="1644"/>
        <p:guide pos="2856"/>
        <p:guide orient="horz" pos="1658"/>
        <p:guide pos="2863"/>
        <p:guide orient="horz" pos="16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font" Target="fonts/font17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2.fntdata"/><Relationship Id="rId128" Type="http://schemas.openxmlformats.org/officeDocument/2006/relationships/font" Target="fonts/font7.fntdata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font" Target="fonts/font13.fntdata"/><Relationship Id="rId139" Type="http://schemas.openxmlformats.org/officeDocument/2006/relationships/font" Target="fonts/font18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font" Target="fonts/font3.fntdata"/><Relationship Id="rId129" Type="http://schemas.openxmlformats.org/officeDocument/2006/relationships/font" Target="fonts/font8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font" Target="fonts/font9.fntdata"/><Relationship Id="rId135" Type="http://schemas.openxmlformats.org/officeDocument/2006/relationships/font" Target="fonts/font14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notesMaster" Target="notesMasters/notesMaster1.xml"/><Relationship Id="rId125" Type="http://schemas.openxmlformats.org/officeDocument/2006/relationships/font" Target="fonts/font4.fntdata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font" Target="fonts/font10.fntdata"/><Relationship Id="rId136" Type="http://schemas.openxmlformats.org/officeDocument/2006/relationships/font" Target="fonts/font15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handoutMaster" Target="handoutMasters/handoutMaster1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font" Target="fonts/font11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font" Target="fonts/font6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.fntdata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font" Target="fonts/font12.fntdata"/><Relationship Id="rId16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2" y="2"/>
            <a:ext cx="2945660" cy="498135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1821A4F0-6A17-4C4D-95EF-CB1B05A76A18}" type="datetimeFigureOut">
              <a:rPr lang="en-US" smtClean="0"/>
              <a:t>01-Feb-19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2" y="9430092"/>
            <a:ext cx="2945660" cy="498134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BAD38232-0A49-490B-B92A-708398E2E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34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02" tIns="92102" rIns="92102" bIns="9210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1130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5147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348692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85193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08570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4105352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1987689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33498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7304355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693122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5753554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673981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1450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593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7834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4235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6436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3799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3218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6288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5527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79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16534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9936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60974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6216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40956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43267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8720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60399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588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0296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153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35f391192_073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0160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09511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345437" indent="-345437">
              <a:buFont typeface="+mj-lt"/>
              <a:buAutoNum type="arabicParenR"/>
            </a:pPr>
            <a:r>
              <a:rPr lang="th-TH" dirty="0">
                <a:latin typeface="FreesiaUPC" pitchFamily="34" charset="-34"/>
                <a:cs typeface="FreesiaUPC" pitchFamily="34" charset="-34"/>
              </a:rPr>
              <a:t>(6) การกำหนดค่าการให้บริการของเครื่องคอมพิวเตอร์แม่ข่ายในแต่ละส่วนของเครือข่าย จะต้องกำหนดค่า อนุญาตเฉพาะพอร์ตการเชื่อมต่อที่จำเป็นต่อการให้บริการเท่านั้น โดยจะต้องถูกระบุให้กับเครื่องคอมพิวเตอร์แม่ข่าย เป็นรายเครื่องที่ให้บริการจริง  </a:t>
            </a:r>
            <a:endParaRPr lang="en-US" dirty="0">
              <a:latin typeface="FreesiaUPC" pitchFamily="34" charset="-34"/>
              <a:cs typeface="FreesiaUPC" pitchFamily="34" charset="-34"/>
            </a:endParaRPr>
          </a:p>
          <a:p>
            <a:pPr marL="345437" indent="-345437">
              <a:buFont typeface="+mj-lt"/>
              <a:buAutoNum type="arabicParenR"/>
            </a:pPr>
            <a:r>
              <a:rPr lang="th-TH" dirty="0">
                <a:latin typeface="FreesiaUPC" pitchFamily="34" charset="-34"/>
                <a:cs typeface="FreesiaUPC" pitchFamily="34" charset="-34"/>
              </a:rPr>
              <a:t>	(7) จะต้องมีการสำรองข้อมูลการกำหนดค่าต่าง ๆ ของอุปกรณ์ </a:t>
            </a:r>
            <a:r>
              <a:rPr lang="en-US" dirty="0">
                <a:latin typeface="FreesiaUPC" pitchFamily="34" charset="-34"/>
                <a:cs typeface="FreesiaUPC" pitchFamily="34" charset="-34"/>
              </a:rPr>
              <a:t>Firewall </a:t>
            </a:r>
            <a:r>
              <a:rPr lang="th-TH" dirty="0">
                <a:latin typeface="FreesiaUPC" pitchFamily="34" charset="-34"/>
                <a:cs typeface="FreesiaUPC" pitchFamily="34" charset="-34"/>
              </a:rPr>
              <a:t>เป็นประจำทุกสัปดาห์ หรือทุกครั้งที่มีการเปลี่ยนแปลงค่า  </a:t>
            </a:r>
            <a:endParaRPr lang="en-US" dirty="0">
              <a:latin typeface="FreesiaUPC" pitchFamily="34" charset="-34"/>
              <a:cs typeface="FreesiaUPC" pitchFamily="34" charset="-34"/>
            </a:endParaRPr>
          </a:p>
          <a:p>
            <a:pPr marL="345437" indent="-345437">
              <a:buFont typeface="+mj-lt"/>
              <a:buAutoNum type="arabicParenR"/>
            </a:pPr>
            <a:r>
              <a:rPr lang="en-US" dirty="0">
                <a:latin typeface="FreesiaUPC" pitchFamily="34" charset="-34"/>
                <a:cs typeface="FreesiaUPC" pitchFamily="34" charset="-34"/>
              </a:rPr>
              <a:t>	(</a:t>
            </a:r>
            <a:r>
              <a:rPr lang="th-TH" dirty="0">
                <a:latin typeface="FreesiaUPC" pitchFamily="34" charset="-34"/>
                <a:cs typeface="FreesiaUPC" pitchFamily="34" charset="-34"/>
              </a:rPr>
              <a:t>8</a:t>
            </a:r>
            <a:r>
              <a:rPr lang="en-US" dirty="0">
                <a:latin typeface="FreesiaUPC" pitchFamily="34" charset="-34"/>
                <a:cs typeface="FreesiaUPC" pitchFamily="34" charset="-34"/>
              </a:rPr>
              <a:t>)</a:t>
            </a:r>
            <a:r>
              <a:rPr lang="th-TH" dirty="0">
                <a:latin typeface="FreesiaUPC" pitchFamily="34" charset="-34"/>
                <a:cs typeface="FreesiaUPC" pitchFamily="34" charset="-34"/>
              </a:rPr>
              <a:t> เครื่องคอมพิวเตอร์แม่ข่ายที่ให้บริการระบบงานสารสนเทศต่าง ๆ จะต้องไม่อนุญาตให้มีการเชื่อมต่อเพื่อใช้งานอินเทอร์เน็ต เว้นแต่มีความจำเป็นโดยจะต้องกำหนดเป็นกรณีไป  </a:t>
            </a:r>
            <a:endParaRPr lang="en-US" dirty="0">
              <a:latin typeface="FreesiaUPC" pitchFamily="34" charset="-34"/>
              <a:cs typeface="FreesiaUPC" pitchFamily="34" charset="-34"/>
            </a:endParaRPr>
          </a:p>
          <a:p>
            <a:pPr marL="345437" indent="-345437">
              <a:buFont typeface="+mj-lt"/>
              <a:buAutoNum type="arabicParenR"/>
            </a:pPr>
            <a:r>
              <a:rPr lang="th-TH" dirty="0">
                <a:latin typeface="FreesiaUPC" pitchFamily="34" charset="-34"/>
                <a:cs typeface="FreesiaUPC" pitchFamily="34" charset="-34"/>
              </a:rPr>
              <a:t>	(9) สหกรณ์มีสิทธิ์ที่จะระงับหรือปิดกั้นการใช้งานของคอมพิวเตอร์ลูกข่ายที่มีพฤติกรรมการใช้งานที่ผิดนโยบาย หรือเกิดจากการทำงานของโปรแกรมที่มีความเสี่ยงต่อความปลอดภัย จนกว่าจะได้รับการแก้ไข  </a:t>
            </a:r>
            <a:endParaRPr lang="en-US" dirty="0">
              <a:latin typeface="FreesiaUPC" pitchFamily="34" charset="-34"/>
              <a:cs typeface="FreesiaUPC" pitchFamily="34" charset="-34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38620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345437" indent="-345437">
              <a:buFont typeface="+mj-lt"/>
              <a:buAutoNum type="arabicParenR"/>
            </a:pPr>
            <a:r>
              <a:rPr lang="th-TH" dirty="0">
                <a:latin typeface="FreesiaUPC" pitchFamily="34" charset="-34"/>
                <a:cs typeface="FreesiaUPC" pitchFamily="34" charset="-34"/>
              </a:rPr>
              <a:t>(6) การกำหนดค่าการให้บริการของเครื่องคอมพิวเตอร์แม่ข่ายในแต่ละส่วนของเครือข่าย จะต้องกำหนดค่า อนุญาตเฉพาะพอร์ตการเชื่อมต่อที่จำเป็นต่อการให้บริการเท่านั้น โดยจะต้องถูกระบุให้กับเครื่องคอมพิวเตอร์แม่ข่าย เป็นรายเครื่องที่ให้บริการจริง  </a:t>
            </a:r>
            <a:endParaRPr lang="en-US" dirty="0">
              <a:latin typeface="FreesiaUPC" pitchFamily="34" charset="-34"/>
              <a:cs typeface="FreesiaUPC" pitchFamily="34" charset="-34"/>
            </a:endParaRPr>
          </a:p>
          <a:p>
            <a:pPr marL="345437" indent="-345437">
              <a:buFont typeface="+mj-lt"/>
              <a:buAutoNum type="arabicParenR"/>
            </a:pPr>
            <a:r>
              <a:rPr lang="th-TH" dirty="0">
                <a:latin typeface="FreesiaUPC" pitchFamily="34" charset="-34"/>
                <a:cs typeface="FreesiaUPC" pitchFamily="34" charset="-34"/>
              </a:rPr>
              <a:t>	(7) จะต้องมีการสำรองข้อมูลการกำหนดค่าต่าง ๆ ของอุปกรณ์ </a:t>
            </a:r>
            <a:r>
              <a:rPr lang="en-US" dirty="0">
                <a:latin typeface="FreesiaUPC" pitchFamily="34" charset="-34"/>
                <a:cs typeface="FreesiaUPC" pitchFamily="34" charset="-34"/>
              </a:rPr>
              <a:t>Firewall </a:t>
            </a:r>
            <a:r>
              <a:rPr lang="th-TH" dirty="0">
                <a:latin typeface="FreesiaUPC" pitchFamily="34" charset="-34"/>
                <a:cs typeface="FreesiaUPC" pitchFamily="34" charset="-34"/>
              </a:rPr>
              <a:t>เป็นประจำทุกสัปดาห์ หรือทุกครั้งที่มีการเปลี่ยนแปลงค่า  </a:t>
            </a:r>
            <a:endParaRPr lang="en-US" dirty="0">
              <a:latin typeface="FreesiaUPC" pitchFamily="34" charset="-34"/>
              <a:cs typeface="FreesiaUPC" pitchFamily="34" charset="-34"/>
            </a:endParaRPr>
          </a:p>
          <a:p>
            <a:pPr marL="345437" indent="-345437">
              <a:buFont typeface="+mj-lt"/>
              <a:buAutoNum type="arabicParenR"/>
            </a:pPr>
            <a:r>
              <a:rPr lang="en-US" dirty="0">
                <a:latin typeface="FreesiaUPC" pitchFamily="34" charset="-34"/>
                <a:cs typeface="FreesiaUPC" pitchFamily="34" charset="-34"/>
              </a:rPr>
              <a:t>	(</a:t>
            </a:r>
            <a:r>
              <a:rPr lang="th-TH" dirty="0">
                <a:latin typeface="FreesiaUPC" pitchFamily="34" charset="-34"/>
                <a:cs typeface="FreesiaUPC" pitchFamily="34" charset="-34"/>
              </a:rPr>
              <a:t>8</a:t>
            </a:r>
            <a:r>
              <a:rPr lang="en-US" dirty="0">
                <a:latin typeface="FreesiaUPC" pitchFamily="34" charset="-34"/>
                <a:cs typeface="FreesiaUPC" pitchFamily="34" charset="-34"/>
              </a:rPr>
              <a:t>)</a:t>
            </a:r>
            <a:r>
              <a:rPr lang="th-TH" dirty="0">
                <a:latin typeface="FreesiaUPC" pitchFamily="34" charset="-34"/>
                <a:cs typeface="FreesiaUPC" pitchFamily="34" charset="-34"/>
              </a:rPr>
              <a:t> เครื่องคอมพิวเตอร์แม่ข่ายที่ให้บริการระบบงานสารสนเทศต่าง ๆ จะต้องไม่อนุญาตให้มีการเชื่อมต่อเพื่อใช้งานอินเทอร์เน็ต เว้นแต่มีความจำเป็นโดยจะต้องกำหนดเป็นกรณีไป  </a:t>
            </a:r>
            <a:endParaRPr lang="en-US" dirty="0">
              <a:latin typeface="FreesiaUPC" pitchFamily="34" charset="-34"/>
              <a:cs typeface="FreesiaUPC" pitchFamily="34" charset="-34"/>
            </a:endParaRPr>
          </a:p>
          <a:p>
            <a:pPr marL="345437" indent="-345437">
              <a:buFont typeface="+mj-lt"/>
              <a:buAutoNum type="arabicParenR"/>
            </a:pPr>
            <a:r>
              <a:rPr lang="th-TH" dirty="0">
                <a:latin typeface="FreesiaUPC" pitchFamily="34" charset="-34"/>
                <a:cs typeface="FreesiaUPC" pitchFamily="34" charset="-34"/>
              </a:rPr>
              <a:t>	(9) สหกรณ์มีสิทธิ์ที่จะระงับหรือปิดกั้นการใช้งานของคอมพิวเตอร์ลูกข่ายที่มีพฤติกรรมการใช้งานที่ผิดนโยบาย หรือเกิดจากการทำงานของโปรแกรมที่มีความเสี่ยงต่อความปลอดภัย จนกว่าจะได้รับการแก้ไข  </a:t>
            </a:r>
            <a:endParaRPr lang="en-US" dirty="0">
              <a:latin typeface="FreesiaUPC" pitchFamily="34" charset="-34"/>
              <a:cs typeface="FreesiaUPC" pitchFamily="34" charset="-34"/>
            </a:endParaRP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93862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148845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0570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0570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0570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70570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797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79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69426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25239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49708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4970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49708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49708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4970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497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53346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4970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797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93861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96854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968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89104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37979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570630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59582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5595827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54709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75505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879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572750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579382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4285318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068118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6065874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816134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87258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61116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956920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89804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5868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379711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925031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208895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5ed75ccf_015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268118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312273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76827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065408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8417173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93409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1826817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spcFirstLastPara="1" wrap="square" lIns="92102" tIns="92102" rIns="92102" bIns="9210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userDrawn="1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 userDrawn="1">
  <p:cSld name="TITLE_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userDrawn="1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userDrawn="1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 userDrawn="1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Ref idx="1001">
        <a:schemeClr val="bg1"/>
      </p:bgRef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"/>
              <a:buChar char="￮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"/>
              <a:buChar char="￮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"/>
              <a:buChar char="￮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4963886"/>
            <a:ext cx="9144000" cy="17961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bg1"/>
                </a:solidFill>
                <a:latin typeface="FreesiaUPC" panose="020B0604020202020204" pitchFamily="34" charset="-34"/>
                <a:ea typeface="Arial"/>
                <a:cs typeface="FreesiaUPC" panose="020B0604020202020204" pitchFamily="34" charset="-34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  </a:t>
            </a:r>
            <a:endParaRPr lang="en-US" sz="1200" dirty="0"/>
          </a:p>
        </p:txBody>
      </p:sp>
      <p:sp>
        <p:nvSpPr>
          <p:cNvPr id="11" name="Oval 10"/>
          <p:cNvSpPr/>
          <p:nvPr userDrawn="1"/>
        </p:nvSpPr>
        <p:spPr>
          <a:xfrm>
            <a:off x="8601387" y="4667459"/>
            <a:ext cx="411982" cy="432080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44;p4"/>
          <p:cNvSpPr txBox="1">
            <a:spLocks/>
          </p:cNvSpPr>
          <p:nvPr userDrawn="1"/>
        </p:nvSpPr>
        <p:spPr>
          <a:xfrm>
            <a:off x="8547632" y="4742827"/>
            <a:ext cx="435600" cy="32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bg1"/>
                </a:solidFill>
                <a:latin typeface="FreesiaUPC" panose="020B0604020202020204" pitchFamily="34" charset="-34"/>
                <a:ea typeface="Arial"/>
                <a:cs typeface="FreesiaUPC" panose="020B0604020202020204" pitchFamily="34" charset="-34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" sz="1200" b="1" smtClean="0">
                <a:solidFill>
                  <a:schemeClr val="bg1"/>
                </a:solidFill>
              </a:rPr>
              <a:pPr algn="r"/>
              <a:t>‹#›</a:t>
            </a:fld>
            <a:endParaRPr lang="en" sz="1200" b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7" r:id="rId5"/>
    <p:sldLayoutId id="2147483658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6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0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9.jp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5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4.jp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3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slide" Target="slide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7" Type="http://schemas.openxmlformats.org/officeDocument/2006/relationships/image" Target="../media/image67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jpg"/><Relationship Id="rId5" Type="http://schemas.openxmlformats.org/officeDocument/2006/relationships/image" Target="../media/image65.jpg"/><Relationship Id="rId4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3.jpg"/><Relationship Id="rId4" Type="http://schemas.openxmlformats.org/officeDocument/2006/relationships/image" Target="../media/image7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6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1.jpg"/><Relationship Id="rId5" Type="http://schemas.openxmlformats.org/officeDocument/2006/relationships/image" Target="../media/image70.png"/><Relationship Id="rId4" Type="http://schemas.openxmlformats.org/officeDocument/2006/relationships/image" Target="../media/image8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2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5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7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0.jp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5.jp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3.png"/><Relationship Id="rId4" Type="http://schemas.openxmlformats.org/officeDocument/2006/relationships/image" Target="../media/image11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6.png"/><Relationship Id="rId4" Type="http://schemas.openxmlformats.org/officeDocument/2006/relationships/image" Target="../media/image115.jp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1.png"/><Relationship Id="rId5" Type="http://schemas.openxmlformats.org/officeDocument/2006/relationships/image" Target="../media/image120.jpeg"/><Relationship Id="rId4" Type="http://schemas.openxmlformats.org/officeDocument/2006/relationships/image" Target="../media/image119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5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5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37459" y="455179"/>
            <a:ext cx="8379189" cy="2543206"/>
          </a:xfrm>
          <a:solidFill>
            <a:schemeClr val="bg1">
              <a:lumMod val="50000"/>
              <a:alpha val="63000"/>
            </a:schemeClr>
          </a:solidFill>
          <a:effectLst/>
        </p:spPr>
        <p:txBody>
          <a:bodyPr/>
          <a:lstStyle/>
          <a:p>
            <a:r>
              <a:rPr lang="th-TH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ระเบียบนายทะเบียนสหกรณ์ว่าด้วย</a:t>
            </a:r>
            <a:br>
              <a:rPr lang="th-TH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มาตรฐานขั้นต่ำในการควบคุมภายใน</a:t>
            </a:r>
            <a:b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และการรักษาความปลอดภัยสำหรับสหกรณ์และกลุ่มเกษตรกร</a:t>
            </a:r>
            <a:b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ที่ใช้โปรแกรมระบบบัญชีคอมพิวเตอร์ประมวลผลข้อมูล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iaUPC" panose="020B0604020202020204" pitchFamily="34" charset="-34"/>
                <a:cs typeface="FreesiaUPC" panose="020B0604020202020204" pitchFamily="34" charset="-34"/>
              </a:rPr>
              <a:t>พ.ศ. 2553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7459" y="4391756"/>
            <a:ext cx="3587842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บรรยายโดย </a:t>
            </a:r>
            <a:r>
              <a:rPr lang="en-US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  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นางสาวกนกพรรณ ชำนาญกิจ</a:t>
            </a:r>
            <a:endParaRPr lang="en-US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80253" y="2998385"/>
            <a:ext cx="2336396" cy="40011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วันที่ 2 กุมภาพันธ์ 2562</a:t>
            </a:r>
            <a:endParaRPr lang="en-US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553204" y="589797"/>
            <a:ext cx="2320444" cy="5478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2800" b="1" dirty="0" smtClean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ระดับการควบคุม 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8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827314" y="1318812"/>
          <a:ext cx="7728561" cy="292608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1512109"/>
                <a:gridCol w="1227781"/>
                <a:gridCol w="4988671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หมายถึง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การควบคุมดังกล่าว</a:t>
                      </a:r>
                      <a:r>
                        <a:rPr lang="th-TH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ไม่สอดคล้องกับสภาพแวดล้อม</a:t>
                      </a:r>
                    </a:p>
                    <a:p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การดำเนินงานของสหกรณ์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หมายถึง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ระเบียบขั้นตอนและการควบคุมอย่างเป็นทางการ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หมายถึง</a:t>
                      </a: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มีระเบียบ ขั้นตอน และการควบคุม </a:t>
                      </a:r>
                      <a:r>
                        <a:rPr lang="th-TH" sz="24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แต่ยังมิได้ถือปฏิบัติอย่างต่อเนื่อง</a:t>
                      </a:r>
                      <a:r>
                        <a:rPr lang="th-TH" sz="2400" b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หรือมีการควบคุมที่ควรปรับปรุง</a:t>
                      </a: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หมายถึง</a:t>
                      </a:r>
                    </a:p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มีระเบียบ ขั้นตอน และการควบคุมอย่างเหมาะสมและ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4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มีการปฏิบัติตามอย่างสม่ำเสมอ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81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6900"/>
              </p:ext>
            </p:extLst>
          </p:nvPr>
        </p:nvGraphicFramePr>
        <p:xfrm>
          <a:off x="257923" y="238007"/>
          <a:ext cx="8619983" cy="368808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680050"/>
                <a:gridCol w="2678530"/>
                <a:gridCol w="1582221"/>
                <a:gridCol w="1181528"/>
                <a:gridCol w="1171254"/>
                <a:gridCol w="1326400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7.9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มีการจัดทำแผนสำรองฉุกเฉินอย่างเป็นลายลักษณ์อักษร </a:t>
                      </a:r>
                      <a:endParaRPr lang="en-US" sz="16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โดยครอบคลุมรายละเอียดอย่างน้อยดังนี้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จัดลำดับความสำคัญของระบบงานที่อยู่ในแผนสำรองฉุกเฉิน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กำหนดสถานการณ์หรือลำดับความรุนแรงของปัญหาที่อาจเกิดขึ้น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กำหนดขั้นตอนการแก้ไขปัญหาโดยละเอียดในแต่ละสถานการณ์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กำหนดเจ้าหน้าที่ที่รับผิดชอบ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กำหนดรายละเอียดของอุปกรณ์คอมพิวเตอร์ที่ต้องใช้ในกรณีฉุกเฉิน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สำหรับสหกรณ์ที่มีสาขาหรือระบบ 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on-line 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กับหน่วยงานภายนอกสหกรณ์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ไม่มีการจัดทำแผนสำรองฉุกเฉิน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มีการจัดทำแผนสำรองฉุกเฉินแต่รายละเอียดไม่เพียงพอ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มีการจัดทำแผนสำรองฉุกเฉินครอบคลุมรายละเอียดที่เพียงพอและประกาศใช้อย่างเป็นทางการ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7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03003"/>
              </p:ext>
            </p:extLst>
          </p:nvPr>
        </p:nvGraphicFramePr>
        <p:xfrm>
          <a:off x="257923" y="238007"/>
          <a:ext cx="8619983" cy="353568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680050"/>
                <a:gridCol w="2678530"/>
                <a:gridCol w="1582221"/>
                <a:gridCol w="1181528"/>
                <a:gridCol w="1171254"/>
                <a:gridCol w="1326400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7.10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มีการทดสอบแผนสำรองฉุกเฉินอย่างน้อยปีละ 1 ครั้ง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สำหรับสหกรณ์ที่มีสาขาหรือระบบ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on-line 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กับหน่วยงานภายนอกสหกรณ์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ไม่มีการทดสอบแผนสำรองฉุกเฉิน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มีการทดสอบแผนสำรองฉุกเฉินน้อยกว่าปีละครั้ง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มีการทดสอบแผนสำรองฉุกเฉินปีละครั้ง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7.11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มีการปรับปรุงแผนสำรองฉุกเฉินให้เป็นปัจจุบันอยู่เสมอ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สำหรับสหกรณ์ที่มีสาขาหรือระบบ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on-line 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กับหน่วยงานภายนอกสหกรณ์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ไม่มีการปรับปรุงแผนสำรองฉุกเฉิน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มีการปรับปรุงแผนสำรองฉุกเฉินบางครั้ง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มีการปรับปรุงแผนสำรองฉุกเฉินทุกครั้งที่มีการเปลี่ยนแปลงระบบหรือพัฒนาระบบงานใหม่ที่สำคัญ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915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701" y="1532846"/>
            <a:ext cx="1470274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แนวการพิจารณา</a:t>
            </a:r>
            <a:endParaRPr lang="en-US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78138"/>
            <a:ext cx="1704975" cy="9997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</a:t>
            </a:r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8</a:t>
            </a:r>
            <a:endParaRPr lang="en-US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826259" y="201636"/>
            <a:ext cx="6804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ในกรณีที่มีการใช้บริการงานเทคโนโลยีสารสนเทศของผู้ให้บริการซึ่งเป็นบุคคลภายนอก ต้องจัดให้มีหลักเกณฑ์ในการคัดเลือกและพิจารณาความเหมาะสมของผู้ให้บริการ รวมทั้งควบคุมและตรวจสอบการปฏิบัติงานของผู้ให้บริการอย่างเข้มงวด เพื่อให้มั่นใจว่า </a:t>
            </a:r>
            <a:endParaRPr lang="th-TH" sz="20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</a:t>
            </a: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ให้บริการสามารถปฏิบัติตามระเบียบ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นี้ได้ </a:t>
            </a:r>
            <a:r>
              <a:rPr lang="en-US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826259" y="1481387"/>
            <a:ext cx="71636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การใช้บริการงานเทคโนโลยีสารสนเทศของผู้ให้บริการซึ่งเป็นบุคคลภายนอก ต้องมีหลักเกณฑ์พิจารณาการบริหารจัดการให้บริการโดยหน่วยงานภายนอก (</a:t>
            </a:r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Manage Third- party Service)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ดังนี้</a:t>
            </a:r>
            <a:endParaRPr lang="th-TH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สี่เหลี่ยมผืนผ้า 21"/>
          <p:cNvSpPr/>
          <p:nvPr/>
        </p:nvSpPr>
        <p:spPr>
          <a:xfrm>
            <a:off x="475635" y="2076258"/>
            <a:ext cx="40860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Clr>
                <a:srgbClr val="002060"/>
              </a:buClr>
              <a:buAutoNum type="arabicPeriod"/>
            </a:pP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มีการกำหนดและปรับปรุงชนิดของบริการต่าง ๆ    ที่ให้โดยหน่วยงานภายนอก</a:t>
            </a:r>
          </a:p>
          <a:p>
            <a:pPr marL="287338" indent="-287338">
              <a:buClr>
                <a:srgbClr val="002060"/>
              </a:buClr>
              <a:buAutoNum type="arabicPeriod"/>
            </a:pP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จัดทำและปรับปรุงเอกสารข้อตกลงการให้บริการตามความจำเป็นหรือตามกรอบระยะเวลา</a:t>
            </a:r>
          </a:p>
          <a:p>
            <a:pPr marL="287338" indent="-287338">
              <a:buClr>
                <a:srgbClr val="002060"/>
              </a:buClr>
              <a:buAutoNum type="arabicPeriod"/>
            </a:pP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กำหนดผู้ดูแลรับผิดชอบสำหรับการให้บริการบุคคลภายนอก</a:t>
            </a:r>
          </a:p>
          <a:p>
            <a:pPr marL="287338" indent="-287338">
              <a:buClr>
                <a:srgbClr val="002060"/>
              </a:buClr>
              <a:buAutoNum type="arabicPeriod"/>
            </a:pP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เปลี่ยนผู้ดูแลรับผิดชอบต้องมีการปรับปรุงสัญญา และแจ้งผู้ที่เกี่ยวข้องทราบ</a:t>
            </a:r>
            <a:endParaRPr lang="th-TH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8" name="สี่เหลี่ยมผืนผ้า 21"/>
          <p:cNvSpPr/>
          <p:nvPr/>
        </p:nvSpPr>
        <p:spPr>
          <a:xfrm>
            <a:off x="4479533" y="2076258"/>
            <a:ext cx="451035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buClr>
                <a:srgbClr val="002060"/>
              </a:buClr>
              <a:buAutoNum type="arabicPeriod" startAt="5"/>
            </a:pP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จัดทำและปรับปรุงสัญญาการให้บริการ ตามความจำเป็นโดยต้อง </a:t>
            </a:r>
          </a:p>
          <a:p>
            <a:pPr>
              <a:buClr>
                <a:srgbClr val="002060"/>
              </a:buClr>
            </a:pP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5.1 ประเมินความเสี่ยงสำหรับการให้บริการและกำหนดมาตรการ</a:t>
            </a:r>
          </a:p>
          <a:p>
            <a:pPr>
              <a:buClr>
                <a:srgbClr val="002060"/>
              </a:buClr>
            </a:pP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  ลดความเสี่ยง</a:t>
            </a:r>
          </a:p>
          <a:p>
            <a:pPr>
              <a:buClr>
                <a:srgbClr val="002060"/>
              </a:buClr>
            </a:pP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5.2 สัญญาต่าง ๆ ต้องอ้างอิงตามมาตรฐาน</a:t>
            </a:r>
          </a:p>
          <a:p>
            <a:pPr>
              <a:buClr>
                <a:srgbClr val="002060"/>
              </a:buClr>
            </a:pP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5.3 จัดทำสัญญาการไม่เปิดเผยความลับ (</a:t>
            </a:r>
            <a:r>
              <a:rPr lang="en-US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Non Disclosure Agreement)</a:t>
            </a:r>
          </a:p>
          <a:p>
            <a:pPr marL="225425" indent="-225425">
              <a:buClr>
                <a:srgbClr val="002060"/>
              </a:buClr>
              <a:buAutoNum type="arabicPeriod" startAt="6"/>
            </a:pP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ติดตามและรายงานการให้บริกรโดยหน่วยงานภายนอกอย่างสม่ำเสมอ</a:t>
            </a:r>
          </a:p>
          <a:p>
            <a:pPr marL="225425" indent="-225425">
              <a:buClr>
                <a:srgbClr val="002060"/>
              </a:buClr>
              <a:buAutoNum type="arabicPeriod" startAt="6"/>
            </a:pP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ตรวจสอบเป็นระยะ ว่าความสามารถในการให้บริการของผู้ให้บริการจะต้องเทียบเคียงกับผู้ให้บริการรายอื่น</a:t>
            </a:r>
            <a:endParaRPr lang="th-TH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3290" y="1481387"/>
            <a:ext cx="8876871" cy="638559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08225"/>
            <a:ext cx="9144000" cy="875519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8.1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มีการกำหนดกฎเกณฑ์ในการคัดเลือกผู้ให้บริการและ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คัดเลือก</a:t>
            </a: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ให้บริการที่มีขั้นตอนการปฏิบัติงานที่รอบคอบ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รัดกุม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86000" y="1448463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จัดให้มีการควบคุมโครงการพัฒนา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ซอฟต์แวร์</a:t>
            </a:r>
          </a:p>
          <a:p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โดย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ผู้รับจ้างจากภายนอก </a:t>
            </a:r>
            <a:r>
              <a:rPr lang="th-TH" sz="24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โดยการ</a:t>
            </a:r>
            <a:r>
              <a:rPr lang="th-TH" sz="24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กำหนดกฎเกณฑ์</a:t>
            </a:r>
            <a:r>
              <a:rPr lang="th-TH" sz="24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ในการคัดเลือก ขั้นตอนหรือวิธีปฏิบัติในการพัฒนาหรือแก้ไขเปลี่ยนแปลงระบบงานเป็นลายลักษณ์อักษร 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เพื่อประโยชน์ในคัดเลือกผู้ให้บริการที่ตรงกับความต้องการและปัญหาของสหกรณ์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รวมถึงใช้เป็นแนวทางในการติดตามความก้าวหน้าของการปฏิบัติงาน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843" y="1034160"/>
            <a:ext cx="2086876" cy="2086876"/>
          </a:xfrm>
          <a:prstGeom prst="rect">
            <a:avLst/>
          </a:prstGeom>
        </p:spPr>
      </p:pic>
      <p:pic>
        <p:nvPicPr>
          <p:cNvPr id="7" name="Picture 2" descr="à¸à¸¥à¸à¸²à¸£à¸à¹à¸à¸«à¸²à¸£à¸¹à¸à¸ à¸²à¸à¸ªà¸³à¸«à¸£à¸±à¸ icon à¸ªà¸±à¸à¸à¸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32" y="1315598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60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425753"/>
            <a:ext cx="9144000" cy="1152324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8.2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มีข้อสัญญาระหว่างสหกรณ์กับผู้ให้บริการซึ่งเป็น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บุคคลภายนอก</a:t>
            </a: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ที่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ระบุเกี่ยวกับการรักษาความลับของข้อมูลและขอบเขต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งาน</a:t>
            </a: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เงื่อนไขในการให้บริการอย่าง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ชัดเจน</a:t>
            </a:r>
            <a:r>
              <a:rPr lang="en-US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082413" y="1702423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เพื่อให้มั่นใจว่าแนวปฏิบัติในการควบคุม</a:t>
            </a:r>
            <a:r>
              <a:rPr lang="th-TH" sz="24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มีการกำหนดข้อสัญญาที่ระบุเกี่ยวกับการรักษาความลับของข้อมูลและขอบเขตงานและเงื่อนไขในการให้บริการไว้อย่างชัดเจ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651305" y="3272083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ให้มีการจัดทำข้อตกลงการรักษาความลับที่เกี่ยวข้องกับ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ข้อมูลส่วนบุคคลที่จะสามารถเปิดเผยได้เฉพาะตัวบุคคลเท่านั้น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และกำหนดขอบเขตงานและเงื่อนไขในการให้บริการไว้อย่างชัดเจน</a:t>
            </a:r>
          </a:p>
        </p:txBody>
      </p:sp>
      <p:pic>
        <p:nvPicPr>
          <p:cNvPr id="6148" name="Picture 4" descr="à¸à¸¥à¸à¸²à¸£à¸à¹à¸à¸«à¸²à¸£à¸¹à¸à¸ à¸²à¸à¸ªà¸³à¸«à¸£à¸±à¸ icon à¸ªà¸±à¸à¸à¸²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2" t="17706" r="11613" b="11634"/>
          <a:stretch/>
        </p:blipFill>
        <p:spPr bwMode="auto">
          <a:xfrm>
            <a:off x="147484" y="1802207"/>
            <a:ext cx="2934929" cy="156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97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03789"/>
            <a:ext cx="9144000" cy="1094886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8.3</a:t>
            </a: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มีการควบคุมผู้ให้บริการอย่างเข้มงวดในการปฏิบัติตามระเบียบและวิธี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ปฏิบัติงาน</a:t>
            </a:r>
          </a:p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เกี่ยวกับ</a:t>
            </a: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การรักษาความปลอดภัยของระบบงาน การพัฒนาหรือการเปลี่ยนแปลงแก้ไขระบบงาน </a:t>
            </a:r>
            <a:endParaRPr lang="th-TH" sz="20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</a:t>
            </a: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สำรองข้อมูลที่สหกรณ์ได้กำหนด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ขึ้น</a:t>
            </a:r>
            <a:r>
              <a:rPr lang="en-US" sz="2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913079" y="1472415"/>
            <a:ext cx="60514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rgbClr val="002060"/>
              </a:buClr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ขั้นตอนวิธีปฏิบัติในการพัฒนาหรือแก้ไขเปลี่ยนแปลงระบบงานที่เกี่ยวกับ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ผู้ให้บริการ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ภายนอกเป็นลายลักษณ์อักษร 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โดยอย่างน้อยควรมีข้อกำหนดเกี่ยวกับขั้นตอนในการพัฒนา หรือแก้ไขเปลี่ยนแปลง ขั้นตอนในการทดสอบ ขั้นตอนในการโอนย้ายระบบงาน การส่งมอบงาน และขั้นตอนดังกล่าวต้องได้รับการอนุมัติจากคณะกรรมการดำเนินการสหกรณ์</a:t>
            </a:r>
            <a:endParaRPr lang="en-US" sz="20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5113" indent="-265113">
              <a:buClr>
                <a:srgbClr val="002060"/>
              </a:buClr>
              <a:buFont typeface="+mj-lt"/>
              <a:buAutoNum type="arabicParenR"/>
            </a:pP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กำหนดให้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มีการสงวนสิทธิที่จะตรวจสอบคุณภาพและความถูกต้อง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ของ</a:t>
            </a:r>
          </a:p>
          <a:p>
            <a:pPr>
              <a:buClr>
                <a:srgbClr val="002060"/>
              </a:buClr>
            </a:pP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ซอฟต์แวร์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ที่มีการพัฒนาโดยผู้ให้บริการภายนอก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โดยระบุไว้ในสัญญา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จ้าง</a:t>
            </a:r>
          </a:p>
          <a:p>
            <a:pPr>
              <a:buClr>
                <a:srgbClr val="002060"/>
              </a:buClr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ที่ทำกับ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ผู้ให้บริการภายนอก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/>
          <a:stretch/>
        </p:blipFill>
        <p:spPr>
          <a:xfrm>
            <a:off x="7623425" y="2749687"/>
            <a:ext cx="1520575" cy="1701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21" y="1737471"/>
            <a:ext cx="1569858" cy="1569858"/>
          </a:xfrm>
          <a:prstGeom prst="rect">
            <a:avLst/>
          </a:prstGeom>
        </p:spPr>
      </p:pic>
      <p:sp>
        <p:nvSpPr>
          <p:cNvPr id="7" name="สี่เหลี่ยมผืนผ้า 1"/>
          <p:cNvSpPr/>
          <p:nvPr/>
        </p:nvSpPr>
        <p:spPr>
          <a:xfrm>
            <a:off x="656503" y="3864971"/>
            <a:ext cx="69669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+mj-lt"/>
              <a:buAutoNum type="arabicParenR" startAt="3"/>
            </a:pP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ให้บริการที่ต้องการสิทธิ์ในการเข้าถึงระบบสารสนเทศของสหกรณ์ จะต้องทำ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เรื่อง       ขออนุญาต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เป็นลายลักษณ์อักษร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เพื่อขออนุมัติจากผู้จัดการสหกรณ์หรือประธานกรรมการดำเนินการ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สหกรณ์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197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73126" y="192738"/>
            <a:ext cx="59551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arenR" startAt="4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ดำเนินการ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เพิกถอน ลบ หรือเปลี่ยนสิทธิการเข้าถึงระบบงานและรหัสผ่าน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ของผู้ให้บริการที่สิ้นสุดการว่าจ้าง หรือเปลี่ยนการจ้างงานโดยทันที หรือภายในระยะเวลาที่กำหนดไว้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5113" indent="-265113">
              <a:buFont typeface="+mj-lt"/>
              <a:buAutoNum type="arabicParenR" startAt="4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กำหนดให้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ผู้ให้บริการเข้าถึงเฉพาะส่วน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ที่มีไว้สำหรับการพัฒนาระบบงาน (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develop environment)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เท่านั้น แต่หากมีความจำเป็นต้องเข้าถึงส่วนที่ใช้งานจริง (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production environment)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ก็ต้องมีการควบคุมหรือตรวจสอบการให้บริการของผู้ให้บริการอย่างเข้มงวด เพื่อให้มั่นใจว่าเป็นไปตามขอบเขตที่ได้กำหนดไว้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5113" indent="-265113">
              <a:buFont typeface="+mj-lt"/>
              <a:buAutoNum type="arabicParenR" startAt="4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อนุญาตให้ผู้ให้บริการเข้าสู่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ระบบจากระยะไกล ต้องอยู่บนพื้นฐานของความ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จำเป็นเท่านั้น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ไม่เปิดช่องทางติดต่อและอุปกรณ์เชื่อมต่อระยะไกลที่ใช้ทิ้งเอาไว้โดยไม่จำเป็น ช่องทางดังกล่าวมีการตัดการเชื่อมต่อเมื่อไม่ได้ใช้งานแล้ว และจะเปิดให้ใช้ได้ต่อเมื่อมีการร้องขอที่จำเป็นเท่านั้น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และจะต้อง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แจ้งให้ผู้รับผิดชอบหรือผู้ดูแลระบบของสหกรณ์ทราบล่วงหน้าก่อนทุกครั้ง ซึ่งจะต้องระบุวันเวลาระยะเวลาในการทำงานให้ชัดเจน  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1" y="278791"/>
            <a:ext cx="2162175" cy="2114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3" y="2479393"/>
            <a:ext cx="2442349" cy="177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93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425754"/>
            <a:ext cx="9144000" cy="871438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8.4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มีการดำเนินการให้ผู้ให้บริการจัดทำคู่มือการปฏิบัติงานและเอกสารที่เกี่ยวข้อง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รวมทั้ง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มีการปรับปรุงให้เป็นทันสมัยอยู่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เสมอ</a:t>
            </a:r>
            <a:r>
              <a:rPr lang="en-US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46539" y="1444102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เพื่อประโยชน์ในการปฏิบัติของผู้ใช้งาน มีเอกสารสำหรับใช้เป็นแนวทางในการปฏิบัติงานในระบบงานของสหกรณ์ </a:t>
            </a:r>
          </a:p>
        </p:txBody>
      </p:sp>
      <p:pic>
        <p:nvPicPr>
          <p:cNvPr id="8196" name="Picture 4" descr="à¸à¸¥à¸à¸²à¸£à¸à¹à¸à¸«à¸²à¸£à¸¹à¸à¸ à¸²à¸à¸ªà¸³à¸«à¸£à¸±à¸ icon à¸à¸¹à¹à¸¡à¸·à¸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52" y="1069320"/>
            <a:ext cx="2511935" cy="251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1"/>
          <p:cNvSpPr/>
          <p:nvPr/>
        </p:nvSpPr>
        <p:spPr>
          <a:xfrm>
            <a:off x="3811711" y="3353384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ให้บริการต้องจัดทำและมอบคู่มือการปฏิบัติงานครบทุกระบบงานให้แก่สหกรณ์ 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รวมถึงการปรับปรุงให้เป็นปัจจุบันเสมอหากมีการพัฒนาหรือเปลี่ยนแปลง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 rot="20827397">
            <a:off x="3638821" y="2337271"/>
            <a:ext cx="1959014" cy="769441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Update</a:t>
            </a:r>
            <a:endParaRPr lang="th-TH" sz="4400" b="1" dirty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360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44475"/>
            <a:ext cx="9144000" cy="931895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8.5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มีการกำหนดให้ผู้ให้บริการมีการจัดทำรายงานผลการปฏิบัติงานปัญหาต่าง ๆ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แนวทางแก้ไขให้แก่สหกรณ์อย่างน้อยเดือนละ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ครั้ง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001628" y="1328770"/>
            <a:ext cx="457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เพื่อให้มั่นใจว่ามีกระบวนการควบคุมการให้บริการจากบุคคลภายนอกและมีการติดตามงานอย่างสม่ำเสมอ</a:t>
            </a:r>
          </a:p>
          <a:p>
            <a:endParaRPr lang="th-TH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กำหนดให้ผู้ให้บริการจัดทำรายงานผลการปฏิบัติงาน ปัญหาต่าง ๆ และแนวทางแก้ไขให้แก่สหกรณ์ โดยระบุไว้ในสัญญาจ้างที่ทำกับผู้ให้บริการภายนอก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AutoShape 2" descr="à¸à¸¥à¸à¸²à¸£à¸à¹à¸à¸«à¸²à¸£à¸¹à¸à¸ à¸²à¸à¸ªà¸³à¸«à¸£à¸±à¸ icon à¸£à¸²à¸¢à¸à¸²à¸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4" descr="à¸à¸¥à¸à¸²à¸£à¸à¹à¸à¸«à¸²à¸£à¸¹à¸à¸ à¸²à¸à¸ªà¸³à¸«à¸£à¸±à¸ icon à¸£à¸²à¸¢à¸à¸²à¸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6" descr="à¸à¸¥à¸à¸²à¸£à¸à¹à¸à¸«à¸²à¸£à¸¹à¸à¸ à¸²à¸à¸ªà¸³à¸«à¸£à¸±à¸ icon à¸£à¸²à¸¢à¸à¸²à¸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224" name="Picture 8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03" y="1294833"/>
            <a:ext cx="2438400" cy="243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 rot="20677735">
            <a:off x="6963949" y="2226693"/>
            <a:ext cx="1630469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REPORT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9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46580"/>
            <a:ext cx="9144000" cy="929790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8.6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มีการกำหนดขั้นตอนในการตรวจรับงานผู้ให้บริการอย่าง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ชัดเจน</a:t>
            </a: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สอดคล้องกับระเบียบปฏิบัติของ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สหกรณ์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76561" y="1234032"/>
            <a:ext cx="41490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เพื่อให้มั่นใจว่ามีกระบวนการควบคุมและตรวจสอบการให้บริการจากบุคคลภายนอกและมีการติดตามงานอย่าง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สม่ำเสมอ</a:t>
            </a:r>
            <a:endParaRPr lang="th-TH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0242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17" y="2515967"/>
            <a:ext cx="2705109" cy="205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1"/>
          <p:cNvSpPr/>
          <p:nvPr/>
        </p:nvSpPr>
        <p:spPr>
          <a:xfrm>
            <a:off x="5025607" y="2016108"/>
            <a:ext cx="383071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กำหนดให้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มีการ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แต่งตั้งคณะกรรมการตรวจรับงาน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ของผู้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ให้บริการ โดยในการส่งมอบนั้นระบบงานที่พัฒนาหรือปรับปรุงแก้ไข ต้องได้รับการทดสอบการใช้งานจากผู้ที่ร้องขอให้มีการพัฒนารวมทั้ง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ผู้ใช้งาน</a:t>
            </a:r>
          </a:p>
          <a:p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เกี่ยวข้องมาก่อนแล้วว่าถูกต้องตรงตามความต้องการ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10474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55;p15"/>
          <p:cNvSpPr txBox="1">
            <a:spLocks/>
          </p:cNvSpPr>
          <p:nvPr/>
        </p:nvSpPr>
        <p:spPr>
          <a:xfrm>
            <a:off x="1907198" y="373957"/>
            <a:ext cx="6909500" cy="70389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จัดให้มีนโยบาย</a:t>
            </a: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หรือระเบียบปฏิบัติในการควบคุมการปฏิบัติงานเกี่ยวกับการรักษาความปลอดภัยด้านเทคโนโลยี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สารสนเทศของสหกรณ์และกลุ่มเกษตรกรเป็นลายลักษณ์อักษร </a:t>
            </a:r>
            <a:r>
              <a:rPr lang="en-US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0" name="Google Shape;155;p15"/>
          <p:cNvSpPr txBox="1">
            <a:spLocks/>
          </p:cNvSpPr>
          <p:nvPr/>
        </p:nvSpPr>
        <p:spPr>
          <a:xfrm>
            <a:off x="2041746" y="1193509"/>
            <a:ext cx="6640285" cy="66370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วัตถุประสงค์ </a:t>
            </a:r>
            <a:r>
              <a:rPr lang="en-US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  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ผู้ใช้งานและบุคคลที่เกี่ยวข้อง ตระหนักถึงความสำคัญ รวมทั้งทราบเกี่ยวกับหน้าที่ ความรับผิดชอบ และแนวทางพิจารณาในการควบคุมความเสี่ยงต่าง ๆ </a:t>
            </a:r>
            <a:endParaRPr lang="th-TH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3609" y="1321309"/>
            <a:ext cx="1501366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แนวการพิจารณา</a:t>
            </a:r>
            <a:endParaRPr lang="en-US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3" r="22155" b="4374"/>
          <a:stretch/>
        </p:blipFill>
        <p:spPr>
          <a:xfrm>
            <a:off x="2757238" y="2065658"/>
            <a:ext cx="1273025" cy="1968458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941068" y="2872092"/>
            <a:ext cx="1423788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ระบบเทคโนโลยี</a:t>
            </a:r>
          </a:p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สารสนเทศ</a:t>
            </a:r>
            <a:endParaRPr lang="en-US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464972" y="2396505"/>
            <a:ext cx="1334020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ใครเป็นผู้เข้าถึง 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97658" y="2755873"/>
            <a:ext cx="1043876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เข้าถึงเมื่อไร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172862" y="3146760"/>
            <a:ext cx="1468672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มีสิทธทำงานอะไร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64104" y="3546870"/>
            <a:ext cx="2435282" cy="40011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ปฏิบัติกับข้อมูลในระบบงานใด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30263" y="2596560"/>
            <a:ext cx="1795904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ปัจจัยให้ทราบถึง</a:t>
            </a:r>
          </a:p>
          <a:p>
            <a:pPr algn="ctr"/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ภัยคุกคาม ความเสี่ยง</a:t>
            </a:r>
          </a:p>
          <a:p>
            <a:pPr algn="ctr"/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และผลของความเสี่ยง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5825843" y="2882120"/>
            <a:ext cx="521465" cy="464695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Magnetic Disk 38"/>
          <p:cNvSpPr/>
          <p:nvPr/>
        </p:nvSpPr>
        <p:spPr>
          <a:xfrm>
            <a:off x="6521158" y="2396505"/>
            <a:ext cx="2263609" cy="1367231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0" y="78138"/>
            <a:ext cx="1704975" cy="9997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1</a:t>
            </a:r>
            <a:endParaRPr lang="en-US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5" name="Google Shape;155;p15"/>
          <p:cNvSpPr txBox="1">
            <a:spLocks/>
          </p:cNvSpPr>
          <p:nvPr/>
        </p:nvSpPr>
        <p:spPr>
          <a:xfrm>
            <a:off x="529731" y="4113881"/>
            <a:ext cx="7905352" cy="749991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th-TH" sz="20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ผู้บริหารระดับสูง </a:t>
            </a:r>
            <a:r>
              <a:rPr lang="th-TH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มีหน้าที่ในการกำหนดนโยบาย กำกับและควบคุมให้เป็นไปตามนโยบายที่กำหนดไว้      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และมีการทบทวนและปรับปรุงอย่างต่อเนื่อง รวมทั้งชี้แจงให้ผู้ปฏิบัติงานที่เกี่ยวข้องทุกคนรับทราบ</a:t>
            </a:r>
            <a:endParaRPr lang="th-TH" sz="2000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2193" y="1149326"/>
            <a:ext cx="8866598" cy="707886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701" y="300996"/>
            <a:ext cx="83157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8 ในกรณีที่มีการใช้บริการงานเทคโนโลยีสารสนเทศ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ของผู้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ให้บริการซึ่งเป็นบุคคลภายนอก ต้องจัดให้มีหลักเกณฑ์ในการ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คัดเลือกและ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พิจารณาความเหมาะสมของผู้ให้บริการ รวมทั้งควบคุมและ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ตรวจสอบ</a:t>
            </a:r>
            <a:r>
              <a:rPr lang="en-US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ปฏิบัติงาน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ของ</a:t>
            </a:r>
          </a:p>
          <a:p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ให้บริการอย่างเข้มงวด เพื่อให้มั่นใจว่า ผู้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ให้บริการสามารถ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ปฏิบัติตามระเบียบนี้ได้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276019"/>
              </p:ext>
            </p:extLst>
          </p:nvPr>
        </p:nvGraphicFramePr>
        <p:xfrm>
          <a:off x="247649" y="1296246"/>
          <a:ext cx="8619983" cy="344424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605106"/>
                <a:gridCol w="2753474"/>
                <a:gridCol w="1109609"/>
                <a:gridCol w="1047964"/>
                <a:gridCol w="1397286"/>
                <a:gridCol w="1706544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8.1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มีการกำหนดกฎเกณฑ์ในการคัดเลือกผู้ให้บริการและคัดเลือกผู้ให้บริการที่มีขั้นตอน</a:t>
                      </a:r>
                    </a:p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การปฏิบัติงานที่รอบคอบรัดกุม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ไม่มีการใช้บริการจากบุคคลภาย นอก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ไม่มีการกำหนดกฎเกณฑ์ในการคัดเลือกผู้ใช้บริการ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มีการกำหนดกฎเกณฑ์ในการคัดเลือกผู้ให้บริการแต่ไม่ถือปฏิบัติอย่างเคร่งครัด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มีการกำหนดกฎเกณฑ์ในการคัดเลือกผู้ให้บริการและถือปฏิบัติอย่างเคร่งครัด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8.2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8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ข้อสัญญาระหว่างสหกรณ์กับผู้ให้บริการซึ่งเป็นบุคคลภายนอกที่ระบุเกี่ยวกับการรักษาความลับของข้อมูลและขอบเขตงานและเงื่อนไขในการให้บริการอย่างชัดเจน</a:t>
                      </a:r>
                      <a:endParaRPr lang="en-US" sz="18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ไม่มีการใช้บริการจากบุคคลภายนอก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ไม่มีการจัดทำข้อสัญญาระหว่างสหกรณ์กับบุคคลภายนอก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มีการจัดทำข้อสัญญาระหว่างสหกรณ์กับบุคคลภายนอกแต่ไม่รวมถึงเรื่องการรักษาความลับของข้อมูล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ทำข้อสัญญาระหว่างสหกรณ์กับบุคคลภายนอกโดยระบุเกี่ยวกับการรักษาความลับและขอบเขตงานที่ชัดเจ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72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63079"/>
              </p:ext>
            </p:extLst>
          </p:nvPr>
        </p:nvGraphicFramePr>
        <p:xfrm>
          <a:off x="247649" y="320201"/>
          <a:ext cx="8619983" cy="451104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605106"/>
                <a:gridCol w="2455524"/>
                <a:gridCol w="1130157"/>
                <a:gridCol w="1284270"/>
                <a:gridCol w="1438382"/>
                <a:gridCol w="1706544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8.3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ควบคุมผู้ให้บริการอย่างเข้มงวดในการปฏิบัติตามระเบียบและวิธีการปฏิบัติงานเกี่ยวกับการรักษาความปลอดภัยของระบบงาน การพัฒนาหรือ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การเปลี่ยนแปลงแก้ไขระบบงาน การสำรองข้อมูลที่สหกรณ์และกลุ่มเกษตรได้กำหนดขึ้น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ไม่มีการใช้บริการจากบุคคลภายนอก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ไม่มีกระบวนการควบคุมการให้บริการของบุคคลภายนอก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ระบวนการควบคุมผู้ให้บริการเฉพาะการปฏิบัติงานให้เป็นไปตามขอบเขตงานซึ่งยังไม่ครอบคลุมถึงวิธีการปฏิบัติงานของสหกรณ์ที่ผู้ให้บริการต้องปฏิบัติตาม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มีกระบวนการควบคุมผู้ให้บริการให้ปฏิบัติตามวิธีปฏิบัติงานของสหกรณ์อย่างเคร่งครัด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8.4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ดำเนินการให้ผู้ให้บริการจัดทำคู่มือการปฏิบัติงานและเอกสารที่เกี่ยวข้องรวมทั้งมีการปรับปรุงให้เป็นทันสมัยอยู่เสมอ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ไม่มีการใช้บริการจากบุคคลภายนอก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ไม่มีการประสานงานให้ผู้ให้บริการดำเนินการจัดทำคู่มือการปฏิบัติงานหรือเอกสารที่เกี่ยวข้อง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ประสานงานให้ผู้ให้บริการดำเนินงานจัดทำคู่มือการปฏิบัติงานหรือเอกสารที่เกี่ยวข้องแต่ยังไม่ปรับปรุงให้เป็นทันสมัย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ประสานงานให้ผู้ให้บริการดำเนินงานจัดทำคู่มือการปฏิบัติงานหรือเอกสารที่เกี่ยวข้องและปรับปรุงให้ทันสมัยอยู่เสมอ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790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75705"/>
              </p:ext>
            </p:extLst>
          </p:nvPr>
        </p:nvGraphicFramePr>
        <p:xfrm>
          <a:off x="247649" y="320201"/>
          <a:ext cx="8619983" cy="329184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605106"/>
                <a:gridCol w="2455524"/>
                <a:gridCol w="1130157"/>
                <a:gridCol w="1284270"/>
                <a:gridCol w="1438382"/>
                <a:gridCol w="1706544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8.5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มีการกำหนดให้ผู้ให้บริการมีการจัดทำรายงานผลการปฏิบัติงาน ปัญหาต่าง ๆ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และแนวทางแก้ไขให้แก่สหกรณ์และกลุ่มเกษตรกรอย่างน้อยเดือนละครั้ง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ไม่มีการใช้บริการจากบุคคลภายนอก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ไม่มีการจัดทำรายงานผลการปฏิบัติงานของผู้ให้บริการ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มีการจัดทำรายงานผลการปฏิบัติงานของผู้ให้บริการ แต่ไม่มีการกำหนดความถี่ในการรายงานผลอย่างชัดเจน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มีการจัดทำรายงานผลการปฏิบัติงานของผู้ให้บริการเดือนละครั้ง รวมทั้งมีการจัดประชุมเพื่อติดตามความก้าวหน้าและปัญหาต่าง ๆ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8.6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ขั้นตอนในการตรวจรับงานผู้ให้บริการอย่างชัดเจนและสอดคล้องกับระเบียบปฏิบัติของสหกรณ์และกลุ่มเกษตรกร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ไม่มีการใช้บริการจากบุคคลภายนอก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ไม่มีการกำหนดขั้นตอนในการตรวจรับงานผู้ให้บริการ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มีการกำหนดขั้นตอนในการตรวจรับงานผู้ให้บริการแต่ไม่ถือปฏิบัติอย่างเคร่งครัด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มีการกำหนดขั้นตอนในการตรวจรับงานผู้ให้บริการและถือปฏิบัติอย่างเคร่งครัด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8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2651" y="1667648"/>
            <a:ext cx="1470274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แนวการพิจารณา</a:t>
            </a:r>
            <a:endParaRPr lang="en-US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78138"/>
            <a:ext cx="1704975" cy="9997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9</a:t>
            </a:r>
            <a:endParaRPr lang="en-US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826259" y="201636"/>
            <a:ext cx="68040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ให้มีการตรวจสอบคอมพิวเตอร์โดยหน่วยงานภายในของสหกรณ์และกลุ่มเกษตรเองหรือโดยผู้ตรวจสอบที่เป็นบุคคลภายนอก เพื่อทำหน้าที่ตรวจสอบความเสี่ยงด้านเทคโนโลยีสารสนเทศทุกประเภทที่อาจเกิดขึ้น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ได้ </a:t>
            </a:r>
            <a:r>
              <a:rPr lang="en-US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endParaRPr lang="th-TH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2239767" y="1667648"/>
            <a:ext cx="6513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เพื่อพิจารณาว่า ระบบสารสนเทศที่สหกรณ์ใช้ในการประมวลผลข้อมูลที่จำเป็นต่อการจัดทำงบการเงิน และการตรวจสอบมีการทำงานตามที่กำหนดไว้หรือไม่ และรายงาน    การทางบัญชีที่บันทึกอยู่ในระบบและข้อมูลที่ออกจากระบบมีความถูกต้อง ครบถ้วน      และสะท้อนสถานะทางการเงินที่แท้จริงของสหกรณ์หรือไม่</a:t>
            </a:r>
            <a:endParaRPr lang="th-TH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3290" y="1532757"/>
            <a:ext cx="8876871" cy="1458330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10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64110"/>
            <a:ext cx="9144000" cy="650878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9.1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มีการตรวจสอบการควบคุมทั่วไปด้านเทคโนโลยีสารสนเทศ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373330" y="1053620"/>
            <a:ext cx="672891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rgbClr val="002060"/>
              </a:buClr>
              <a:buFont typeface="+mj-lt"/>
              <a:buAutoNum type="arabicParenR"/>
            </a:pPr>
            <a:r>
              <a:rPr lang="th-TH" sz="2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ตรวจสอบ</a:t>
            </a:r>
            <a:r>
              <a:rPr lang="th-TH" sz="2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และประเมินความเสี่ยงด้านสารสนเทศ</a:t>
            </a:r>
            <a:r>
              <a:rPr lang="th-TH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ที่อาจเกิดขึ้นกับระบบสารสนเทศ (</a:t>
            </a:r>
            <a:r>
              <a:rPr lang="en-US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information security audit and assessment) </a:t>
            </a:r>
            <a:r>
              <a:rPr lang="th-TH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อย่าง</a:t>
            </a:r>
            <a:r>
              <a:rPr lang="th-TH" sz="22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น้อยปี</a:t>
            </a:r>
            <a:r>
              <a:rPr lang="th-TH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ละ 1 ครั้ง </a:t>
            </a:r>
            <a:endParaRPr lang="en-US" sz="22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5113" indent="-265113">
              <a:buClr>
                <a:srgbClr val="002060"/>
              </a:buClr>
              <a:buFont typeface="+mj-lt"/>
              <a:buAutoNum type="arabicParenR"/>
            </a:pPr>
            <a:r>
              <a:rPr lang="th-TH" sz="22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ตรวจสอบ</a:t>
            </a:r>
            <a:r>
              <a:rPr lang="th-TH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และประเมินความเสี่ยงที่กิจกรรมด้านสารสนเทศที่ดำเนินการ </a:t>
            </a:r>
            <a:r>
              <a:rPr lang="th-TH" sz="2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โดยผู้ตรวจสอบภายในหรือผู้ตรวจสอบกิจการของสหกรณ์ หรือโดยผู้ตรวจสอบอิสระด้านความมั่นคงปลอดภัยจากภายนอก (</a:t>
            </a:r>
            <a:r>
              <a:rPr lang="en-US" sz="2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external auditor)</a:t>
            </a:r>
            <a:r>
              <a:rPr lang="en-US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เพื่อให้คณะกรรมการดำเนินการสหกรณ์ได้ทราบถึงระดับความเสี่ยงและระดับความมั่นคงปลอดภัยสารสนเทศ </a:t>
            </a:r>
            <a:endParaRPr lang="en-US" sz="22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074" y="2946427"/>
            <a:ext cx="2049373" cy="18917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6" y="1171254"/>
            <a:ext cx="2236697" cy="2236697"/>
          </a:xfrm>
          <a:prstGeom prst="rect">
            <a:avLst/>
          </a:prstGeom>
        </p:spPr>
      </p:pic>
      <p:sp>
        <p:nvSpPr>
          <p:cNvPr id="6" name="สี่เหลี่ยมผืนผ้า 1"/>
          <p:cNvSpPr/>
          <p:nvPr/>
        </p:nvSpPr>
        <p:spPr>
          <a:xfrm>
            <a:off x="2373330" y="3503522"/>
            <a:ext cx="375006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Clr>
                <a:srgbClr val="002060"/>
              </a:buClr>
              <a:buFont typeface="+mj-lt"/>
              <a:buAutoNum type="arabicParenR" startAt="3"/>
            </a:pPr>
            <a:r>
              <a:rPr lang="th-TH" sz="2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การทบทวนกระบวนการบริหารจัดการความเสี่ยงอย่างน้อยปีละ </a:t>
            </a:r>
            <a:r>
              <a:rPr lang="en-US" sz="2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1</a:t>
            </a:r>
            <a:r>
              <a:rPr lang="th-TH" sz="2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ครั้ง </a:t>
            </a:r>
            <a:endParaRPr lang="en-US" sz="2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875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32604" y="461088"/>
            <a:ext cx="5778973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arenR" startAt="4"/>
            </a:pPr>
            <a:r>
              <a:rPr lang="th-TH" sz="22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การปฏิบัติงานตรวจสอบและประเมินความเสี่ยง </a:t>
            </a:r>
            <a:r>
              <a:rPr lang="th-TH" sz="2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และจัดทำรายงานพร้อมข้อเสนอแนะเสนอที่ประชุมคณะกรรมการดำเนินการสหกรณ์ และรายงานสมาชิกทราบในการประชุมใหญ่</a:t>
            </a:r>
            <a:endParaRPr lang="en-US" sz="2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39725" indent="-339725">
              <a:buClr>
                <a:srgbClr val="002060"/>
              </a:buClr>
              <a:buFont typeface="+mj-lt"/>
              <a:buAutoNum type="arabicParenR" startAt="4"/>
            </a:pPr>
            <a:r>
              <a:rPr lang="th-TH" sz="2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มาตรการในการตรวจประเมินระบบสารสนเทศอย่างน้อย </a:t>
            </a:r>
            <a:r>
              <a:rPr lang="th-TH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ดังนี้ </a:t>
            </a:r>
            <a:endParaRPr lang="en-US" sz="22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rgbClr val="002060"/>
              </a:buClr>
            </a:pPr>
            <a:r>
              <a:rPr lang="th-TH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2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- </a:t>
            </a:r>
            <a:r>
              <a:rPr lang="th-TH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กำหนดให้</a:t>
            </a:r>
            <a:r>
              <a:rPr lang="th-TH" sz="2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ผู้ตรวจสอบสามารถเข้าถึงข้อมูลที่จำเป็นต้องตรวจสอบได้แบบอ่าน</a:t>
            </a:r>
            <a:r>
              <a:rPr lang="th-TH" sz="22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ได้อย่าง</a:t>
            </a:r>
            <a:r>
              <a:rPr lang="th-TH" sz="2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เดียว</a:t>
            </a:r>
            <a:endParaRPr lang="en-US" sz="2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rgbClr val="002060"/>
              </a:buClr>
            </a:pPr>
            <a:r>
              <a:rPr lang="th-TH" sz="22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- </a:t>
            </a:r>
            <a:r>
              <a:rPr lang="th-TH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ใน</a:t>
            </a:r>
            <a:r>
              <a:rPr lang="th-TH" sz="2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กรณีที่จำเป็นต้องเข้าถึงข้อมูลในแบบอื่น ๆ ให้สร้างสำเนาสำหรับข้อมูลนั้น</a:t>
            </a:r>
            <a:r>
              <a:rPr lang="th-TH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เพื่อให้ผู้ตรวจสอบใช้</a:t>
            </a:r>
            <a:r>
              <a:rPr lang="th-TH" sz="22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งานรวมทั้ง</a:t>
            </a:r>
            <a:r>
              <a:rPr lang="th-TH" sz="22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ควรทำลายหรือลบโดยทันทีที่ตรวจสอบเสร็จ หรือต้องจัดเก็บไว้โดยมีการป้องกันเป็นอย่างดี</a:t>
            </a:r>
            <a:endParaRPr lang="en-US" sz="22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rgbClr val="002060"/>
              </a:buClr>
            </a:pPr>
            <a:r>
              <a:rPr lang="th-TH" sz="22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- </a:t>
            </a:r>
            <a:r>
              <a:rPr lang="th-TH" sz="22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วรกำหนดให้มีการระบุและจัดสรรทรัพยากรที่จำเป็นต้องใช้ในการตรวจสอบระบบบริหารจัดการความมั่นคงปลอดภัย</a:t>
            </a:r>
            <a:endParaRPr lang="en-US" sz="22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549" y="3475369"/>
            <a:ext cx="3065451" cy="11369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313" y="1672008"/>
            <a:ext cx="1732319" cy="1732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237" y="152814"/>
            <a:ext cx="1448153" cy="144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08225"/>
            <a:ext cx="9144000" cy="1196111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9.2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มีการใช้คอมพิวเตอร์ช่วยในการตรวจสอบความถูกต้องและ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ครบถ้วน</a:t>
            </a: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ของ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รายการที่มีการบันทึกประมวลผลและออกรายงานในแต่ละ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ระบบงาน</a:t>
            </a: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ของ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ระบบบัญชีคอมพิวเตอร์โดยหน่วยงานภายในหรือ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บุคคลภายนอก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1266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23" y="2318978"/>
            <a:ext cx="3061399" cy="25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สี่เหลี่ยมผืนผ้า 1"/>
          <p:cNvSpPr/>
          <p:nvPr/>
        </p:nvSpPr>
        <p:spPr>
          <a:xfrm>
            <a:off x="5302625" y="2467253"/>
            <a:ext cx="36667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ใน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กรณีที่มีใช้คอมพิวเตอร์และโปรแกรมสำหรับการตรวจประเมินระบบสารสนเทศ ต้อง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 ให้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แยกการติดตั้งเครื่องมือที่ใช้ในการตรวจสอบออกจากระบบให้บริการ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จริง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หรือ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ระบบที่ใช้ในการพัฒนาและมีการจัดเก็บป้องกันเครื่องมือนั้นจากการเข้าถึงโดยไม่ได้รับอนุญาต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	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30625" y="1504336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เพื่อให้มั่นใจว่าการตรวจสอบระบบสารสนเทศของสหกรณ์ ได้รับการตรวจสอบความถูกต้องและครบถ้วนของรายการที่มีการบันทึกประมวลผลและออกรายงานในแต่ละระบบงานของระบบบัญชีคอมพิวเตอร์	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7359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2336" y="243720"/>
            <a:ext cx="84350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9 จัดให้มีการตรวจสอบคอมพิวเตอร์โดยหน่วยงานภายใน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ของสหกรณ์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และกลุ่มเกษตรเอง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หรือ</a:t>
            </a:r>
            <a:r>
              <a:rPr lang="en-US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โดย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ตรวจสอบ</a:t>
            </a:r>
            <a:r>
              <a:rPr lang="en-US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ที่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เป็นบุคคลภายนอก เพื่อ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ทำหน้าที่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ตรวจสอบความเสี่ยงด้านเทคโนโลยีสารสนเทศทุกประเภทที่อาจเกิดขึ้นได้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47936"/>
              </p:ext>
            </p:extLst>
          </p:nvPr>
        </p:nvGraphicFramePr>
        <p:xfrm>
          <a:off x="277437" y="890051"/>
          <a:ext cx="8619983" cy="377952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605106"/>
                <a:gridCol w="2455524"/>
                <a:gridCol w="1130157"/>
                <a:gridCol w="1284270"/>
                <a:gridCol w="1438382"/>
                <a:gridCol w="1706544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9.1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มีการตรวจสอบการควบคุมทั่วไปด้านเทคโนโลยีสารสนเทศ เช่น ตรวจสอบด้านการรักษาความปลอดภัยระบบข้อมูล การรักษาความปลอดภัยทางกายภาพ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เป็นต้น โดยหน่วยงานภายในหรือบุคคลภายนอก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ไม่มีการตรวจสอบ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มีการตรวจสอบบ้าง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มีการตรวจสอบอย่างน้อยปีละ 1 ครั้ง โดยบุคคล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ภายนอก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9.2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ใช้คอมพิวเตอร์ช่วยในการตรวจสอบความถูกต้องและครบถ้วนของรายการที่มีการบันทึกประมวลผลและออกรายงานในแต่ละระบบงานของระบบบัญชีคอมพิวเตอร์ </a:t>
                      </a:r>
                      <a:endParaRPr lang="en-US" sz="16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โดยหน่วยงานภายในหรือบุคคลภายนอก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th-TH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ไม่มีการใช้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CAAT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มีการใช้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CAAT 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บ้าง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มีการใช้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CAAT 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อย่างน้อย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ปีละครั้ง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79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43865"/>
            <a:ext cx="9144000" cy="10993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Google Shape;175;p17"/>
          <p:cNvSpPr txBox="1">
            <a:spLocks noGrp="1"/>
          </p:cNvSpPr>
          <p:nvPr>
            <p:ph type="ctrTitle" idx="4294967295"/>
          </p:nvPr>
        </p:nvSpPr>
        <p:spPr>
          <a:xfrm>
            <a:off x="4912838" y="3898682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6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ขอบคุณค่ะ</a:t>
            </a:r>
            <a:endParaRPr sz="6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216" y="481815"/>
            <a:ext cx="5144945" cy="364499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04860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55;p15"/>
          <p:cNvSpPr txBox="1">
            <a:spLocks/>
          </p:cNvSpPr>
          <p:nvPr/>
        </p:nvSpPr>
        <p:spPr>
          <a:xfrm>
            <a:off x="-38100" y="207190"/>
            <a:ext cx="9220200" cy="5600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th-TH" sz="24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แนวทางในการจัดทำนโยบายรักษาความปลอดภัยด้านเทคโนโลยีสารสนเทศ</a:t>
            </a:r>
            <a:endParaRPr lang="th-TH" sz="24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70614" y="1037913"/>
            <a:ext cx="3298725" cy="3385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lvl="1" algn="ctr"/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 สอดคล้องกับแนวทางการบริหารงานของสหกรณ์</a:t>
            </a:r>
            <a:endParaRPr lang="en-US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46058" y="1463147"/>
            <a:ext cx="2980041" cy="3385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. สอดคล้องกับแผนกลยุทธด้านสารสนเทศ</a:t>
            </a:r>
            <a:endParaRPr lang="en-US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52173" y="1915021"/>
            <a:ext cx="1308371" cy="3385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ลายลักษณ์อักษร</a:t>
            </a:r>
            <a:endParaRPr lang="en-US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03282" y="2802514"/>
            <a:ext cx="2822818" cy="5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 กำหนดกรอบในการบริหารความ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เสี่ยง</a:t>
            </a:r>
          </a:p>
          <a:p>
            <a:pPr algn="ctr"/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ด้าน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ทรัพยากรด้าน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เทคโนโลยีสารสนเทศ</a:t>
            </a:r>
            <a:endParaRPr lang="en-US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28664" y="2350640"/>
            <a:ext cx="2381936" cy="3385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 มีการทบทวนปรับปรุงเป็นปัจจุบัน</a:t>
            </a:r>
            <a:endParaRPr lang="en-US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37371" y="3494881"/>
            <a:ext cx="1523174" cy="3385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6. สามารถเข้าถึงได้ง่าย</a:t>
            </a:r>
            <a:endParaRPr lang="en-US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48565" y="3904618"/>
            <a:ext cx="3495775" cy="5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 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ประชุม ติด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ประกาศ กระดานข่าว บุคคลที่เกี่ยวข้องทราบและถือปฏิบัติ</a:t>
            </a:r>
            <a:endParaRPr lang="en-US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58310" y="4124476"/>
            <a:ext cx="2294653" cy="5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8. ผู้บริหารแสดงเจตนารมณ์ให้ความสำคัญและปฏิบัติอย่างเคร่งครัด</a:t>
            </a:r>
            <a:endParaRPr lang="en-US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42105" y="3467093"/>
            <a:ext cx="2552980" cy="5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9. บุคลากรสหกรณ์ตระหนัก ความเสียหายหากไม่ปฏิบัติอย่างเคร่งครัด</a:t>
            </a:r>
            <a:endParaRPr lang="en-US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04404" y="3024346"/>
            <a:ext cx="2459328" cy="33855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10. ติดตามการปฏิบัติงานของเจ้าหน้าที่</a:t>
            </a:r>
            <a:endParaRPr lang="en-US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890" y="2334851"/>
            <a:ext cx="2810841" cy="5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11. ตรวจสอบ/ประเมิน ความเหมาะสมของนโยบายและการควบคุมภายในด้านสารสนเทศ</a:t>
            </a:r>
            <a:endParaRPr lang="en-US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02767" y="1679562"/>
            <a:ext cx="2569058" cy="5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12. มีเหตุ ส่งผลกระทบต้องแจ้งผู้ที่เกี่ยวข้องหรือผู้รับผิดชอบโดยเร็ว</a:t>
            </a:r>
            <a:endParaRPr lang="en-US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002997" y="987117"/>
            <a:ext cx="2559916" cy="5847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13. กำหนดหน้าที่และความรับผิดชอบของผู้ใช้งาน/บุคคลที่เกี่ยวข้องชัดเจน</a:t>
            </a:r>
            <a:endParaRPr lang="en-US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cxnSp>
        <p:nvCxnSpPr>
          <p:cNvPr id="41" name="Elbow Connector 40"/>
          <p:cNvCxnSpPr>
            <a:endCxn id="2" idx="1"/>
          </p:cNvCxnSpPr>
          <p:nvPr/>
        </p:nvCxnSpPr>
        <p:spPr>
          <a:xfrm rot="5400000" flipH="1" flipV="1">
            <a:off x="5083095" y="1264255"/>
            <a:ext cx="644583" cy="530455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endCxn id="10" idx="1"/>
          </p:cNvCxnSpPr>
          <p:nvPr/>
        </p:nvCxnSpPr>
        <p:spPr>
          <a:xfrm flipV="1">
            <a:off x="5272687" y="1632424"/>
            <a:ext cx="573371" cy="451874"/>
          </a:xfrm>
          <a:prstGeom prst="bentConnector3">
            <a:avLst>
              <a:gd name="adj1" fmla="val 1619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>
            <a:endCxn id="14" idx="1"/>
          </p:cNvCxnSpPr>
          <p:nvPr/>
        </p:nvCxnSpPr>
        <p:spPr>
          <a:xfrm flipV="1">
            <a:off x="5405386" y="2084298"/>
            <a:ext cx="646787" cy="98423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endCxn id="19" idx="1"/>
          </p:cNvCxnSpPr>
          <p:nvPr/>
        </p:nvCxnSpPr>
        <p:spPr>
          <a:xfrm>
            <a:off x="5405386" y="2517169"/>
            <a:ext cx="823278" cy="2748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Elbow Connector 49"/>
          <p:cNvCxnSpPr>
            <a:endCxn id="17" idx="1"/>
          </p:cNvCxnSpPr>
          <p:nvPr/>
        </p:nvCxnSpPr>
        <p:spPr>
          <a:xfrm>
            <a:off x="5500326" y="2874262"/>
            <a:ext cx="502956" cy="220640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endCxn id="20" idx="1"/>
          </p:cNvCxnSpPr>
          <p:nvPr/>
        </p:nvCxnSpPr>
        <p:spPr>
          <a:xfrm rot="16200000" flipH="1">
            <a:off x="5267606" y="3094392"/>
            <a:ext cx="574847" cy="564684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21" idx="1"/>
          </p:cNvCxnSpPr>
          <p:nvPr/>
        </p:nvCxnSpPr>
        <p:spPr>
          <a:xfrm rot="16200000" flipH="1">
            <a:off x="4717818" y="3566259"/>
            <a:ext cx="844524" cy="416969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endCxn id="34" idx="3"/>
          </p:cNvCxnSpPr>
          <p:nvPr/>
        </p:nvCxnSpPr>
        <p:spPr>
          <a:xfrm rot="5400000">
            <a:off x="3395370" y="3189025"/>
            <a:ext cx="670171" cy="470740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lbow Connector 59"/>
          <p:cNvCxnSpPr>
            <a:endCxn id="35" idx="3"/>
          </p:cNvCxnSpPr>
          <p:nvPr/>
        </p:nvCxnSpPr>
        <p:spPr>
          <a:xfrm rot="10800000" flipV="1">
            <a:off x="2963732" y="3089311"/>
            <a:ext cx="755254" cy="104311"/>
          </a:xfrm>
          <a:prstGeom prst="bentConnector3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endCxn id="36" idx="3"/>
          </p:cNvCxnSpPr>
          <p:nvPr/>
        </p:nvCxnSpPr>
        <p:spPr>
          <a:xfrm rot="10800000">
            <a:off x="2963731" y="2627240"/>
            <a:ext cx="889232" cy="61955"/>
          </a:xfrm>
          <a:prstGeom prst="bentConnector3">
            <a:avLst>
              <a:gd name="adj1" fmla="val 7250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endCxn id="37" idx="3"/>
          </p:cNvCxnSpPr>
          <p:nvPr/>
        </p:nvCxnSpPr>
        <p:spPr>
          <a:xfrm rot="10800000">
            <a:off x="3171826" y="1971950"/>
            <a:ext cx="1009757" cy="112348"/>
          </a:xfrm>
          <a:prstGeom prst="bentConnector3">
            <a:avLst>
              <a:gd name="adj1" fmla="val 59157"/>
            </a:avLst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endCxn id="38" idx="3"/>
          </p:cNvCxnSpPr>
          <p:nvPr/>
        </p:nvCxnSpPr>
        <p:spPr>
          <a:xfrm rot="16200000" flipV="1">
            <a:off x="3312762" y="1529656"/>
            <a:ext cx="903216" cy="402913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12" idx="4"/>
            <a:endCxn id="33" idx="3"/>
          </p:cNvCxnSpPr>
          <p:nvPr/>
        </p:nvCxnSpPr>
        <p:spPr>
          <a:xfrm rot="5400000">
            <a:off x="3827963" y="3670953"/>
            <a:ext cx="770911" cy="720910"/>
          </a:xfrm>
          <a:prstGeom prst="bentConnector2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585599" y="1642006"/>
            <a:ext cx="1976547" cy="2003947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การจัดทำมีแนวทางที่สำคัญ ดังนี้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83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V="1">
            <a:off x="228600" y="1525350"/>
            <a:ext cx="8789157" cy="10886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Google Shape;155;p15"/>
          <p:cNvSpPr txBox="1">
            <a:spLocks/>
          </p:cNvSpPr>
          <p:nvPr/>
        </p:nvSpPr>
        <p:spPr>
          <a:xfrm>
            <a:off x="193709" y="2515119"/>
            <a:ext cx="2027587" cy="1701039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th-TH" sz="1800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1.1 มีการกำหนดนโยบายหรือระเบียบฯ ผ่านการอนุมัติ และผลักดันโดยคณะกรรมการดำเนินการสหกรณ์ มีความชัดเจน 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1800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เป็นลายลักษณ์อักษร</a:t>
            </a:r>
            <a:endParaRPr lang="th-TH" sz="18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7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229" y="877100"/>
            <a:ext cx="1342225" cy="1342225"/>
          </a:xfrm>
          <a:prstGeom prst="rect">
            <a:avLst/>
          </a:prstGeom>
        </p:spPr>
      </p:pic>
      <p:pic>
        <p:nvPicPr>
          <p:cNvPr id="8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75" y="774235"/>
            <a:ext cx="1549183" cy="1549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178" y="902141"/>
            <a:ext cx="1518557" cy="1518557"/>
          </a:xfrm>
          <a:prstGeom prst="rect">
            <a:avLst/>
          </a:prstGeom>
        </p:spPr>
      </p:pic>
      <p:sp>
        <p:nvSpPr>
          <p:cNvPr id="10" name="Google Shape;155;p15"/>
          <p:cNvSpPr txBox="1">
            <a:spLocks/>
          </p:cNvSpPr>
          <p:nvPr/>
        </p:nvSpPr>
        <p:spPr>
          <a:xfrm>
            <a:off x="2442746" y="2515119"/>
            <a:ext cx="1869705" cy="166390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3600"/>
              <a:defRPr sz="1800" b="1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r>
              <a:rPr lang="th-TH" b="0" dirty="0" smtClean="0">
                <a:sym typeface="Wingdings 2" panose="05020102010507070707" pitchFamily="18" charset="2"/>
              </a:rPr>
              <a:t>1.2 การสื่อสาร มีขั้นตอนและแนวปฏิบัติให้</a:t>
            </a:r>
            <a:r>
              <a:rPr lang="th-TH" b="0" dirty="0">
                <a:sym typeface="Wingdings 2" panose="05020102010507070707" pitchFamily="18" charset="2"/>
              </a:rPr>
              <a:t>พนักงาน และบุคคลที่เกี่ยวข้อง</a:t>
            </a:r>
            <a:r>
              <a:rPr lang="th-TH" b="0" dirty="0" smtClean="0">
                <a:sym typeface="Wingdings 2" panose="05020102010507070707" pitchFamily="18" charset="2"/>
              </a:rPr>
              <a:t>รับทราบ และถือปฏิบัติ</a:t>
            </a:r>
            <a:r>
              <a:rPr lang="en-US" b="0" dirty="0">
                <a:sym typeface="Wingdings 2" panose="05020102010507070707" pitchFamily="18" charset="2"/>
              </a:rPr>
              <a:t> </a:t>
            </a:r>
            <a:r>
              <a:rPr lang="en-US" b="0" dirty="0" smtClean="0">
                <a:sym typeface="Wingdings 2" panose="05020102010507070707" pitchFamily="18" charset="2"/>
              </a:rPr>
              <a:t>?</a:t>
            </a:r>
            <a:endParaRPr lang="th-TH" b="0" dirty="0"/>
          </a:p>
        </p:txBody>
      </p:sp>
      <p:sp>
        <p:nvSpPr>
          <p:cNvPr id="11" name="Google Shape;155;p15"/>
          <p:cNvSpPr txBox="1">
            <a:spLocks/>
          </p:cNvSpPr>
          <p:nvPr/>
        </p:nvSpPr>
        <p:spPr>
          <a:xfrm>
            <a:off x="4524375" y="2537989"/>
            <a:ext cx="2168666" cy="164103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3600"/>
              <a:defRPr sz="180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pPr algn="ctr"/>
            <a:r>
              <a:rPr lang="th-TH" dirty="0" smtClean="0">
                <a:sym typeface="Wingdings 2" panose="05020102010507070707" pitchFamily="18" charset="2"/>
              </a:rPr>
              <a:t>1.3 มี</a:t>
            </a:r>
            <a:r>
              <a:rPr lang="th-TH" dirty="0">
                <a:sym typeface="Wingdings 2" panose="05020102010507070707" pitchFamily="18" charset="2"/>
              </a:rPr>
              <a:t>การจัดฝึกอบรม อย่างต่อเนื่อง เพื่อให้ผู้ใช้งานของสหกรณ์ ไม่กระทำผิดที่อาจเกิดจากการรู้เท่าไม่ถึงการณ์ของผู้ใช้งาน</a:t>
            </a:r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 t="5016" r="6879" b="12189"/>
          <a:stretch/>
        </p:blipFill>
        <p:spPr>
          <a:xfrm>
            <a:off x="6777459" y="823117"/>
            <a:ext cx="1485778" cy="1450190"/>
          </a:xfrm>
          <a:prstGeom prst="rect">
            <a:avLst/>
          </a:prstGeom>
        </p:spPr>
      </p:pic>
      <p:sp>
        <p:nvSpPr>
          <p:cNvPr id="13" name="Google Shape;155;p15"/>
          <p:cNvSpPr txBox="1">
            <a:spLocks/>
          </p:cNvSpPr>
          <p:nvPr/>
        </p:nvSpPr>
        <p:spPr>
          <a:xfrm>
            <a:off x="6924015" y="2518293"/>
            <a:ext cx="2023152" cy="1660725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3600"/>
              <a:defRPr sz="180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pPr algn="ctr"/>
            <a:r>
              <a:rPr lang="th-TH" dirty="0" smtClean="0">
                <a:sym typeface="Wingdings 2" panose="05020102010507070707" pitchFamily="18" charset="2"/>
              </a:rPr>
              <a:t>1.4 มี</a:t>
            </a:r>
            <a:r>
              <a:rPr lang="th-TH" dirty="0">
                <a:sym typeface="Wingdings 2" panose="05020102010507070707" pitchFamily="18" charset="2"/>
              </a:rPr>
              <a:t>กระบวนการติดตาม ตรวจสอบการดำเนินงาน และปรับปรุงแนวนโยบายและแนวปฏิบัติฯ อย่างสม่ำเสมอ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31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38;p22"/>
          <p:cNvSpPr txBox="1">
            <a:spLocks/>
          </p:cNvSpPr>
          <p:nvPr/>
        </p:nvSpPr>
        <p:spPr>
          <a:xfrm>
            <a:off x="272143" y="278941"/>
            <a:ext cx="8559437" cy="10658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แบบประเมินการปฏิบัติตามระเบียบนายทะเบียนสหกรณ์</a:t>
            </a:r>
          </a:p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ว่า</a:t>
            </a:r>
            <a:r>
              <a:rPr lang="th-TH" sz="2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ด้วย มาตรฐานขั้นต่ำในการควบคุมภายในและรักษาความปลอดภัย </a:t>
            </a:r>
            <a:endParaRPr lang="th-TH" sz="2000" b="1" dirty="0" smtClean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  <a:sym typeface="Wingdings 2" panose="05020102010507070707" pitchFamily="18" charset="2"/>
            </a:endParaRPr>
          </a:p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สำหรับ</a:t>
            </a:r>
            <a:r>
              <a:rPr lang="th-TH" sz="2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สหกรณ์ที่ใช้โปรแกรมระบบบัญชีคอมพิวเตอร์ประมวลผล</a:t>
            </a:r>
            <a:r>
              <a:rPr lang="th-TH" sz="2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ข้อมูล พ.ศ. 2553</a:t>
            </a:r>
            <a:endParaRPr lang="th-TH" sz="16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977118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31488"/>
              </p:ext>
            </p:extLst>
          </p:nvPr>
        </p:nvGraphicFramePr>
        <p:xfrm>
          <a:off x="254182" y="1977118"/>
          <a:ext cx="8559436" cy="204216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75976"/>
                <a:gridCol w="2803688"/>
                <a:gridCol w="1294943"/>
                <a:gridCol w="1294943"/>
                <a:gridCol w="1294943"/>
                <a:gridCol w="1294943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49550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95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1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ระเบียบข้อที่ 1</a:t>
                      </a:r>
                      <a:r>
                        <a:rPr lang="th-TH" sz="1600" b="1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. </a:t>
                      </a:r>
                      <a:r>
                        <a:rPr lang="th-TH" sz="1600" b="1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จัดให้มีนโยบายหรือระเบียบปฏิบัติในการควบคุมการปฏิบัติงานเกี่ยวกับการรักษาความปลอดภัยด้านเทคโนโลยีสารสนเทศของสหกรณ์และกลุ่มเกษตรกร เป็นลายลักษณ์อักษร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Google Shape;155;p15"/>
          <p:cNvSpPr txBox="1">
            <a:spLocks/>
          </p:cNvSpPr>
          <p:nvPr/>
        </p:nvSpPr>
        <p:spPr>
          <a:xfrm>
            <a:off x="632752" y="1344836"/>
            <a:ext cx="7637254" cy="50664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1600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สหกรณ์ .....................................................................................................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1600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ปีบัญชี ................................................</a:t>
            </a:r>
            <a:endParaRPr lang="th-TH" sz="16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8206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525849"/>
              </p:ext>
            </p:extLst>
          </p:nvPr>
        </p:nvGraphicFramePr>
        <p:xfrm>
          <a:off x="307087" y="289537"/>
          <a:ext cx="8684388" cy="451104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84384"/>
                <a:gridCol w="2844616"/>
                <a:gridCol w="1313847"/>
                <a:gridCol w="1313847"/>
                <a:gridCol w="1313847"/>
                <a:gridCol w="1313847"/>
              </a:tblGrid>
              <a:tr h="0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49550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49550"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1.1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กำหนดนโยบายหรือระเบียบปฏิบัติในการควบคุมการปฏิบัติงานเกี่ยวกับการรักษาความปลอดภัยด้านเทคโนโลยีสารสนเทศที่ชัดเจนและเป็นลายลักษณ์อักษร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ไม่เป็นทางการ 		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ชัดเจนหรือเป็นลายลักษณ์อักษร 	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ชัดเจนและเป็นลายลักษณ์อักษร ครบถ้วน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550"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1.2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มีการสื่อสารเกี่ยวกับการรักษาความปลอดภัยด้านเทคโนโลยีสารสนเทศภายในสหกรณ์ให้ทราบทั่วกัน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ไม่ทราบ 	</a:t>
                      </a:r>
                      <a:r>
                        <a:rPr lang="en-US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	</a:t>
                      </a:r>
                    </a:p>
                    <a:p>
                      <a:pPr algn="ctr"/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indent="0" algn="l"/>
                      <a:r>
                        <a:rPr lang="th-TH" sz="1600" b="0" i="0" u="none" strike="noStrike" cap="none" baseline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พนักงานทราบแต่ไม่มีหลักฐานการสื่อสาร </a:t>
                      </a:r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	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มีติดประกาศหรือผ่าน </a:t>
                      </a:r>
                      <a:r>
                        <a:rPr lang="en-US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Intranet 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550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1.3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ฝึกอบรมเกี่ยวกับการรักษาความปลอดภัยด้านเทคโนโลยีสารสนเทศให้พนักงานเกิดความตระหนักและเข้าใจอย่างต่อเนื่อง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 	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มีฝึกอบรมครั้งแรกครั้งเดียว 	</a:t>
                      </a:r>
                      <a:endParaRPr lang="en-US" sz="1600" b="0" i="0" u="none" strike="noStrike" cap="none" dirty="0" smtClean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  <a:p>
                      <a:pPr algn="l"/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มีการฝึกอบรมทุกปี	</a:t>
                      </a:r>
                    </a:p>
                    <a:p>
                      <a:pPr algn="l"/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550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1.4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ระบวนการติดตามการถือปฏิบัติตามนโยบายเกี่ยวกับการรักษาความปลอดภัยด้านเทคโนโลยีสารสนเทศของภายในสหกรณ์อย่างสม่ำเสมอ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มีการติดตามบ้าง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มีการกำหนดความถี่ในการติดตามอย่างน้อยปีละครั้ง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21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2193" y="1149326"/>
            <a:ext cx="8866598" cy="707886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4945" y="3518055"/>
            <a:ext cx="3973630" cy="10156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6. มีการกำหนดขั้นตอนการปฏิบัติตามกฏ หรือระเบียบ การรักษาความปลอดภัยให้ชัดเจน ง่ายต่อการปฏิบัติ เช่น </a:t>
            </a:r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Flow Chart</a:t>
            </a:r>
            <a:endParaRPr lang="th-TH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58930" y="2972491"/>
            <a:ext cx="2793190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 กำหนดตารางบำรุงรักษาอุปกรณ์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4945" y="2132471"/>
            <a:ext cx="3957175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 กำหนด</a:t>
            </a:r>
            <a:r>
              <a:rPr lang="th-TH" sz="2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มาตรฐานปรับให้เหมาะสม ความพร้อมใช้งานที่มา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จากแผน</a:t>
            </a:r>
            <a:r>
              <a:rPr lang="th-TH" sz="2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รองรับเหตุการณ์ฉุกเฉินของ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สหกรณ์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009267" y="3830089"/>
            <a:ext cx="336417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 มีการรักษาความปลอดภัยทางกายภาพ </a:t>
            </a:r>
          </a:p>
          <a:p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มีการกำหนดพื้นที่จำกัดจากบุคคลภายนอก </a:t>
            </a:r>
          </a:p>
          <a:p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และต้องได้รับอนุญาต</a:t>
            </a:r>
          </a:p>
        </p:txBody>
      </p:sp>
      <p:cxnSp>
        <p:nvCxnSpPr>
          <p:cNvPr id="22" name="Straight Connector 21"/>
          <p:cNvCxnSpPr>
            <a:endCxn id="20" idx="1"/>
          </p:cNvCxnSpPr>
          <p:nvPr/>
        </p:nvCxnSpPr>
        <p:spPr>
          <a:xfrm flipV="1">
            <a:off x="4644002" y="4337921"/>
            <a:ext cx="365265" cy="8048"/>
          </a:xfrm>
          <a:prstGeom prst="line">
            <a:avLst/>
          </a:prstGeom>
          <a:ln w="3810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78445" y="2701574"/>
            <a:ext cx="3816235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มีการติดตาม/ตรวจสอบความพร้อมใช้งานของอุปกรณ์ด้านเทคโนโลยี เช่น กล้องวงจรปิด ระบบตรวจจับควัน ระบบดับเพลิง สังเกตุ/สุ่มสม่ำเสมอ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274544" y="4023263"/>
            <a:ext cx="298819" cy="14958"/>
          </a:xfrm>
          <a:prstGeom prst="line">
            <a:avLst/>
          </a:prstGeom>
          <a:ln w="3810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155;p15"/>
          <p:cNvSpPr txBox="1">
            <a:spLocks/>
          </p:cNvSpPr>
          <p:nvPr/>
        </p:nvSpPr>
        <p:spPr>
          <a:xfrm>
            <a:off x="1792898" y="137307"/>
            <a:ext cx="6909500" cy="102990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ให้มีระบบรักษาความปลอดภัยทางกายภาพที่เพียงพอแก่การป้องกันมิให้บุคคลที่ไม่มีอำนาจหน้าที่เกี่ยวข้องเข้าถึงอุปกรณ์คอมพิวเตอร์ที่สำคัญ และจัดให้มีระบบป้องกันความเสียหายจากภาวะแวดล้อมหรือภัยพิบัติต่าง ๆ ให้แก่อุปกรณ์คอมพิวเตอร์ที่สำคัญ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ด้วย </a:t>
            </a:r>
            <a:r>
              <a:rPr lang="en-US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endParaRPr lang="th-TH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endParaRPr lang="th-TH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159" y="1296492"/>
            <a:ext cx="1470274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แนวการพิจารณา</a:t>
            </a:r>
            <a:endParaRPr lang="en-US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792898" y="1149326"/>
            <a:ext cx="6909500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การรักษาความปลอดภัยทางกายภาพ</a:t>
            </a:r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การควบคุมถึง เครื่องคอมพิวเตอร์ อุปกรณ์เครือข่าย  อุปกรณ์คอมพิวเตอร์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78138"/>
            <a:ext cx="1704975" cy="9997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</a:t>
            </a:r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</a:t>
            </a:r>
            <a:endParaRPr lang="en-US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961142" y="1891476"/>
            <a:ext cx="3758847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 กำหนดกลยุทธหรือมาตรฐานเกี่ยวกับสิ่งอำนวยความสะดวกทาง</a:t>
            </a:r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ด้านเทคโนโลยีสารสนเทศ</a:t>
            </a:r>
          </a:p>
        </p:txBody>
      </p:sp>
      <p:cxnSp>
        <p:nvCxnSpPr>
          <p:cNvPr id="42" name="Straight Connector 41"/>
          <p:cNvCxnSpPr>
            <a:endCxn id="15" idx="1"/>
          </p:cNvCxnSpPr>
          <p:nvPr/>
        </p:nvCxnSpPr>
        <p:spPr>
          <a:xfrm flipV="1">
            <a:off x="4685098" y="2245419"/>
            <a:ext cx="276044" cy="6271"/>
          </a:xfrm>
          <a:prstGeom prst="line">
            <a:avLst/>
          </a:prstGeom>
          <a:ln w="3810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4" idx="3"/>
          </p:cNvCxnSpPr>
          <p:nvPr/>
        </p:nvCxnSpPr>
        <p:spPr>
          <a:xfrm flipH="1">
            <a:off x="4252120" y="2486346"/>
            <a:ext cx="335506" cy="68"/>
          </a:xfrm>
          <a:prstGeom prst="line">
            <a:avLst/>
          </a:prstGeom>
          <a:ln w="3810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16" idx="1"/>
          </p:cNvCxnSpPr>
          <p:nvPr/>
        </p:nvCxnSpPr>
        <p:spPr>
          <a:xfrm>
            <a:off x="4665147" y="3209405"/>
            <a:ext cx="313298" cy="1"/>
          </a:xfrm>
          <a:prstGeom prst="line">
            <a:avLst/>
          </a:prstGeom>
          <a:ln w="3810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9" idx="3"/>
          </p:cNvCxnSpPr>
          <p:nvPr/>
        </p:nvCxnSpPr>
        <p:spPr>
          <a:xfrm flipH="1">
            <a:off x="4252120" y="3164440"/>
            <a:ext cx="335506" cy="8106"/>
          </a:xfrm>
          <a:prstGeom prst="line">
            <a:avLst/>
          </a:prstGeom>
          <a:ln w="38100">
            <a:headEnd type="none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515621" y="1857943"/>
            <a:ext cx="221229" cy="302931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7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40622"/>
            <a:ext cx="9144000" cy="5747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2.1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การควบคุมการเข้าถึงอุปกรณ์คอมพิวเตอร์ที่สำคัญจากบุคคลที่ไม่มีอำนาจหน้าที่ที่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เกี่ยวข้อง 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21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734" y="3405204"/>
            <a:ext cx="1394786" cy="14986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" r="12883"/>
          <a:stretch/>
        </p:blipFill>
        <p:spPr>
          <a:xfrm>
            <a:off x="5813455" y="1726245"/>
            <a:ext cx="1877325" cy="16039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5"/>
          <a:stretch/>
        </p:blipFill>
        <p:spPr>
          <a:xfrm>
            <a:off x="7690782" y="1003064"/>
            <a:ext cx="1248865" cy="1606786"/>
          </a:xfrm>
          <a:prstGeom prst="rect">
            <a:avLst/>
          </a:prstGeom>
        </p:spPr>
      </p:pic>
      <p:sp>
        <p:nvSpPr>
          <p:cNvPr id="24" name="Google Shape;155;p15"/>
          <p:cNvSpPr txBox="1">
            <a:spLocks/>
          </p:cNvSpPr>
          <p:nvPr/>
        </p:nvSpPr>
        <p:spPr>
          <a:xfrm>
            <a:off x="532401" y="884202"/>
            <a:ext cx="4824932" cy="2037166"/>
          </a:xfrm>
          <a:prstGeom prst="rect">
            <a:avLst/>
          </a:prstGeom>
          <a:noFill/>
          <a:ln w="19050"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มีการกำหนดสิทธิในการเข้าถึงพื้นที่ใช้งานระบบเทคโนโลยีสารสนเทศฯ 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บุคคลภายนอกเข้ามาติดต่อ</a:t>
            </a:r>
            <a:r>
              <a:rPr lang="th-TH" sz="20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ต้องมีหนังสือขอความอนุเคราะห์ถึงประธานคณะกรรมการดำเนินการสหกรณ์หรือผู้จัดการสหกรณ์ และต้องมีเจ้าหน้าที่อยู่กับบุคคลที่มาติดต่อตลอดเวลา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บุคคลอื่นที่ไม่เกี่ยวข้องเข้าพื้นที่ ต้องตรวจสอบเหตุผลและความจำเป็นก่อนที่จะอนุญาต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ประกาศห้ามผู้ไม่มีส่วนเกี่ยวข้องเข้าพื้นที่ เว้นแต่ได้รับอนุญาต</a:t>
            </a:r>
          </a:p>
          <a:p>
            <a:pPr marL="285750" indent="-28575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หน่วยงานภายนอกที่นำเครื่องคอมพิวเตอร์หรืออุปกรณ์ที่ใช้ในการปฏิบัติงานระบบเครือข่ายภายในสหกรณ์ ต้องได้รับอนุญาตจากผู้จัดการสหกรณ์ หรือผู้ที่ได้รับมอบหมาย</a:t>
            </a:r>
            <a:endParaRPr lang="th-TH" sz="2000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54491" y="1071622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822042" y="3606228"/>
            <a:ext cx="349321" cy="4623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510411" y="2692042"/>
            <a:ext cx="349321" cy="46233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3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72511"/>
            <a:ext cx="9144000" cy="5733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2.2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ระบบเตือนไฟไหม้ หรืออุปกรณ์ดับเพลิงเพื่อป้องกันหรือระงับเหตุไฟไหม้ได้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ทันเวลา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644" y="3640427"/>
            <a:ext cx="1171254" cy="1171254"/>
          </a:xfrm>
          <a:prstGeom prst="rect">
            <a:avLst/>
          </a:prstGeom>
        </p:spPr>
      </p:pic>
      <p:pic>
        <p:nvPicPr>
          <p:cNvPr id="18" name="Picture 17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4" r="13789"/>
          <a:stretch/>
        </p:blipFill>
        <p:spPr>
          <a:xfrm>
            <a:off x="7600782" y="2183227"/>
            <a:ext cx="1496575" cy="235176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9" r="15704"/>
          <a:stretch/>
        </p:blipFill>
        <p:spPr>
          <a:xfrm>
            <a:off x="6542544" y="3359107"/>
            <a:ext cx="1058238" cy="1572022"/>
          </a:xfrm>
          <a:prstGeom prst="rect">
            <a:avLst/>
          </a:prstGeom>
        </p:spPr>
      </p:pic>
      <p:sp>
        <p:nvSpPr>
          <p:cNvPr id="22" name="Google Shape;155;p15"/>
          <p:cNvSpPr txBox="1">
            <a:spLocks/>
          </p:cNvSpPr>
          <p:nvPr/>
        </p:nvSpPr>
        <p:spPr>
          <a:xfrm>
            <a:off x="2941947" y="999816"/>
            <a:ext cx="3981450" cy="1785323"/>
          </a:xfrm>
          <a:prstGeom prst="rect">
            <a:avLst/>
          </a:prstGeom>
          <a:noFill/>
          <a:ln w="19050"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มีการติดตั้งอุปกรณ์ตรวจจับควัน กรณีที่เกิดเหตุการณ์กระแสไฟฟ้าขัดข้อง หรือมีควันไฟเกิดขึ้นภายใน ห้องควบคุมระบบเครือข่าย</a:t>
            </a:r>
          </a:p>
          <a:p>
            <a:pPr marL="228600" indent="-2286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ติดตั้งอุปกรณ์ดับเพลิง ที่ห้องควบคุมระบบเครือข่าย กรณีเกิดเหตุฉุกเฉิน และต้องมีการตรวจสอบความพร้อมของอุปกรณ์อย่างสม่ำเสมอ</a:t>
            </a:r>
            <a:endParaRPr lang="th-TH" sz="24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663" y="1088023"/>
            <a:ext cx="1645594" cy="10255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/>
          <a:srcRect l="17481" r="34081"/>
          <a:stretch/>
        </p:blipFill>
        <p:spPr>
          <a:xfrm>
            <a:off x="20548" y="971435"/>
            <a:ext cx="2794572" cy="384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4"/>
          <a:stretch/>
        </p:blipFill>
        <p:spPr>
          <a:xfrm>
            <a:off x="497934" y="170616"/>
            <a:ext cx="5644769" cy="4740597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9" t="22939" r="8711"/>
          <a:stretch/>
        </p:blipFill>
        <p:spPr>
          <a:xfrm>
            <a:off x="6331616" y="209504"/>
            <a:ext cx="2101645" cy="39636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ลูกศรขวา 2"/>
          <p:cNvSpPr/>
          <p:nvPr/>
        </p:nvSpPr>
        <p:spPr>
          <a:xfrm>
            <a:off x="5507114" y="1790700"/>
            <a:ext cx="1341361" cy="905750"/>
          </a:xfrm>
          <a:prstGeom prst="rightArrow">
            <a:avLst>
              <a:gd name="adj1" fmla="val 50000"/>
              <a:gd name="adj2" fmla="val 66788"/>
            </a:avLst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87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53;p15"/>
          <p:cNvSpPr txBox="1">
            <a:spLocks/>
          </p:cNvSpPr>
          <p:nvPr/>
        </p:nvSpPr>
        <p:spPr>
          <a:xfrm>
            <a:off x="424331" y="112942"/>
            <a:ext cx="8349344" cy="132370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18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ระเบียบนายทะเบียนสหกรณ์</a:t>
            </a:r>
            <a:br>
              <a:rPr lang="th-TH" sz="18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18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ว่าด้วยมาตรฐานขั้นต่ำในการควบคุมภายใน และการรักษาความปลอดภัย</a:t>
            </a:r>
            <a:br>
              <a:rPr lang="th-TH" sz="18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18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สำหรับสหกรณ์ และกลุ่มเกษตรกรที่ใช้โปรแกรมระบบบัญชีคอมพิวเตอร์ประมวลผลข้อมูล </a:t>
            </a:r>
            <a:br>
              <a:rPr lang="th-TH" sz="18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</a:br>
            <a:r>
              <a:rPr lang="th-TH" sz="18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พ.ศ. 2553</a:t>
            </a:r>
            <a:endParaRPr lang="th-TH" sz="1800" b="1" dirty="0">
              <a:solidFill>
                <a:schemeClr val="bg1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78759" y="1436645"/>
            <a:ext cx="8240487" cy="3370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>
              <a:spcBef>
                <a:spcPts val="0"/>
              </a:spcBef>
              <a:buFont typeface="Poppins"/>
              <a:buNone/>
            </a:pPr>
            <a:r>
              <a:rPr lang="th-TH" sz="18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  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ืบเนื่องจากปัจจุบันสหกรณ์และกลุ่มเกษตรกรได้มีการนำระบบบัญชีคอมพิวเตอร์มาใช้ในการประมวลผลข้อมูลทางการบัญชีและการจัดทำงบการเงิน </a:t>
            </a:r>
            <a:r>
              <a:rPr lang="th-TH" sz="18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ซึ่งอาจจะก่อให้เกิดความเสี่ยงและความเสียหายต่อข้อมูลที่สำคัญของสหกรณ์และกลุ่มเกษตรกรได้</a:t>
            </a:r>
            <a:r>
              <a:rPr lang="th-TH" sz="18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หากมิได้มีการตระเตรียมมาตรการในการป้องกันความเสี่ยงระบบสารสนเทศไว้ล่วงหน้าอย่างมีประสิทธิภาพเพียงพอ สหกรณ์และกลุ่มเกษตรกร จึงควรมีการบริหารจัดการและการควบคุมงานด้านคอมพิวเตอร์อย่างมีระบบและประสิทธิภาพ รวมทั้งให้เหมาะสมตามสภาพแวดล้อม ที่ได้เปลี่ยนแปลงไปในการประมวลผลข้อมูลด้วยคอมพิวเตอร์</a:t>
            </a:r>
          </a:p>
          <a:p>
            <a:pPr marL="139700" indent="0">
              <a:spcBef>
                <a:spcPts val="0"/>
              </a:spcBef>
              <a:buFont typeface="Poppins"/>
              <a:buNone/>
            </a:pPr>
            <a:r>
              <a:rPr lang="th-TH" sz="18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  ดังนั้น เพื่อให้สหกรณ์และกลุ่มเกษตรกรมีการปฏิบัติในการจัดทำบัญชีตามแบบและรายการที่นายทะเบียนสหกรณ์กำหนด และเพื่อประโยชน์ของสหกรณ์ในการเก็บรักษาบัญชีและเอกสารประกอบการลงบัญชีอาศัยอำนาจตามความในมาตรา 16 (2) (8) และมาตรา 65 แห่งพระราชบัญญัติสหกรณ์ พ.ศ. 2542 ประกอบกับคำสั่งนายทะเบียนสหกรณ์ ที่ 598/2552 ลงวันที่ 21 กรกฎาคม พ.ศ. 2552 เรื่อง มอบอำนาจหน้าที่ให้พนักงานเจ้าหน้าที่ปฏิบัติการแทนนายทะเบียนสหกรณ์ อธิบดีกรมตรวจบัญชีสหกรณ์ ในฐานะพนักงานเจ้าหน้าที่ ซึ่งได้รับมอบหมายการปฏิบัติการแทนนายทะเบียนสหกรณ์ จึงกำหนดระเบียบ ว่าด้วยมาตรฐานขั้นต่ำในการควบคุมภายในและการรักษาความปลอดภัยสำหรับสหกรณ์และกลุ่มเกษตรกรที่ใช้ โปรแกรมระบบบัญชีคอมพิวเตอร์ประมวลผลข้อมูล พ.ศ. 2553 ไว้ดังนี้</a:t>
            </a:r>
            <a:endParaRPr lang="th-TH" sz="1800" b="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147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787" y="158063"/>
            <a:ext cx="811175" cy="14314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99" y="230387"/>
            <a:ext cx="2728160" cy="7827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32" y="179536"/>
            <a:ext cx="2728161" cy="7827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2648" y="230387"/>
            <a:ext cx="855785" cy="177466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52958" y="878033"/>
            <a:ext cx="3671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ชนิดผงเคมีแห้ง (</a:t>
            </a:r>
            <a:r>
              <a:rPr lang="en-US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Dry Chemical)  </a:t>
            </a:r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สามารถดับไฟได้เกือบทุกประเภท </a:t>
            </a:r>
            <a:r>
              <a:rPr lang="en-US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 </a:t>
            </a:r>
            <a:r>
              <a:rPr lang="en-US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 C </a:t>
            </a:r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ยกเว้น </a:t>
            </a:r>
            <a:r>
              <a:rPr lang="en-US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CLASS  K  </a:t>
            </a:r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ราคาถูก  หาซื้อง่าย แต่มีข้อเสียคือเมื่อฉีดออกมาจะฟุ้งกระจาย และเมื่อเราทำการฉีดแล้ว จะฉีดจนหมดหรือไม่หมดถัง แรงดันจะตก ไม่สามารถใช้งานได้อีก ต้องส่งบรรจุใหม่ ถังสีแดง</a:t>
            </a:r>
            <a:endParaRPr lang="en-US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88500" y="944029"/>
            <a:ext cx="34172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ชนิดก๊าซคาร์บอนไดออกไซด์ (</a:t>
            </a:r>
            <a:r>
              <a:rPr lang="en-US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CO2) </a:t>
            </a:r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สารเคมีภายในบรรจุก๊าซคาร์บอนไดออกไซด์ ก๊าซที่ฉีดออกมาจะเป็นไอเย็นจัด คล้ายน้ำแข็งแห้ง ลดความร้อนของไฟได้ ไม่ทิ้งคราบสกปรก สามารถดับไฟได้ประเภท </a:t>
            </a:r>
            <a:r>
              <a:rPr lang="en-US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 C </a:t>
            </a:r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เหมาะสำหรับการใช้งานในห้องเครื่องจักร  </a:t>
            </a:r>
            <a:r>
              <a:rPr lang="en-US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Line </a:t>
            </a: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การผลิตอุตสาหกรรมอาหาร ถัง</a:t>
            </a:r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สีแดง ปลายกระบอกฉีดจะใหญ่เป็นพิเศษ </a:t>
            </a:r>
            <a:endParaRPr lang="en-US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6" y="1950315"/>
            <a:ext cx="664912" cy="15503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15" y="1953813"/>
            <a:ext cx="2761778" cy="7924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15" y="3769790"/>
            <a:ext cx="2812284" cy="8069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014857" y="2688533"/>
            <a:ext cx="36711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ชนิดน้ำยาเหลวระเหย (</a:t>
            </a:r>
            <a:r>
              <a:rPr lang="en-US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BF2000 NON-CFC)  </a:t>
            </a:r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สามารถดับไฟได้เกือบทุกประเภท </a:t>
            </a:r>
            <a:r>
              <a:rPr lang="en-US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 B C </a:t>
            </a:r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ยกเว้น </a:t>
            </a:r>
            <a:r>
              <a:rPr lang="en-US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CLASS  K  </a:t>
            </a:r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ราคาถูก  หาซื้อง่าย ไม่มีสี ไม่มีกลิ่น ไม่ติดไฟ ไม่เป็นสื่อนำไฟฟ้า เมื่อฉีดออกจะเป็นไอระเหยสีขาว และจะระเหยไปเองโดยไม่ทำให้วัสดุ อุปกรณ์ไฟฟ้าเสียหาย และไม่ทำให้สกปรกในบริเวณ ที่ใช้งาน ถังสีเขียว</a:t>
            </a:r>
            <a:endParaRPr lang="en-US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6" y="3771741"/>
            <a:ext cx="610412" cy="1118187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010799" y="4492481"/>
            <a:ext cx="35943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ชนิดน้ำ บรรจุน้ำภายในถัง มีคุณสมบัติพิเศษในการดับเพลิงจำพวกของแข็งติดไฟได้ดี </a:t>
            </a:r>
            <a:r>
              <a:rPr lang="en-US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Fire Class </a:t>
            </a:r>
            <a:r>
              <a:rPr lang="en-US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</a:t>
            </a: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ที่</a:t>
            </a:r>
            <a:r>
              <a:rPr lang="th-TH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เกิดจาก ไม้ กระดาษ ผ้า</a:t>
            </a:r>
            <a:endParaRPr lang="en-US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199" y="2272247"/>
            <a:ext cx="2728160" cy="79541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472" y="2136315"/>
            <a:ext cx="665888" cy="121981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489935" y="3009583"/>
            <a:ext cx="33011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ชนิดโฟม สารเคมีภายในบรรจุโฟม เมื่อฉีดออกมาจะเป็นฟองโฟมคลุมผิวเชื้อเพลิงที่ลุกไหม้ จึงสามารถดับไฟได้ประเภท </a:t>
            </a:r>
            <a:r>
              <a:rPr lang="en-US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 B </a:t>
            </a: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แต่ไม่สามารถนำไปดับไฟประเภท </a:t>
            </a:r>
            <a:r>
              <a:rPr lang="en-US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C </a:t>
            </a: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ได้เพราะเป็นสื่อนำไฟฟ้า  เหมาะสำหรับภาคอุตสาหกรรม ดับเชื้อเพลิงประเภททินเนอร์ และสารระเหยติดไฟ</a:t>
            </a:r>
            <a:endParaRPr lang="en-US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6122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-11700" y="269431"/>
            <a:ext cx="9144000" cy="58400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2.3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ระบบสำรองไฟฟ้าและบำรุงรักษาให้ใช้งานได้อย่าง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ต่อเนื่อง</a:t>
            </a:r>
            <a:r>
              <a:rPr lang="th-TH" sz="2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2" name="Google Shape;155;p15"/>
          <p:cNvSpPr txBox="1">
            <a:spLocks/>
          </p:cNvSpPr>
          <p:nvPr/>
        </p:nvSpPr>
        <p:spPr>
          <a:xfrm>
            <a:off x="3461082" y="1257639"/>
            <a:ext cx="5425743" cy="2322676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indent="-2286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มีการติดตั้งอุปกรณ์สำรองไฟฟ้า (</a:t>
            </a:r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UPS) 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เพื่อควบคุมการจ่ายกระแสไฟฟ้าให้กับระบบเครื่องแม่ข่าย </a:t>
            </a:r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(Server) 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ในกรณีกระแสไฟฟ้าขัดข้อง </a:t>
            </a:r>
            <a:r>
              <a:rPr lang="th-TH" sz="2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โดยมีการสำรวจตรวจสอบระยะเวลาการสำรองไฟ กรณีที่เกิดกระแสไฟฟ้า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ขัดข้อง ระบบ</a:t>
            </a:r>
            <a:r>
              <a:rPr lang="th-TH" sz="2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เครือข่าย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คอมพิวเตอร์จะ</a:t>
            </a:r>
            <a:r>
              <a:rPr lang="th-TH" sz="2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สามารถให้บริการได้ในระยะเวลาที่สามารถ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จัดเก็บ และสำรอง</a:t>
            </a:r>
            <a:r>
              <a:rPr lang="th-TH" sz="2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ข้อมูลไว้อย่าง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ปลอดภัย</a:t>
            </a:r>
          </a:p>
          <a:p>
            <a:pPr marL="228600" indent="-2286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r>
              <a:rPr lang="th-TH" sz="2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มีการดูแลอุปกรณ์สารสนเทศอย่างถูกวิธี เพื่อให้คงไว้ซึ่งความถูกต้องครบถ้วนและอยู่ในสภาพพร้อมใช้งานอยู่เสมอ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228600" indent="-228600">
              <a:buClr>
                <a:srgbClr val="C00000"/>
              </a:buClr>
              <a:buSzPct val="150000"/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5" b="12441"/>
          <a:stretch/>
        </p:blipFill>
        <p:spPr>
          <a:xfrm>
            <a:off x="239658" y="976726"/>
            <a:ext cx="3062460" cy="17716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1025" y="2314573"/>
            <a:ext cx="43815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9658" y="2926940"/>
            <a:ext cx="322142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ขนาดกำลังไฟฟ้า (</a:t>
            </a:r>
            <a:r>
              <a:rPr lang="en-US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VA) 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โวลต์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แอมแปร์</a:t>
            </a:r>
            <a:r>
              <a:rPr lang="en-US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ที่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อุปกรณ์ไฟฟ้าประเภทดังกล่าวใช้เป็นเท่าไร?ขนาดกำลังไฟฟ้าที่อุปกรณ์ไฟฟ้าใช้ จะต้องไม่สูงกว่ากำลังไฟฟ้าที่ </a:t>
            </a:r>
            <a:r>
              <a:rPr lang="en-US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UPS 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สามารถจ่ายได้ เช่น คอมพิวเตอร์ และจอสี 17 นิ้ว ใช้กำลังไฟประมาณ 300 </a:t>
            </a:r>
            <a:r>
              <a:rPr lang="en-US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VA 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ดังนั้น ควรเลือกใช้ </a:t>
            </a:r>
            <a:r>
              <a:rPr lang="en-US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UPS 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ขนาดกำลังไฟ 300 </a:t>
            </a:r>
            <a:r>
              <a:rPr lang="en-US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VA 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ขึ้นไป</a:t>
            </a:r>
          </a:p>
        </p:txBody>
      </p:sp>
      <p:sp>
        <p:nvSpPr>
          <p:cNvPr id="7" name="Rectangle 6"/>
          <p:cNvSpPr/>
          <p:nvPr/>
        </p:nvSpPr>
        <p:spPr>
          <a:xfrm>
            <a:off x="3461081" y="3622343"/>
            <a:ext cx="5425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ต้องการให้ </a:t>
            </a:r>
            <a:r>
              <a:rPr lang="en-US" sz="16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UPS </a:t>
            </a:r>
            <a:r>
              <a:rPr lang="th-TH" sz="16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จ่ายพลังงานสำรองได้นานเท่าไร? (</a:t>
            </a:r>
            <a:r>
              <a:rPr lang="en-US" sz="16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Backup Time</a:t>
            </a:r>
            <a:r>
              <a:rPr lang="en-US" sz="16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  <a:r>
              <a:rPr lang="th-TH" sz="16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โดยทั่วไป </a:t>
            </a:r>
            <a:r>
              <a:rPr lang="en-US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Backup Time 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จะมีความสัมพันธ์กับขนาดกำลังไฟฟ้าของ </a:t>
            </a:r>
            <a:r>
              <a:rPr lang="en-US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UPS 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และขนาดกำลังไฟฟ้าของอุปกรณ์ไฟฟ้า เช่น </a:t>
            </a:r>
            <a:r>
              <a:rPr lang="en-US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UPS 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ขนาด 350 - 500 </a:t>
            </a:r>
            <a:r>
              <a:rPr lang="en-US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VA 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จะ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สามารถจ่ายไฟให้กับคอมพิวเตอร์ และจอสี 15 นิ้ว 1 จอ ได้นาน 15 - 30 นาที 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ทั้งนี้ขึ้นอยู่กับอุปกรณ์ไฟฟ้าที่ใช้งาน)</a:t>
            </a:r>
          </a:p>
        </p:txBody>
      </p:sp>
      <p:sp>
        <p:nvSpPr>
          <p:cNvPr id="8" name="Rectangle 7"/>
          <p:cNvSpPr/>
          <p:nvPr/>
        </p:nvSpPr>
        <p:spPr>
          <a:xfrm>
            <a:off x="398622" y="4618478"/>
            <a:ext cx="46760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*</a:t>
            </a:r>
            <a:r>
              <a:rPr lang="th-TH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มาตรฐานสากล</a:t>
            </a:r>
            <a:r>
              <a:rPr lang="th-TH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ที่บริษัทผู้ผลิตได้รับ และหน่วยงานที่ให้การรับรอง</a:t>
            </a:r>
            <a:r>
              <a:rPr lang="th-TH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มาตรฐานสากล</a:t>
            </a:r>
            <a:endParaRPr lang="en-US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8010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4" t="1798" r="30525" b="3521"/>
          <a:stretch/>
        </p:blipFill>
        <p:spPr>
          <a:xfrm rot="216767">
            <a:off x="8211620" y="937734"/>
            <a:ext cx="832207" cy="2904890"/>
          </a:xfrm>
          <a:prstGeom prst="rect">
            <a:avLst/>
          </a:prstGeom>
        </p:spPr>
      </p:pic>
      <p:sp>
        <p:nvSpPr>
          <p:cNvPr id="16" name="Google Shape;155;p15"/>
          <p:cNvSpPr txBox="1">
            <a:spLocks/>
          </p:cNvSpPr>
          <p:nvPr/>
        </p:nvSpPr>
        <p:spPr>
          <a:xfrm>
            <a:off x="0" y="273574"/>
            <a:ext cx="9144000" cy="6408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2.4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ระบบปรับอากาศหรือควบคุมอุณหภูมิให้แก่อุปกรณ์คอมพิวเตอร์อย่าง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เพียงพอ</a:t>
            </a:r>
            <a:r>
              <a:rPr lang="th-TH" sz="2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4161" r="7083"/>
          <a:stretch/>
        </p:blipFill>
        <p:spPr>
          <a:xfrm flipH="1">
            <a:off x="-1" y="986319"/>
            <a:ext cx="1725791" cy="2184527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03885" y="1116607"/>
            <a:ext cx="3985257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th-TH" alt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เครื่องปรับอากาศ (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Air condition)</a:t>
            </a:r>
            <a:endParaRPr kumimoji="0" lang="th-TH" altLang="en-US" sz="1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FreesiaUPC" panose="020B0604020202020204" pitchFamily="34" charset="-34"/>
              <a:ea typeface="Times New Roman" panose="02020603050405020304" pitchFamily="18" charset="0"/>
              <a:cs typeface="FreesiaUPC" panose="020B0604020202020204" pitchFamily="34" charset="-34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th-TH" altLang="en-US" sz="1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โดยปกติห้อง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Server </a:t>
            </a:r>
            <a:r>
              <a:rPr kumimoji="0" lang="th-TH" altLang="en-US" sz="1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จะต้องมีการควบคุมอุณหภูมิภายในห้องอยู่ที่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20 - 22 </a:t>
            </a:r>
            <a:r>
              <a:rPr kumimoji="0" lang="th-TH" alt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องศา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th-TH" altLang="en-US" sz="1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การปรับอากาศ ให้ทำการปล่อยความเย็นมา</a:t>
            </a:r>
            <a:r>
              <a:rPr kumimoji="0" lang="th-TH" altLang="en-US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ทางด้านล่าง</a:t>
            </a:r>
            <a:r>
              <a:rPr kumimoji="0" lang="th-TH" altLang="en-US" sz="1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ไปยังตู้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Rack </a:t>
            </a:r>
            <a:r>
              <a:rPr kumimoji="0" lang="th-TH" altLang="en-US" sz="1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เพื่อไล่ความร้อนขึ้นสู่ด้านบน</a:t>
            </a: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/>
            </a:pPr>
            <a:r>
              <a:rPr kumimoji="0" lang="th-TH" altLang="en-US" sz="1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เครื่องปรับอากาศ ควรแยกจากระบบปรับอากาศอื่นๆ เพื่อควบคุมอุณหภูมิของห้อง </a:t>
            </a:r>
            <a:r>
              <a:rPr kumimoji="0" lang="en-US" altLang="en-US" sz="1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Server </a:t>
            </a:r>
            <a:r>
              <a:rPr kumimoji="0" lang="th-TH" altLang="en-US" sz="1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โดยเฉพาะ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538791" y="3147932"/>
            <a:ext cx="480779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th-TH" sz="1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กรณี</a:t>
            </a:r>
            <a:r>
              <a:rPr lang="th-TH" sz="18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ที่ใช้แอร์แขวน หรือ แอร์</a:t>
            </a:r>
            <a:r>
              <a:rPr lang="th-TH" sz="1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ตั้ง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arenR" startAt="4"/>
            </a:pP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จะต้อง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ปรับมุมหรือหันตู้ </a:t>
            </a:r>
            <a:r>
              <a:rPr lang="en-US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Rack 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ให้ตรงช่องแอร์ที่ความเย็นส่ง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ถึง</a:t>
            </a:r>
            <a:r>
              <a:rPr lang="en-US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</a:t>
            </a:r>
            <a:r>
              <a:rPr lang="th-TH" sz="18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ห้าม</a:t>
            </a:r>
            <a:r>
              <a:rPr lang="th-TH" sz="1800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วางตู้ </a:t>
            </a:r>
            <a:r>
              <a:rPr lang="en-US" sz="1800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Rack </a:t>
            </a:r>
            <a:r>
              <a:rPr lang="th-TH" sz="1800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ไว้ใต้แอร์ (กันน้ำแอร์หยดใส่ด้วย</a:t>
            </a:r>
            <a:r>
              <a:rPr lang="th-TH" sz="18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</a:p>
          <a:p>
            <a:pPr marL="228600" lvl="0" indent="-228600" eaLnBrk="0" fontAlgn="base" hangingPunct="0">
              <a:spcBef>
                <a:spcPct val="0"/>
              </a:spcBef>
              <a:spcAft>
                <a:spcPct val="0"/>
              </a:spcAft>
              <a:buClrTx/>
              <a:buFont typeface="+mj-lt"/>
              <a:buAutoNum type="arabicParenR" startAt="4"/>
            </a:pP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ถ้า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ไม่มีการติดตั้งระบบปรับอากาศที่สมบูรณ์</a:t>
            </a:r>
            <a:r>
              <a:rPr lang="en-US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ควรติดตั้งแอร์ </a:t>
            </a:r>
            <a:r>
              <a:rPr lang="en-US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 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ตัว</a:t>
            </a:r>
            <a:r>
              <a:rPr lang="en-US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 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ตั้งเวลาเปิดปิดสลับทำงาน กรณีแอร์ตัวใดตัวหนึ่งเสีย ก็ยังมีอีกตัวเป็นเครื่องสำรองได้</a:t>
            </a:r>
            <a:endParaRPr kumimoji="0" lang="en-US" altLang="en-US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60529" y="1116607"/>
            <a:ext cx="282087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rgbClr val="002060"/>
              </a:buClr>
              <a:buFont typeface="+mj-lt"/>
              <a:buAutoNum type="arabicParenR" startAt="6"/>
            </a:pP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การ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ควบคุมอุณหภูมิภายในห้อง 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     ให้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ติดตั้งเทอร์โมมิเตอร์ ที่สามารถวัดความชื้นได้ และแสดงค่าอุณหภูมิ </a:t>
            </a:r>
            <a:r>
              <a:rPr lang="en-US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min-max 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ได้</a:t>
            </a:r>
            <a:r>
              <a:rPr lang="en-US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  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และจัดควรมีการจดบันทึกอุณหภูมิประจำวันไว้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อ้างอิง</a:t>
            </a:r>
            <a:r>
              <a:rPr lang="en-US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 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     ถ้า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เทอโมมิเตอร์ที่ใช้แบตเตอรี่ 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      ควร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ตรวจสอบแบตเตอรี่ด้วย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ว่า     หมดหรือไม่</a:t>
            </a:r>
            <a:endParaRPr lang="en-US" sz="1800" dirty="0" smtClean="0">
              <a:solidFill>
                <a:srgbClr val="002060"/>
              </a:solidFill>
              <a:latin typeface="FreesiaUPC" panose="020B0604020202020204" pitchFamily="34" charset="-34"/>
              <a:ea typeface="Times New Roman" panose="02020603050405020304" pitchFamily="18" charset="0"/>
              <a:cs typeface="FreesiaUPC" panose="020B0604020202020204" pitchFamily="34" charset="-34"/>
            </a:endParaRPr>
          </a:p>
          <a:p>
            <a:pPr marL="228600" indent="-228600">
              <a:buClr>
                <a:srgbClr val="002060"/>
              </a:buClr>
              <a:buFont typeface="+mj-lt"/>
              <a:buAutoNum type="arabicParenR" startAt="6"/>
            </a:pP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ควร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มีแผนทำความสะอาดแอร์เดือนละครั้ง หรือ </a:t>
            </a:r>
            <a:r>
              <a:rPr lang="en-US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3 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เดือนครั้งแล้วแต่ อาจจะใช้บริการ </a:t>
            </a:r>
            <a:r>
              <a:rPr lang="en-US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MA 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ea typeface="Times New Roman" panose="02020603050405020304" pitchFamily="18" charset="0"/>
                <a:cs typeface="FreesiaUPC" panose="020B0604020202020204" pitchFamily="34" charset="-34"/>
              </a:rPr>
              <a:t>กับบริษัทผู้รับเหมาก็ได้ และควรมีการบันทึกเก็บไว้เป็นหลักฐานทุกครั้งที่ทำความสะอาด</a:t>
            </a:r>
            <a:endParaRPr lang="en-US" sz="18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4856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2891518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021" y="226760"/>
            <a:ext cx="8606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2. 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ให้มีระบบรักษาความปลอดภัยทางกายภาพที่เพียงพอแก่การป้องกันมิให้บุคคลที่ไม่มีอำนาจหน้าที่เกี่ยวข้องเข้าถึงอุปกรณ์คอมพิวเตอร์ที่สำคัญ และจัดให้มีระบบป้องกันความเสียหายจากภาวะแวดล้อมหรือภัยพิบัติต่าง ๆ ให้แก่อุปกรณ์คอมพิวเตอร์ที่สำคัญด้วย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48438"/>
              </p:ext>
            </p:extLst>
          </p:nvPr>
        </p:nvGraphicFramePr>
        <p:xfrm>
          <a:off x="299021" y="1150091"/>
          <a:ext cx="8606854" cy="3805021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79167"/>
                <a:gridCol w="2693687"/>
                <a:gridCol w="952500"/>
                <a:gridCol w="1019175"/>
                <a:gridCol w="1428750"/>
                <a:gridCol w="1933575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24882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97438"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2.1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มีการควบคุมการเข้าถึงอุปกรณ์คอมพิวเตอร์ที่สำคัญจากบุคคลที่ไม่มีอำนาจหน้าที่ที่เกี่ยวข้อง</a:t>
                      </a:r>
                      <a:endParaRPr lang="en-US" sz="1800" b="1" dirty="0" smtClean="0">
                        <a:solidFill>
                          <a:srgbClr val="FF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อยู่ในสถานที่เป็นสัดส่วนแต่ไม่จำกัดการเข้าถึง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อยู่ในห้องคอมพิวเตอร์หรือสถานที่ที่</a:t>
                      </a:r>
                      <a:r>
                        <a:rPr lang="th-TH" sz="1600" b="0" i="0" u="none" strike="noStrike" cap="none" dirty="0" err="1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ล็อค</a:t>
                      </a:r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ตลอดเวลา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74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2.2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มีระบบเตือนไฟไหม้ หรืออุปกรณ์ดับเพลิงเพื่อป้องกันหรือระงับเหตุไฟไหม้ได้ทันเวลา</a:t>
                      </a:r>
                      <a:endParaRPr lang="en-US" sz="1800" b="0" i="0" u="none" strike="noStrike" cap="none" dirty="0" smtClean="0">
                        <a:solidFill>
                          <a:srgbClr val="00000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ไม่มีหรือมีแต่ไม่สามารถใช้งานได้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lvl="2" indent="0"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มีระบบเตือนไฟไหม้หรืออุปกรณ์ดับเพลิงที่ใช้งานได้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มีระบบเตือนไฟไหม้และอุปกรณ์ดับเพลิงที่ใช้งานได้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7438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2.3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มีระบบสำรองไฟฟ้าและบำรุงรักษาให้ใช้งานได้อย่างต่อเนื่อง</a:t>
                      </a:r>
                      <a:endParaRPr lang="en-US" sz="180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ไม่มีหรือมีแต่ไม่สามารถใช้งานได้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มีระบบสำรองไฟฟ้าแต่ไม่เพียงพอสำหรับเครื่องที่สำคัญ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มีระบบสำรองไฟฟ้าและเพียงพอ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5581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2.4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000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มีระบบปรับอากาศหรือควบคุมอุณหภูมิให้แก่อุปกรณ์คอมพิวเตอร์อย่างเพียงพอ</a:t>
                      </a:r>
                      <a:endParaRPr lang="en-US" sz="180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มีระบบปรับอากาศแต่อุณหภูมิ ไม่เหมาะสม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i="0" u="none" strike="noStrike" cap="none" dirty="0" smtClean="0">
                          <a:solidFill>
                            <a:schemeClr val="tx1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มีระบบปรับอาการและการควบคุมอุณหภูมิที่เหมาะสม</a:t>
                      </a:r>
                      <a:endParaRPr lang="en-US" sz="1600" b="0" i="0" u="none" strike="noStrike" cap="none" dirty="0">
                        <a:solidFill>
                          <a:schemeClr val="tx1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44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e Callout 2 67"/>
          <p:cNvSpPr/>
          <p:nvPr/>
        </p:nvSpPr>
        <p:spPr>
          <a:xfrm>
            <a:off x="6696082" y="2277458"/>
            <a:ext cx="2248476" cy="1615126"/>
          </a:xfrm>
          <a:prstGeom prst="borderCallout2">
            <a:avLst>
              <a:gd name="adj1" fmla="val 57064"/>
              <a:gd name="adj2" fmla="val -969"/>
              <a:gd name="adj3" fmla="val 60032"/>
              <a:gd name="adj4" fmla="val -10313"/>
              <a:gd name="adj5" fmla="val 45922"/>
              <a:gd name="adj6" fmla="val -36704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oogle Shape;155;p15"/>
          <p:cNvSpPr txBox="1">
            <a:spLocks/>
          </p:cNvSpPr>
          <p:nvPr/>
        </p:nvSpPr>
        <p:spPr>
          <a:xfrm>
            <a:off x="1792898" y="137307"/>
            <a:ext cx="7103452" cy="102990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จัดให้มีระบบรักษาความปลอดภัยของข้อมูลในระบบคอมพิวเตอร์และระบบ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เครือข่าย         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เพียงพอ</a:t>
            </a: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แก่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การป้องกัน</a:t>
            </a: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มิให้บุคคลที่ไม่มีอำนาจหน้าที่ที่เกี่ยวข้องได้เข้าถึง ล่วงรู้ ใช้ประโยชน์ หรือแก้ไขเปลี่ยนแปลงข้อมูลหรือระบบดังกล่าว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ได้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endParaRPr lang="th-TH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endParaRPr lang="th-TH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159" y="1255396"/>
            <a:ext cx="1470274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แนวการพิจารณา</a:t>
            </a:r>
            <a:endParaRPr lang="en-US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2159" y="2162833"/>
            <a:ext cx="2114032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ea typeface="Arial"/>
                <a:cs typeface="FreesiaUPC" panose="020B0604020202020204" pitchFamily="34" charset="-34"/>
              </a:rPr>
              <a:t>การควบคุมการเข้าถึงระบบ</a:t>
            </a:r>
          </a:p>
          <a:p>
            <a:pPr algn="r"/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ea typeface="Arial"/>
                <a:cs typeface="FreesiaUPC" panose="020B0604020202020204" pitchFamily="34" charset="-34"/>
              </a:rPr>
              <a:t>ประกอบด้วย</a:t>
            </a:r>
            <a:r>
              <a:rPr lang="en-US" sz="1800" b="1" dirty="0">
                <a:solidFill>
                  <a:srgbClr val="002060"/>
                </a:solidFill>
                <a:latin typeface="FreesiaUPC" panose="020B0604020202020204" pitchFamily="34" charset="-34"/>
                <a:ea typeface="Arial"/>
                <a:cs typeface="FreesiaUPC" panose="020B0604020202020204" pitchFamily="34" charset="-34"/>
              </a:rPr>
              <a:t> 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0" y="78138"/>
            <a:ext cx="1704975" cy="9997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</a:t>
            </a:r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3</a:t>
            </a:r>
            <a:endParaRPr lang="en-US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92898" y="1296492"/>
            <a:ext cx="301722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จัดระบบไม่ให้ผู้ไม่มีสิทธิเข้าระบบงาน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131" y="4115952"/>
            <a:ext cx="849153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sz="16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การเข้าถึงระบบงาน </a:t>
            </a:r>
            <a:r>
              <a:rPr lang="th-TH" sz="16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หมายถึง ความสามารถในการเข้าถึงโปรแกรมและข้อมูลในระบบงาน การควบคุมความสามารถดังกล่าวก็เพื่อรักษาความปลอดภัยของโปรแกรมและระบบงาน ผู้ใช้ระบบจะได้รับอนุญาตให้เข้าถึงข้อมูลได้เพื่อทำการอ่าน ทำสำเนา เพิ่มและลดเฉพาะส่วนที่ตนมีสิทธิในการใช้งานเท่านั้น และการป้องกันข้อมูลจากบุคคลภายนอกก็มีความสำคัญเช่นเดียวกัน</a:t>
            </a:r>
            <a:endParaRPr lang="en-US" sz="1600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95250" y="4115952"/>
            <a:ext cx="8801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177658" y="1688174"/>
            <a:ext cx="3539920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228600" indent="-228600">
              <a:buClr>
                <a:srgbClr val="C00000"/>
              </a:buClr>
              <a:buAutoNum type="arabicPeriod"/>
            </a:pPr>
            <a:r>
              <a:rPr lang="th-TH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การพิสูจน์ตัวตน (</a:t>
            </a:r>
            <a:r>
              <a:rPr lang="en-US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Authentication)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96029" y="3319553"/>
            <a:ext cx="3498248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2. </a:t>
            </a:r>
            <a:r>
              <a:rPr lang="th-TH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การกำหนดสิทธิ </a:t>
            </a:r>
            <a:r>
              <a:rPr lang="en-US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(Access control Matrix)</a:t>
            </a:r>
            <a:endParaRPr lang="en-US" sz="2000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19173" y="3673877"/>
            <a:ext cx="5016876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 </a:t>
            </a:r>
            <a:r>
              <a:rPr lang="th-TH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การบันทึกกิจกรรมต่าง ๆ ในระบบ </a:t>
            </a:r>
            <a:r>
              <a:rPr lang="en-US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Audit Logging</a:t>
            </a:r>
            <a:endParaRPr lang="en-US" sz="2000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9" name="Left Arrow 58"/>
          <p:cNvSpPr/>
          <p:nvPr/>
        </p:nvSpPr>
        <p:spPr>
          <a:xfrm rot="20081746" flipH="1">
            <a:off x="2599477" y="1780115"/>
            <a:ext cx="542925" cy="569199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eft Arrow 59"/>
          <p:cNvSpPr/>
          <p:nvPr/>
        </p:nvSpPr>
        <p:spPr>
          <a:xfrm rot="2423514" flipH="1">
            <a:off x="2462214" y="2899694"/>
            <a:ext cx="573913" cy="569199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Left Arrow 60"/>
          <p:cNvSpPr/>
          <p:nvPr/>
        </p:nvSpPr>
        <p:spPr>
          <a:xfrm rot="18009952">
            <a:off x="1264479" y="3165539"/>
            <a:ext cx="619125" cy="569199"/>
          </a:xfrm>
          <a:prstGeom prst="left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Block Arc 61"/>
          <p:cNvSpPr/>
          <p:nvPr/>
        </p:nvSpPr>
        <p:spPr>
          <a:xfrm rot="5400000">
            <a:off x="1044079" y="1663270"/>
            <a:ext cx="1713832" cy="1763643"/>
          </a:xfrm>
          <a:prstGeom prst="blockArc">
            <a:avLst>
              <a:gd name="adj1" fmla="val 12422908"/>
              <a:gd name="adj2" fmla="val 3410280"/>
              <a:gd name="adj3" fmla="val 19418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3398710" y="1983694"/>
            <a:ext cx="322605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1.1 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รหัสผ่าน (</a:t>
            </a:r>
            <a:r>
              <a:rPr lang="en-US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Password)</a:t>
            </a:r>
          </a:p>
          <a:p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1.2 การระบุตัวตนด้วยสิ่งที่มีทางกายภาพ</a:t>
            </a:r>
            <a:r>
              <a:rPr lang="en-US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</a:t>
            </a:r>
          </a:p>
          <a:p>
            <a:r>
              <a:rPr lang="en-US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(Physical Possession Identification)</a:t>
            </a:r>
            <a:endParaRPr lang="th-TH" sz="1800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1.3 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การระบุตัวตนด้วยค่าทาง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ชีวภาพ</a:t>
            </a:r>
            <a:r>
              <a:rPr lang="en-US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</a:t>
            </a:r>
          </a:p>
          <a:p>
            <a:r>
              <a:rPr lang="en-US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(Biometric Identification)</a:t>
            </a:r>
            <a:endParaRPr lang="en-US" sz="18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" t="13027" r="6972" b="12063"/>
          <a:stretch/>
        </p:blipFill>
        <p:spPr>
          <a:xfrm>
            <a:off x="6696082" y="1408021"/>
            <a:ext cx="1086238" cy="70894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964" y="2321239"/>
            <a:ext cx="1076601" cy="718247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980" y="3074001"/>
            <a:ext cx="1102585" cy="78048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3" t="3462" r="2163" b="34487"/>
          <a:stretch/>
        </p:blipFill>
        <p:spPr>
          <a:xfrm>
            <a:off x="7916587" y="2364697"/>
            <a:ext cx="974949" cy="1223117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82193" y="1190817"/>
            <a:ext cx="6412084" cy="534236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4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37095"/>
            <a:ext cx="9144000" cy="839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3.1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วิธีการปฏิบัติเกี่ยวกับการบริหารจัดการรหัสผู้ใช้งาน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User Account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ในเรื่อง การสร้าง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หรือ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การเปลี่ยนแปลง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หรือการลบรหัสผู้ใช้งานของระบบบัญชีคอมพิวเตอร์อย่าง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เหมาะสม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74021" y="2701050"/>
            <a:ext cx="2140999" cy="20558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80981" y="1127061"/>
            <a:ext cx="41814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buFont typeface="+mj-lt"/>
              <a:buAutoNum type="arabicPeriod" startAt="3"/>
            </a:pP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กรณีมีความจำเป็นต้องให้</a:t>
            </a:r>
            <a:r>
              <a:rPr lang="th-TH" sz="1800" b="1" spc="-30" dirty="0" smtClean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สิทธิพิเศษกับผู้ใช้</a:t>
            </a: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หมายถึง ผู้ใช้ที่มีสิทธิสูงสุดต้องมีการพิจารณาการควบคุม ผู้ใช้ที่มีสิทธิ์พิเศษนั้นอย่างรัดกุมเพียงพอ</a:t>
            </a:r>
            <a:endParaRPr lang="en-US" sz="18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21972" y="1984207"/>
            <a:ext cx="398390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thaiDist">
              <a:buClrTx/>
              <a:buFont typeface="Arial" panose="020B0604020202020204" pitchFamily="34" charset="0"/>
              <a:buChar char="•"/>
              <a:tabLst>
                <a:tab pos="1080135" algn="l"/>
              </a:tabLst>
            </a:pP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ต้อง</a:t>
            </a:r>
            <a:r>
              <a:rPr lang="th-TH" sz="18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ได้รับความเห็นชอบจากผู้ดูแลระบบงานนั้น ๆ </a:t>
            </a:r>
            <a:endParaRPr lang="en-US" sz="1800" spc="-30" dirty="0" smtClean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algn="thaiDist">
              <a:buClrTx/>
              <a:tabLst>
                <a:tab pos="1080135" algn="l"/>
              </a:tabLst>
            </a:pPr>
            <a:r>
              <a:rPr lang="en-US" sz="18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en-US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  </a:t>
            </a: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โดย</a:t>
            </a:r>
            <a:r>
              <a:rPr lang="th-TH" sz="18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นำเสนอผู้จัดการสหกรณ์</a:t>
            </a: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อนุมัติ</a:t>
            </a:r>
          </a:p>
          <a:p>
            <a:pPr marL="171450" indent="-171450" algn="thaiDist">
              <a:buClrTx/>
              <a:buFont typeface="Arial" panose="020B0604020202020204" pitchFamily="34" charset="0"/>
              <a:buChar char="•"/>
              <a:tabLst>
                <a:tab pos="1080135" algn="l"/>
              </a:tabLst>
            </a:pP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ต้อง</a:t>
            </a:r>
            <a:r>
              <a:rPr lang="th-TH" sz="18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ควบคุมการใช้งานอย่างเข้มงวด เช่น กำหนดให้ใช้งานเฉพาะกรณีที่จำเป็นเท่านั้น </a:t>
            </a:r>
            <a:endParaRPr lang="th-TH" sz="1800" spc="-30" dirty="0" smtClean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171450" indent="-171450" algn="thaiDist">
              <a:buClrTx/>
              <a:buFont typeface="Arial" panose="020B0604020202020204" pitchFamily="34" charset="0"/>
              <a:buChar char="•"/>
              <a:tabLst>
                <a:tab pos="1080135" algn="l"/>
              </a:tabLst>
            </a:pP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ต้อง</a:t>
            </a:r>
            <a:r>
              <a:rPr lang="th-TH" sz="18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กำหนดระยะเวลาการใช้งานและระงับการใช้งานทันที </a:t>
            </a:r>
            <a:endParaRPr lang="en-US" sz="1800" spc="-30" dirty="0" smtClean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algn="thaiDist">
              <a:buClrTx/>
              <a:tabLst>
                <a:tab pos="1080135" algn="l"/>
              </a:tabLst>
            </a:pPr>
            <a:r>
              <a:rPr lang="en-US" sz="18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en-US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  </a:t>
            </a: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เมื่อ</a:t>
            </a:r>
            <a:r>
              <a:rPr lang="th-TH" sz="18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พ้นระยะเวลาดังกล่าว </a:t>
            </a:r>
            <a:endParaRPr lang="th-TH" sz="1800" spc="-30" dirty="0" smtClean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171450" indent="-171450">
              <a:buClrTx/>
              <a:buFont typeface="Arial" panose="020B0604020202020204" pitchFamily="34" charset="0"/>
              <a:buChar char="•"/>
              <a:tabLst>
                <a:tab pos="1080135" algn="l"/>
              </a:tabLst>
            </a:pP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ต้อง</a:t>
            </a:r>
            <a:r>
              <a:rPr lang="th-TH" sz="18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มีการเปลี่ยนรหัสผ่านอย่างเคร่งครัด เช่น ทุกครั้งหลังหมดความจำเป็นใน</a:t>
            </a: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การ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ใช้งาน หรือในกรณีที่มีความจำเป็นต้องใช้งานเป็นระยะเวลานานก็ควรเปลี่ยนรหัสผ่านทุก 3 เดือน เป็นต้น</a:t>
            </a:r>
            <a:endParaRPr lang="en-US" sz="18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 rot="368423">
            <a:off x="2938047" y="2272099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1623" y="1150023"/>
            <a:ext cx="42393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h-TH" sz="1800" spc="-30" dirty="0" smtClean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ผู้ดูแลระบบที่</a:t>
            </a:r>
            <a:r>
              <a:rPr lang="th-TH" sz="1800" spc="-30" dirty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รับผิดชอบระบบงานนั้น ๆ </a:t>
            </a:r>
            <a:r>
              <a:rPr lang="th-TH" sz="1800" b="1" spc="-30" dirty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ต้องกำหนด</a:t>
            </a:r>
            <a:r>
              <a:rPr lang="th-TH" sz="1800" b="1" spc="-30" dirty="0" smtClean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สิทธิ</a:t>
            </a:r>
            <a:r>
              <a:rPr lang="en-US" sz="1800" b="1" spc="-30" dirty="0" smtClean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1800" b="1" spc="-30" dirty="0" smtClean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ของเจ้าหน้าที่</a:t>
            </a:r>
            <a:r>
              <a:rPr lang="en-US" sz="1800" b="1" spc="-30" dirty="0" smtClean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      </a:t>
            </a:r>
          </a:p>
          <a:p>
            <a:r>
              <a:rPr lang="en-US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      1.1 </a:t>
            </a: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การ</a:t>
            </a:r>
            <a:r>
              <a:rPr lang="th-TH" sz="18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เข้าถึงระบบเทคโนโลยี</a:t>
            </a: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สารสนเทศฯ แต่</a:t>
            </a:r>
            <a:r>
              <a:rPr lang="th-TH" sz="18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ละระบบ </a:t>
            </a:r>
            <a:r>
              <a:rPr lang="th-TH" sz="1800" b="1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และ</a:t>
            </a:r>
            <a:r>
              <a:rPr lang="en-US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 </a:t>
            </a: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    </a:t>
            </a:r>
          </a:p>
          <a:p>
            <a:r>
              <a:rPr lang="th-TH" sz="18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     1.2 กำหนด</a:t>
            </a:r>
            <a:r>
              <a:rPr lang="th-TH" sz="18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สิทธิ์แยกตามหน้าที่ที่รับผิดชอบ </a:t>
            </a:r>
            <a:endParaRPr lang="th-TH" sz="1800" spc="-30" dirty="0" smtClean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8" t="5506" r="14191" b="19345"/>
          <a:stretch/>
        </p:blipFill>
        <p:spPr>
          <a:xfrm>
            <a:off x="482383" y="2701050"/>
            <a:ext cx="2139441" cy="217381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41624" y="2258464"/>
            <a:ext cx="4068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thaiDist">
              <a:buFont typeface="+mj-lt"/>
              <a:buAutoNum type="arabicPeriod" startAt="2"/>
            </a:pP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มี</a:t>
            </a:r>
            <a:r>
              <a:rPr lang="th-TH" sz="18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การกำหนดการเปลี่ยนแปลงและการยกเลิก</a:t>
            </a:r>
            <a:r>
              <a:rPr lang="th-TH" sz="18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รหัสผ่าน</a:t>
            </a:r>
          </a:p>
        </p:txBody>
      </p:sp>
    </p:spTree>
    <p:extLst>
      <p:ext uri="{BB962C8B-B14F-4D97-AF65-F5344CB8AC3E}">
        <p14:creationId xmlns:p14="http://schemas.microsoft.com/office/powerpoint/2010/main" val="361721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56147"/>
            <a:ext cx="9144000" cy="5668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3.2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การกำหนดให้ผู้ใช้งานแต่ละรายมี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User Account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เป็นของตัวเองไม่ใช้ร่วมกับ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ผู้อื่น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0" y="871300"/>
            <a:ext cx="6981826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+mj-lt"/>
              <a:buAutoNum type="arabicParenR"/>
            </a:pPr>
            <a:r>
              <a:rPr lang="th-TH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สหกรณ์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ให้บัญชีผู้ใช้งาน (</a:t>
            </a:r>
            <a:r>
              <a:rPr lang="en-US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User Account) 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เป็นการให้เฉพาะบุคคลเท่านั้น ผู้ใช้งานจะ</a:t>
            </a:r>
            <a:r>
              <a:rPr lang="th-TH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โอน                  หรือ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จ่ายแจก</a:t>
            </a:r>
            <a:r>
              <a:rPr lang="th-TH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สิทธินี้</a:t>
            </a:r>
            <a:r>
              <a:rPr lang="th-TH" sz="2000" b="1" kern="100" spc="-20" dirty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ให้กับผู้อื่นไม่ได้ </a:t>
            </a:r>
            <a:endParaRPr lang="en-US" sz="2000" b="1" kern="100" spc="-20" dirty="0" smtClean="0">
              <a:solidFill>
                <a:srgbClr val="C0000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+mj-lt"/>
              <a:buAutoNum type="arabicParenR"/>
            </a:pPr>
            <a:r>
              <a:rPr lang="th-TH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บัญชี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ผู้ใช้งาน (</a:t>
            </a:r>
            <a:r>
              <a:rPr lang="en-US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User Account) 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ที่สหกรณ์ให้กับผู้ใช้งานนั้น </a:t>
            </a:r>
            <a:r>
              <a:rPr lang="th-TH" sz="2000" b="1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ผู้ใช้งานต้องเป็น</a:t>
            </a:r>
            <a:r>
              <a:rPr lang="th-TH" sz="2000" b="1" kern="100" spc="-20" dirty="0" smtClean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ผู้รับผิดชอบผลต่าง ๆ อันอาจจะเกิดมีขึ้น</a:t>
            </a:r>
            <a:r>
              <a:rPr lang="th-TH" sz="2000" kern="100" spc="-20" dirty="0" smtClean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รวมถึงผลเสียหายที่เกิดจากบัญชีผู้ใช้งาน (</a:t>
            </a:r>
            <a:r>
              <a:rPr lang="en-US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User Account) </a:t>
            </a:r>
            <a:r>
              <a:rPr lang="th-TH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 นั้น 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ๆ เว้นแต่จะ</a:t>
            </a:r>
            <a:r>
              <a:rPr lang="th-TH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พิสูจน์ได้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ว่าผลเสียหายนั้นเกิดจากการกระทำของ</a:t>
            </a:r>
            <a:r>
              <a:rPr lang="th-TH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ผู้อื่น</a:t>
            </a:r>
            <a:endParaRPr lang="en-US" sz="2000" kern="100" spc="-20" dirty="0" smtClean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+mj-lt"/>
              <a:buAutoNum type="arabicParenR"/>
            </a:pPr>
            <a:r>
              <a:rPr lang="th-TH" sz="2000" b="1" kern="100" spc="-20" dirty="0" smtClean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ผู้ใช้งาน</a:t>
            </a:r>
            <a:r>
              <a:rPr lang="th-TH" sz="2000" b="1" kern="100" spc="-20" dirty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ต้องไม่ละเมิดต่อผู้อื่น 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คือ ผู้ใช้งานต้องไม่อ่าน เขียน ลบ เปลี่ยนแปลงหรือแก้ไข</a:t>
            </a:r>
            <a:r>
              <a:rPr lang="th-TH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ใดๆ</a:t>
            </a:r>
            <a:r>
              <a:rPr lang="en-US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ใน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ส่วนที่มิใช่ของตนโดยไม่ได้รับอนุญาต การบุกรุก (</a:t>
            </a:r>
            <a:r>
              <a:rPr lang="en-US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Hack) 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เข้าสู่บัญชีผู้ใช้งาน </a:t>
            </a:r>
            <a:r>
              <a:rPr lang="th-TH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              (</a:t>
            </a:r>
            <a:r>
              <a:rPr lang="en-US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User </a:t>
            </a:r>
            <a:r>
              <a:rPr lang="en-US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Account</a:t>
            </a:r>
            <a:r>
              <a:rPr lang="en-US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) 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ของผู้อื่น </a:t>
            </a:r>
            <a:r>
              <a:rPr lang="th-TH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การ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เผยแพร่ข้อความใด ๆ ที่ก่อให้เกิดความเสียหายเสื่อมเสียแก่ผู้อื่น การใช้ภาษาไม่สุภาพหรือการเขียนข้อความ</a:t>
            </a:r>
            <a:r>
              <a:rPr lang="th-TH" sz="2000" kern="100" spc="-2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ที่ทำ</a:t>
            </a:r>
            <a:r>
              <a:rPr lang="th-TH" sz="2000" kern="100" spc="-2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ให้ผู้อื่นเสียหาย ถือเป็นการละเมิดสิทธิ์ของผู้อื่นทั้งสิ้น ผู้ใช้งานต้องรับผิดชอบแต่เพียงฝ่ายเดียว สหกรณ์ไม่มีส่วนร่วมรับผิดชอบความเสียหายดังกล่าว  </a:t>
            </a:r>
            <a:endParaRPr lang="en-US" sz="2000" dirty="0">
              <a:solidFill>
                <a:srgbClr val="00206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0" r="31500"/>
          <a:stretch/>
        </p:blipFill>
        <p:spPr>
          <a:xfrm flipH="1">
            <a:off x="104883" y="871300"/>
            <a:ext cx="1800117" cy="34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79006"/>
            <a:ext cx="9144000" cy="61253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3.3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กำหนดรหัสผ่านในการเข้าถึงระบบบัญชีคอมพิวเตอร์อย่างน้อย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ตัวอักษร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54075" y="1064649"/>
            <a:ext cx="5419600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th-TH" sz="18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ผู้ใช้งาน</a:t>
            </a:r>
            <a:r>
              <a:rPr lang="th-TH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ควรตั้งรหัสผ่านที่ยากต่อการเดาโดยผู้อื่น </a:t>
            </a:r>
            <a:endParaRPr lang="en-US" sz="1800" dirty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th-TH" sz="18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ควร</a:t>
            </a:r>
            <a:r>
              <a:rPr lang="th-TH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กำหนดรหัสผ่าน ให้มีตัวอักษรจำนวนมากกว่าหรือเท่ากับ </a:t>
            </a:r>
            <a:r>
              <a:rPr lang="en-US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6</a:t>
            </a:r>
            <a:r>
              <a:rPr lang="th-TH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ตัวอักษร โดยมีการผสมกันระหว่าง ตัวอักษรที่เป็นตัวพิมพ์ปกติ ตัวเลขและสัญลักษณ์เข้าด้วยกัน </a:t>
            </a:r>
            <a:endParaRPr lang="en-US" sz="1800" dirty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th-TH" sz="18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ผู้ใช้งาน</a:t>
            </a:r>
            <a:r>
              <a:rPr lang="th-TH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ไม่ควรกำหนดรหัสผ่านส่วนบุคคลจากชื่อหรือนามสกุลของตนเองหรือบุคคลในครอบครัวหรือ บุคคลที่มีความสัมพันธ์ใกล้ชิดกับตน หรือจาก</a:t>
            </a:r>
            <a:r>
              <a:rPr lang="th-TH" sz="18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คำศัพท์ ที่</a:t>
            </a:r>
            <a:r>
              <a:rPr lang="th-TH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ปรากฏในพจนานุกรม </a:t>
            </a:r>
            <a:endParaRPr lang="en-US" sz="1800" dirty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th-TH" sz="18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ผู้ใช้งาน</a:t>
            </a:r>
            <a:r>
              <a:rPr lang="th-TH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ควรหลีกเลี่ยงการตั้งรหัสผ่านที่ประกอบด้วยอักขระที่เรียงกัน เช่น 12345</a:t>
            </a:r>
            <a:r>
              <a:rPr lang="en-US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, </a:t>
            </a:r>
            <a:r>
              <a:rPr lang="en-US" sz="1800" kern="100" spc="-30" dirty="0" err="1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abcd</a:t>
            </a:r>
            <a:r>
              <a:rPr lang="en-US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หรือกลุ่มของตัวอักขระที่เหมือนกัน เช่น 11111</a:t>
            </a:r>
            <a:r>
              <a:rPr lang="en-US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, </a:t>
            </a:r>
            <a:r>
              <a:rPr lang="en-US" sz="1800" kern="100" spc="-30" dirty="0" err="1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aaaaa</a:t>
            </a:r>
            <a:r>
              <a:rPr lang="en-US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</a:t>
            </a:r>
            <a:r>
              <a:rPr lang="th-TH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เป็นต้น </a:t>
            </a:r>
            <a:endParaRPr lang="en-US" sz="1800" dirty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th-TH" sz="18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ไม่</a:t>
            </a:r>
            <a:r>
              <a:rPr lang="th-TH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ใช้รหัสผ่านของตนเองร่วมกับผู้อื่น </a:t>
            </a:r>
            <a:endParaRPr lang="en-US" sz="1800" dirty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th-TH" sz="18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ผู้ใช้งาน</a:t>
            </a:r>
            <a:r>
              <a:rPr lang="th-TH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ควรตั้งรหัสผ่านที่มีเทคนิคที่ง่ายต่อการจดจำ </a:t>
            </a:r>
            <a:endParaRPr lang="en-US" sz="1800" dirty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buFont typeface="+mj-lt"/>
              <a:buAutoNum type="arabicParenR"/>
            </a:pPr>
            <a:r>
              <a:rPr lang="th-TH" sz="18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หลีกเลี่ยง</a:t>
            </a:r>
            <a:r>
              <a:rPr lang="th-TH" sz="18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การใช้รหัสผ่านเดียวกันสำหรับระบบงานต่าง ๆ ที่ตนใช้งาน</a:t>
            </a:r>
            <a:endParaRPr lang="en-US" sz="18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49" t="29222"/>
          <a:stretch/>
        </p:blipFill>
        <p:spPr>
          <a:xfrm>
            <a:off x="210563" y="939766"/>
            <a:ext cx="2707298" cy="34030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621" y="1460036"/>
            <a:ext cx="1771883" cy="1181255"/>
          </a:xfrm>
          <a:prstGeom prst="rect">
            <a:avLst/>
          </a:prstGeom>
        </p:spPr>
      </p:pic>
      <p:sp>
        <p:nvSpPr>
          <p:cNvPr id="2" name="คูณ 1"/>
          <p:cNvSpPr/>
          <p:nvPr/>
        </p:nvSpPr>
        <p:spPr>
          <a:xfrm>
            <a:off x="-259080" y="1219200"/>
            <a:ext cx="2270760" cy="3002280"/>
          </a:xfrm>
          <a:prstGeom prst="mathMultiply">
            <a:avLst>
              <a:gd name="adj1" fmla="val 470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012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94246"/>
            <a:ext cx="9144000" cy="620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3.4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กำหนดระยะเวลาการเปลี่ยนรหัสผ่านของผู้ใช้งานอย่างน้อย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ทุกๆ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เดือน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4" t="38827" r="8225" b="27469"/>
          <a:stretch/>
        </p:blipFill>
        <p:spPr>
          <a:xfrm>
            <a:off x="5479773" y="2291137"/>
            <a:ext cx="3631806" cy="25607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5429" y="1045430"/>
            <a:ext cx="5174795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th-TH" sz="20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ผู้ใช้งาน</a:t>
            </a:r>
            <a:r>
              <a:rPr lang="th-TH" sz="20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ควรเปลี่ยนรหัสผ่านชั่วคราวที่ได้รับโดย</a:t>
            </a:r>
            <a:r>
              <a:rPr lang="th-TH" sz="20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ทันที</a:t>
            </a:r>
            <a:r>
              <a:rPr lang="en-US" sz="20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                   </a:t>
            </a:r>
            <a:r>
              <a:rPr lang="th-TH" sz="20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ครั้ง</a:t>
            </a:r>
            <a:r>
              <a:rPr lang="th-TH" sz="20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แรกที่ทำการเข้าสู่ระบบงาน </a:t>
            </a:r>
            <a:endParaRPr lang="en-US" sz="2000" kern="100" spc="-30" dirty="0" smtClean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th-TH" sz="20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ผู้ใช้งาน</a:t>
            </a:r>
            <a:r>
              <a:rPr lang="th-TH" sz="20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ควรเปลี่ยนรหัสผ่านตามรอบระยะเวลาที่กำหนด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th-TH" sz="20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ผู้ใช้งาน</a:t>
            </a:r>
            <a:r>
              <a:rPr lang="th-TH" sz="20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ควรเปลี่ยนรหัสผ่านโดยไม่ใช้รหัสผ่านเดิมที่เคยตั้งมาแล้ว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th-TH" sz="20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ผู้ดูแล</a:t>
            </a:r>
            <a:r>
              <a:rPr lang="th-TH" sz="20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ระบบควรเปลี่ยนรหัสผ่านด้วยความถี่ที่มากกว่าผู้ใช้งานทั่วไป เช่น ทุก ๆ 3 เดือน สำหรับผู้ดูแล และ 6 เดือนสำหรับผู้ใช้งานระบบ โดยที่ผู้ดูแลระบบต้องเปลี่ยนรหัสถี่กว่าผู้ใช้งานทั่วไป 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Font typeface="+mj-lt"/>
              <a:buAutoNum type="arabicParenR"/>
            </a:pPr>
            <a:r>
              <a:rPr lang="th-TH" sz="20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กรณี</a:t>
            </a:r>
            <a:r>
              <a:rPr lang="th-TH" sz="20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ที่มีความจำเป็นต้องบอกรหัสผ่านแก่ผู้อื่นเนื่องจากงาน </a:t>
            </a:r>
            <a:r>
              <a:rPr lang="th-TH" sz="20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    หลังจาก</a:t>
            </a:r>
            <a:r>
              <a:rPr lang="th-TH" sz="20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ดำเนินการเรียบร้อย ให้ทำการ เปลี่ยนรหัสผ่านโดยทันที </a:t>
            </a:r>
            <a:endParaRPr lang="en-US" sz="2000" dirty="0">
              <a:solidFill>
                <a:srgbClr val="00206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04" y="846276"/>
            <a:ext cx="1644016" cy="16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9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09485"/>
            <a:ext cx="9144000" cy="8324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3.5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การเปลี่ยนรหัสผ่านใหม่ทันทีเมื่อผู้ใช้งานได้รับรหัสผ่านครั้ง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แรกก่อนเข้าถึง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              ระบบ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บัญชี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คอมพิวเตอร์</a:t>
            </a:r>
            <a:r>
              <a:rPr lang="en-US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" y="1476450"/>
            <a:ext cx="6435597" cy="25921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58345" y="1476451"/>
            <a:ext cx="171532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kern="100" spc="-30" dirty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ผู้ใช้งานควรเปลี่ยนรหัสผ่านชั่วคราวที่ได้รับโดย</a:t>
            </a:r>
            <a:r>
              <a:rPr lang="th-TH" sz="2400" b="1" kern="100" spc="-30" dirty="0" smtClean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ทันที</a:t>
            </a:r>
          </a:p>
          <a:p>
            <a:r>
              <a:rPr lang="th-TH" sz="2400" b="1" kern="100" spc="-30" dirty="0" smtClean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ครั้ง</a:t>
            </a:r>
            <a:r>
              <a:rPr lang="th-TH" sz="2400" b="1" kern="100" spc="-30" dirty="0">
                <a:solidFill>
                  <a:srgbClr val="C0000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แรกที่ทำการเข้าสู่ระบบงาน</a:t>
            </a:r>
            <a:endParaRPr lang="en-US" sz="2400" b="1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6410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436561" y="945226"/>
            <a:ext cx="8296473" cy="414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 algn="ctr">
              <a:spcBef>
                <a:spcPts val="0"/>
              </a:spcBef>
              <a:buNone/>
            </a:pP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พระราชบัญญัติสหกรณ์</a:t>
            </a:r>
          </a:p>
          <a:p>
            <a:pPr marL="139700" indent="0" algn="ctr">
              <a:spcBef>
                <a:spcPts val="0"/>
              </a:spcBef>
              <a:buNone/>
            </a:pP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พ.ศ. 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๒๕๔๒</a:t>
            </a:r>
            <a:endParaRPr lang="th-TH" sz="18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139700" indent="0" algn="ctr">
              <a:spcBef>
                <a:spcPts val="0"/>
              </a:spcBef>
              <a:buNone/>
            </a:pP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----------------</a:t>
            </a:r>
          </a:p>
          <a:p>
            <a:pPr marL="139700" indent="0">
              <a:spcBef>
                <a:spcPts val="0"/>
              </a:spcBef>
              <a:buNone/>
            </a:pP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มาตรา 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๑๖ </a:t>
            </a:r>
            <a:r>
              <a:rPr lang="th-TH" sz="1800" b="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ให้นายทะเบียนสหกรณ์มีอำนาจหน้าที่ ดังต่อไปนี้</a:t>
            </a:r>
          </a:p>
          <a:p>
            <a:pPr marL="139700" indent="0">
              <a:spcBef>
                <a:spcPts val="0"/>
              </a:spcBef>
              <a:buNone/>
            </a:pPr>
            <a:r>
              <a:rPr lang="th-TH" sz="18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1800" b="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๒) กำหนดระบบบัญชีและมาตรฐานการสอบบัญชีตลอดจนสมุดและแบบรายงานต่าง </a:t>
            </a:r>
            <a:r>
              <a:rPr lang="th-TH" sz="18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ๆ ที่</a:t>
            </a:r>
            <a:r>
              <a:rPr lang="th-TH" sz="1800" b="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สหกรณ์ต้องยื่นต่อนายทะเบียนสหกรณ์ รวมทั้งแบบพิมพ์อื่น ๆ ที่ต้องใช้ในการปฏิบัติตามพระราชบัญญัตินี้</a:t>
            </a:r>
          </a:p>
          <a:p>
            <a:pPr marL="139700" indent="0">
              <a:spcBef>
                <a:spcPts val="0"/>
              </a:spcBef>
              <a:buNone/>
            </a:pPr>
            <a:r>
              <a:rPr lang="th-TH" sz="18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1800" b="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๘) ออกระเบียบ หรือคำสั่ง เพื่อให้มีการปฏิบัติการตามพระราชบัญญัตินี้ และเพื่อประโยชน์ในการดำเนินกิจการของ</a:t>
            </a:r>
            <a:r>
              <a:rPr lang="th-TH" sz="18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สหกรณ์</a:t>
            </a:r>
          </a:p>
          <a:p>
            <a:pPr marL="139700" indent="0">
              <a:spcBef>
                <a:spcPts val="0"/>
              </a:spcBef>
              <a:buNone/>
            </a:pPr>
            <a:endParaRPr lang="th-TH" sz="1800" b="0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139700" indent="0">
              <a:spcBef>
                <a:spcPts val="0"/>
              </a:spcBef>
              <a:buNone/>
            </a:pP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มาตรา </a:t>
            </a: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๖๕ </a:t>
            </a:r>
            <a:r>
              <a:rPr lang="th-TH" sz="1800" b="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ให้สหกรณ์จัดให้มีการทำบัญชีตามแบบและรายการที่นายทะเบียนสหกรณ์กำหนดให้ถูก ต้องตามความเป็นจริง และเก็บรักษาบัญชีและเอกสารประกอบการลงบัญชีไว้ที่สำนักงานสหกรณ์ภายในระยะ เวลาที่นายทะเบียนสหกรณ์กำหนด</a:t>
            </a:r>
          </a:p>
          <a:p>
            <a:pPr marL="139700" indent="0">
              <a:spcBef>
                <a:spcPts val="0"/>
              </a:spcBef>
              <a:buNone/>
            </a:pPr>
            <a:r>
              <a:rPr lang="th-TH" sz="1800" b="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เมื่อมีเหตุต้องบันทึกรายการในบัญชีเกี่ยวกับกระแสเงินสดของสหกรณ์ให้บันทึก รายการในวันที่เกิดเหตุนั้น สำหรับเหตุอื่นที่ไม่เกี่ยวกับกระแสเงินสด ให้บันทึกรายการในสมุดบัญชีภายในสามวันนับแต่วันที่มีเหตุอันจะต้องบันทึก รายการนั้น</a:t>
            </a:r>
          </a:p>
          <a:p>
            <a:pPr marL="139700" indent="0">
              <a:spcBef>
                <a:spcPts val="0"/>
              </a:spcBef>
              <a:buNone/>
            </a:pPr>
            <a:r>
              <a:rPr lang="th-TH" sz="1800" b="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การลงรายการบัญชีต้องมีเอกสารประกอบการลงบัญชีที่สมบูรณ์โดยครบถ้วน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90" y="153509"/>
            <a:ext cx="843087" cy="84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94246"/>
            <a:ext cx="9144000" cy="6201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3.6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การเก็บรหัสผ่านไว้เป็นความลับของผู้ใช้งานเพียงผู้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เดียว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r="7385" b="8876"/>
          <a:stretch/>
        </p:blipFill>
        <p:spPr>
          <a:xfrm>
            <a:off x="286987" y="1043442"/>
            <a:ext cx="2229372" cy="30980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98356" y="1010831"/>
            <a:ext cx="367232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+mj-lt"/>
              <a:buAutoNum type="arabicParenR"/>
              <a:tabLst>
                <a:tab pos="900430" algn="l"/>
                <a:tab pos="1080135" algn="l"/>
              </a:tabLst>
            </a:pPr>
            <a:r>
              <a:rPr lang="th-TH" sz="20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ผู้ใช้งาน</a:t>
            </a:r>
            <a:r>
              <a:rPr lang="th-TH" sz="20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ไม่ควรใช้รหัสผ่านส่วนบุคคลสำหรับการใช้แฟ้มข้อมูลร่วมกับบุคคลอื่นผ่านเครือข่ายคอมพิวเตอร์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+mj-lt"/>
              <a:buAutoNum type="arabicParenR"/>
              <a:tabLst>
                <a:tab pos="900430" algn="l"/>
                <a:tab pos="1080135" algn="l"/>
              </a:tabLst>
            </a:pPr>
            <a:r>
              <a:rPr lang="th-TH" sz="20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เก็บ</a:t>
            </a:r>
            <a:r>
              <a:rPr lang="th-TH" sz="20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รักษารหัสผ่านทั้งของตนเองและของกลุ่มไว้เป็นความลับ 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+mj-lt"/>
              <a:buAutoNum type="arabicParenR"/>
              <a:tabLst>
                <a:tab pos="900430" algn="l"/>
                <a:tab pos="1080135" algn="l"/>
              </a:tabLst>
            </a:pPr>
            <a:r>
              <a:rPr lang="th-TH" sz="20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ไม่</a:t>
            </a:r>
            <a:r>
              <a:rPr lang="th-TH" sz="20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จดหรือบันทึกรหัสผ่านส่วนบุคคลไว้ในสถานที่ที่ง่ายต่อการสังเกตเห็นของบุคคลอื่น หรือเก็บไว้ในระบบคอมพิวเตอร์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  <a:p>
            <a:pPr marL="342900" indent="-342900">
              <a:lnSpc>
                <a:spcPct val="115000"/>
              </a:lnSpc>
              <a:buClr>
                <a:srgbClr val="002060"/>
              </a:buClr>
              <a:buFont typeface="+mj-lt"/>
              <a:buAutoNum type="arabicParenR"/>
              <a:tabLst>
                <a:tab pos="900430" algn="l"/>
                <a:tab pos="1080135" algn="l"/>
              </a:tabLst>
            </a:pPr>
            <a:r>
              <a:rPr lang="th-TH" sz="2000" kern="100" spc="-30" dirty="0" smtClean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ต้อง</a:t>
            </a:r>
            <a:r>
              <a:rPr lang="th-TH" sz="2000" kern="100" spc="-30" dirty="0">
                <a:solidFill>
                  <a:srgbClr val="002060"/>
                </a:solidFill>
                <a:latin typeface="FreesiaUPC" panose="020B0604020202020204" pitchFamily="34" charset="-34"/>
                <a:ea typeface="Calibri" panose="020F0502020204030204" pitchFamily="34" charset="0"/>
                <a:cs typeface="FreesiaUPC" panose="020B0604020202020204" pitchFamily="34" charset="-34"/>
              </a:rPr>
              <a:t>ไม่กำหนดให้มีการบันทึกหรือช่วยจำรหัสผ่านส่วนบุคคล </a:t>
            </a:r>
            <a:endParaRPr lang="en-US" sz="2000" dirty="0">
              <a:solidFill>
                <a:srgbClr val="002060"/>
              </a:solidFill>
              <a:effectLst/>
              <a:latin typeface="FreesiaUPC" panose="020B0604020202020204" pitchFamily="34" charset="-34"/>
              <a:ea typeface="Calibri" panose="020F0502020204030204" pitchFamily="34" charset="0"/>
              <a:cs typeface="FreesiaUPC" panose="020B0604020202020204" pitchFamily="34" charset="-34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72200" y="2083309"/>
            <a:ext cx="2819275" cy="1901351"/>
            <a:chOff x="142470" y="2037567"/>
            <a:chExt cx="2618090" cy="174405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470" y="2037567"/>
              <a:ext cx="2618090" cy="174405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046514" y="2177143"/>
              <a:ext cx="714046" cy="732449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คำบรรยายภาพแบบสี่เหลี่ยม 6"/>
          <p:cNvSpPr/>
          <p:nvPr/>
        </p:nvSpPr>
        <p:spPr>
          <a:xfrm>
            <a:off x="6976153" y="1106920"/>
            <a:ext cx="1756881" cy="976389"/>
          </a:xfrm>
          <a:prstGeom prst="wedgeRectCallout">
            <a:avLst>
              <a:gd name="adj1" fmla="val 39932"/>
              <a:gd name="adj2" fmla="val 95456"/>
            </a:avLst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abcdef</a:t>
            </a:r>
            <a:endParaRPr lang="en-US" sz="32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lloveyou</a:t>
            </a:r>
            <a:endParaRPr lang="en-US" sz="32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" name="Multiply 3"/>
          <p:cNvSpPr/>
          <p:nvPr/>
        </p:nvSpPr>
        <p:spPr>
          <a:xfrm>
            <a:off x="5991726" y="1417396"/>
            <a:ext cx="3152274" cy="3296653"/>
          </a:xfrm>
          <a:prstGeom prst="mathMultiply">
            <a:avLst>
              <a:gd name="adj1" fmla="val 6344"/>
            </a:avLst>
          </a:prstGeom>
          <a:solidFill>
            <a:srgbClr val="FF0000">
              <a:alpha val="9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5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09485"/>
            <a:ext cx="9144000" cy="84829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kern="1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3.7</a:t>
            </a:r>
            <a:r>
              <a:rPr lang="th-TH" sz="2400" b="1" kern="1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kern="1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การกำหนดสิทธิของผู้ใช้งานในการใช้กิจกรรมต่าง ๆ ของระบบบัญชี</a:t>
            </a:r>
            <a:r>
              <a:rPr lang="th-TH" sz="2400" b="1" kern="1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คอมพิวเตอร์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2400" b="1" kern="1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kern="1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     เป็นไป</a:t>
            </a:r>
            <a:r>
              <a:rPr lang="th-TH" sz="2400" b="1" kern="1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ตามหน้าที่รับผิดชอบรวมทั้งคำนึงถึงการแบ่งแยกหน้าที่ที่ดีและ</a:t>
            </a:r>
            <a:r>
              <a:rPr lang="th-TH" sz="2400" b="1" kern="1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เหมาะสม</a:t>
            </a:r>
            <a:r>
              <a:rPr lang="en-US" sz="2400" b="1" kern="1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</a:t>
            </a:r>
            <a:r>
              <a:rPr lang="en-US" sz="2400" b="1" kern="1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kern="1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03435" y="2765452"/>
            <a:ext cx="6678201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indent="-339725">
              <a:buClr>
                <a:srgbClr val="002060"/>
              </a:buClr>
              <a:buFont typeface="+mj-lt"/>
              <a:buAutoNum type="arabicParenR" startAt="4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มีการตรวจสอบและมอบหมายสิทธิในการเข้าถึงที่เหมาะสมต่อหน้าที่ความรับผิดชอบ         และ/หรือความต้องการทางธุรกิจ</a:t>
            </a:r>
            <a:endParaRPr lang="en-US" sz="19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 startAt="4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จัดทำ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เอกสารแสดงถึงสิทธิและหน้าที่ความรับผิดชอบของผู้ใช้งาน ซึ่งต้องลงนามรับทราบ </a:t>
            </a:r>
            <a:endParaRPr lang="en-US" sz="19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 startAt="4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การทำบันทึกและจัดเก็บข้อมูลการขออนุมัติเข้าใช้ระบบสารสนเทศ </a:t>
            </a:r>
            <a:endParaRPr lang="en-US" sz="19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 startAt="4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หลักเกณฑ์ในการอนุญาตให้เข้าถึงระบบสารสนเทศ  และได้รับการพิจารณา</a:t>
            </a: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อนุญาตจาก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ผู้ดูแลระบบที่ได้รับ</a:t>
            </a: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มอบหมาย</a:t>
            </a:r>
            <a:endParaRPr lang="en-US" sz="19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 startAt="4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หลักเกณฑ์ในการยกเลิกเพิกถอนการอนุญาตให้เข้าถึงระบบสารสนเทศและการตัดออก</a:t>
            </a:r>
            <a:endParaRPr lang="en-US" sz="19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35" y="1199790"/>
            <a:ext cx="1693006" cy="1615828"/>
          </a:xfrm>
          <a:prstGeom prst="rect">
            <a:avLst/>
          </a:prstGeom>
        </p:spPr>
      </p:pic>
      <p:sp>
        <p:nvSpPr>
          <p:cNvPr id="6" name="สี่เหลี่ยมผืนผ้า 1"/>
          <p:cNvSpPr/>
          <p:nvPr/>
        </p:nvSpPr>
        <p:spPr>
          <a:xfrm>
            <a:off x="2470494" y="1163638"/>
            <a:ext cx="683454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arenR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จัดทำแบบฟอร์มขอใช้ระบบงานสารสนเทศและให้ผู้ใช้งานกรอกข้อมูลลงในแบบฟอร์ม         เพื่อตรวจสอบสิทธิและดำเนินการตามขั้นตอนการลงทะเบียนผู้ใช้งาน</a:t>
            </a:r>
            <a:endParaRPr lang="en-US" sz="19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มีการระบุชื่อบัญชีผู้ใช้งานแยกกันเป็นรายบุคคลไม่ซ้ำซ้อนกัน </a:t>
            </a:r>
            <a:endParaRPr lang="en-US" sz="19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การกำหนดชื่อผู้ใช้งาน (</a:t>
            </a:r>
            <a:r>
              <a:rPr lang="en-US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User Name) </a:t>
            </a: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อาจจะกำหนดจากชื่อภาษาอังกฤษและตามด้วยอักษร   ตัวแรกของนามสกุล หากซ้ำให้เพิ่มอักษรตัวที่สองหรือจนกว่าจะไม่ซ้ำกับชื่อผู้ใช้งานคนอื่น</a:t>
            </a:r>
            <a:endParaRPr lang="en-US" sz="19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37" y="2717910"/>
            <a:ext cx="2012909" cy="201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9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94246"/>
            <a:ext cx="9144000" cy="757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3.8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การสอบทานสิทธิการใช้งานของผู้ใช้งานในระบบบัญชีคอมพิวเตอร์ ณ ปัจจุบัน </a:t>
            </a:r>
            <a:endParaRPr lang="en-US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ว่า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สอดคล้องตามหน้าที่ความรับผิดชอบอย่างน้อยปีละ </a:t>
            </a: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1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ครั้ง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27538" y="1265033"/>
            <a:ext cx="469043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ดำเนินการ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ทบทวนสิทธิ์การเข้าถึงของผู้ใช้งาน อย่างน้อย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ปีละ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1 ครั้ง ทบทวนสิทธิ์ตามรอบระยะเวลาที่กำหนด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ไว้</a:t>
            </a:r>
            <a:r>
              <a:rPr lang="en-US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หรือ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เมื่อมีการเปลี่ยนแปลงใด ๆ เช่น การเลื่อนตำแหน่ง ลดตำแหน่ง ย้ายหน่วยงาน หรือสิ้นสุดการจ้าง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งาน</a:t>
            </a:r>
            <a:endParaRPr lang="en-US" sz="20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ต้อง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ดำเนินการตรวจสอบสิทธิ์และติดตามการใช้งานตามสิทธิ์ที่ได้รับของแต่ละระบบ </a:t>
            </a:r>
            <a:endParaRPr lang="en-US" sz="20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ต้อง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กำหนดให้มีการเพิกถอนสิทธิ์หรือระงับการใช้งาน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ของ</a:t>
            </a:r>
            <a:r>
              <a:rPr lang="en-US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แต่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ละสิทธิ์แตกต่างกันไปตามหน้าที่ที่รับผิดชอบในแต่ละระบบ 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33" y="1265033"/>
            <a:ext cx="1912507" cy="1912507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88" y="1291759"/>
            <a:ext cx="2268150" cy="198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79006"/>
            <a:ext cx="9144000" cy="6798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3.9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การควบคุมการใช้งานผู้ใช้งานที่มีสิทธิสูงสุดในระบบบัญชีคอมพิวเตอร์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330245" y="1146459"/>
            <a:ext cx="58403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สิทธิ์การใช้และการเข้าถึงระบบ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สารสนเทศ</a:t>
            </a:r>
            <a:r>
              <a:rPr lang="en-US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โดย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ให้สิทธิ์เฉพาะการปฏิบัติงานในหน้าที่อย่างเหมาะสมและต้อง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ทบทวน สิทธิ์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ดังกล่าวอย่างสม่ำเสมอ 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ต้อง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มีการมอบหมายสิทธิ์ ให้มีความสอดคล้องกับแนวปฏิบัติในการควบคุมการเข้าถึงระบบสารสนเทศและมีการจัดเก็บการมอบหมายสิทธิ์ให้แก่ผู้ใช้งาน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กรณี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มีความจำเป็นต้องให้สิทธิ์พิเศษกับผู้ใช้งานที่มีสิทธิ์สูงสุด โดยให้มีการกำหนดระยะเวลาการใช้งาน และระงับการใช้งานทันทีเมื่อพ้นระยะเวลาดังกล่าวหรือพ้นจากตำแหน่ง และให้มีการกำหนดสิทธิ์พิเศษที่ได้รับด้วยว่า การเข้าถึงได้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นั้น</a:t>
            </a:r>
            <a:r>
              <a:rPr lang="en-US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สามารถ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เข้าถึงได้ในระดับใดบ้าง และต้องกำหนดให้รหัสผู้ใช้งานต่างจากรหัสผู้ใช้งานตามปกติ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852" y="1336959"/>
            <a:ext cx="2184709" cy="22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71386"/>
            <a:ext cx="9144000" cy="6453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3.10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การเปลี่ยนรหัสผ่านของรหัสผู้ใช้งานที่มีสิทธิสูงสุดอย่างน้อยปีละ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ครั้ง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906780" y="1064277"/>
            <a:ext cx="38785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ดำเนินการทบทวนสิทธิ์การเข้าถึงของผู้ใช้งาน </a:t>
            </a:r>
            <a:r>
              <a:rPr lang="en-US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อย่างน้อยปีละ 1 ครั้ง </a:t>
            </a:r>
            <a:endParaRPr lang="en-US" sz="20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กำหนดให้มีการบันทึกการเปลี่ยนแปลงต่อ      บัญชีผู้ใช้งานที่มีสิทธิ์ในระดับสูง เพื่อใช้ใน      การทบทวนสิทธิ์สำหรับผู้ที่มีสิทธิ์ในระดับสูง เช่น     สิทธิ์ในระดับผู้ดูแลระบบด้วยความถี่ที่มากกว่าผู้ใช้งานทั่วไป   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74" t="38827" r="8225" b="27469"/>
          <a:stretch/>
        </p:blipFill>
        <p:spPr>
          <a:xfrm>
            <a:off x="5001250" y="2187661"/>
            <a:ext cx="3258830" cy="229779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60" y="1086894"/>
            <a:ext cx="2133332" cy="22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8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09486"/>
            <a:ext cx="9144000" cy="8350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3.11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การตรวจสอบหรือเฝ้าระวังเกี่ยวกับการรักษาความ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ปลอดภัย</a:t>
            </a:r>
            <a:endParaRPr lang="en-US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                    ระบบ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คอมพิวเตอร์แม่ข่ายอย่าง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สม่ำเสมอ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849348" y="1155796"/>
            <a:ext cx="713466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18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ผู้จัดการ</a:t>
            </a:r>
            <a:r>
              <a:rPr lang="th-TH" sz="18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สหกรณ์หรือผู้ที่ได้รับมอบหมาย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ทำหน้าที่กำหนดพื้นที่ใช้งานระบบเทคโนโลยี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สารสนเทศและ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การสื่อสารของสหกรณ์ตามความสำคัญของอุปกรณ์ ระบบเทคโนโลยีสารสนเทศและระบบ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ข้อมูล</a:t>
            </a:r>
            <a:r>
              <a:rPr lang="en-US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จุดประสงค์ในการเฝ้า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ระวัง</a:t>
            </a:r>
            <a:r>
              <a:rPr lang="en-US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ควบคุม การรักษา ความมั่นคงปลอดภัย จากผู้ที่ไม่ได้รับอนุญาต 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รวมทั้ง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ป้องกันความเสียหายอื่น ๆ ที่อาจจะเกิดขึ้น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ได้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18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กำหนด</a:t>
            </a:r>
            <a:r>
              <a:rPr lang="th-TH" sz="18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และจำแนกบริเวณพื้นที่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ติดตั้งเครื่องคอมพิวเตอร์แม่ข่าย (</a:t>
            </a:r>
            <a:r>
              <a:rPr lang="en-US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Server)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และจัดเก็บข้อมูลคอมพิวเตอร์ พื้นที่ติดตั้งอุปกรณ์ระบบเครือข่าย (</a:t>
            </a:r>
            <a:r>
              <a:rPr lang="en-US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Network Equipment Area)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พื้นที่ควบคุมระบบไฟฟ้าสำรอง 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1364010" cy="136401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3" b="5968"/>
          <a:stretch/>
        </p:blipFill>
        <p:spPr>
          <a:xfrm flipH="1">
            <a:off x="107148" y="1155797"/>
            <a:ext cx="1814117" cy="1720968"/>
          </a:xfrm>
          <a:prstGeom prst="rect">
            <a:avLst/>
          </a:prstGeom>
        </p:spPr>
      </p:pic>
      <p:sp>
        <p:nvSpPr>
          <p:cNvPr id="6" name="สี่เหลี่ยมผืนผ้า 1"/>
          <p:cNvSpPr/>
          <p:nvPr/>
        </p:nvSpPr>
        <p:spPr>
          <a:xfrm>
            <a:off x="302895" y="2964834"/>
            <a:ext cx="87210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arenR" startAt="3"/>
            </a:pPr>
            <a:r>
              <a:rPr lang="th-TH" sz="18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กำหนด</a:t>
            </a:r>
            <a:r>
              <a:rPr lang="th-TH" sz="18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สิทธิ์ให้กับเจ้าหน้าที่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ให้มีสิทธิ์เข้าถึงพื้นที่ที่ติดตั้งเครื่องคอมพิวเตอร์แม่ข่าย (</a:t>
            </a:r>
            <a:r>
              <a:rPr lang="en-US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Server)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ของสหกรณ์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 startAt="3"/>
            </a:pP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เครื่อง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คอมพิวเตอร์แม่ข่ายที่ให้บริการระบบงานสารสนเทศ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ต่างๆ </a:t>
            </a:r>
            <a:r>
              <a:rPr lang="th-TH" sz="18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จะต้องไม่อนุญาตให้มีการเชื่อมต่อเพื่อ</a:t>
            </a:r>
            <a:r>
              <a:rPr lang="th-TH" sz="18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ใช้งานอินเทอร์เน็ต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เว้น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แต่มีความจำเป็นโดยจะต้องกำหนดเป็นกรณีไป   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 startAt="3"/>
            </a:pP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เชื่อมต่อในลักษณะของการเข้าใช้</a:t>
            </a:r>
            <a:r>
              <a:rPr lang="th-TH" sz="18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ระบบคอมพิวเตอร์ระยะไกล </a:t>
            </a:r>
            <a:r>
              <a:rPr lang="en-US" sz="18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(Remote Login)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จากภายนอกมายังเครื่องคอมพิวเตอร์แม่ข่ายหรืออุปกรณ์เครือข่ายภายในของสหกรณ์ จะต้องบันทึกรายการของการดำเนินการ ตามแบบการขออนุญาตดำเนินการเกี่ยวกับเครื่องคอมพิวเตอร์แม่ข่ายและอุปกรณ์เครือข่าย และจะต้องได้รับความเห็นชอบจากผู้มีอำนาจหรือผู้ที่ได้รับมอบหมาย 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61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606" y="1132498"/>
            <a:ext cx="2614645" cy="1826732"/>
          </a:xfrm>
          <a:prstGeom prst="rect">
            <a:avLst/>
          </a:prstGeom>
        </p:spPr>
      </p:pic>
      <p:sp>
        <p:nvSpPr>
          <p:cNvPr id="16" name="Google Shape;155;p15"/>
          <p:cNvSpPr txBox="1">
            <a:spLocks/>
          </p:cNvSpPr>
          <p:nvPr/>
        </p:nvSpPr>
        <p:spPr>
          <a:xfrm>
            <a:off x="0" y="280851"/>
            <a:ext cx="9144000" cy="8399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3.12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การเชื่อมต่อกับเครือข่ายภายนอกสหกรณ์มีการติดตั้งอุปกรณ์ </a:t>
            </a: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Firewall </a:t>
            </a:r>
            <a:endParaRPr lang="en-US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เพื่อ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ป้องกันการบุกรุกเข้าสู่ระบบบัญชีคอมพิวเตอร์ภายในของ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สหกรณ์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0748" y="2723933"/>
            <a:ext cx="884078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Clr>
                <a:srgbClr val="002060"/>
              </a:buClr>
              <a:buFont typeface="+mj-lt"/>
              <a:buAutoNum type="arabicParenR" startAt="4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เข้าถึงตัวอุปกรณ์</a:t>
            </a:r>
            <a:r>
              <a:rPr lang="en-US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Firewall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จะต้องสามารถเข้าถึงได้</a:t>
            </a:r>
            <a:r>
              <a:rPr lang="th-TH" sz="19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เฉพาะผู้ที่ได้รับมอบหมาย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ให้ดูแลจัดการเท่านั้น  </a:t>
            </a:r>
            <a:endParaRPr lang="en-US" sz="19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87338" indent="-287338">
              <a:buClr>
                <a:srgbClr val="002060"/>
              </a:buClr>
              <a:buFont typeface="+mj-lt"/>
              <a:buAutoNum type="arabicParenR" startAt="4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นโยบาย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ในการให้บริการอินเทอร์เน็ตกับเครื่องคอมพิวเตอร์ลูกข่าย </a:t>
            </a:r>
            <a:r>
              <a:rPr lang="en-US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จะ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เปิดพอร์ตการเชื่อมต่อพื้นฐานของโปรแกรมทั่วไปที่ทางสหกรณ์อนุญาตให้ใช้งาน ซึ่งหากมีความจำเป็นที่จะใช้งานพอร์ตการเชื่อมต่อนอกเหนือที่กำหนดจะต้องได้รับความยินยอมจาก</a:t>
            </a: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สหกรณ์</a:t>
            </a:r>
            <a:endParaRPr lang="en-US" sz="19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87338" indent="-287338">
              <a:buClr>
                <a:srgbClr val="002060"/>
              </a:buClr>
              <a:buFont typeface="+mj-lt"/>
              <a:buAutoNum type="arabicParenR" startAt="4"/>
            </a:pP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การกำหนดค่าการให้บริการของเครื่องคอมพิวเตอร์แม่ข่ายในแต่ละส่วนของเครือข่าย จะต้องกำหนดค่า อนุญาตเฉพาะพอร์ตการเชื่อมต่อที่จำเป็นต่อการให้บริการเท่านั้น โดยจะต้องถูกระบุให้กับเครื่องคอมพิวเตอร์แม่ข่าย เป็นรายเครื่องที่ให้บริการจริง  </a:t>
            </a: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                                               </a:t>
            </a:r>
            <a:endParaRPr lang="en-US" sz="19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สี่เหลี่ยมผืนผ้า 1"/>
          <p:cNvSpPr/>
          <p:nvPr/>
        </p:nvSpPr>
        <p:spPr>
          <a:xfrm>
            <a:off x="210748" y="1262129"/>
            <a:ext cx="6220874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ให้มีการบริหารจัดการการติดตั้ง และกำหนดค่าของ </a:t>
            </a:r>
            <a:r>
              <a:rPr lang="en-US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Firewall 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ทั้งหมด</a:t>
            </a:r>
            <a:endParaRPr lang="en-US" sz="19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ทุก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เส้นทางเชื่อมต่ออินเทอร์เน็ตและบริการอินเทอร์เน็ตที่ไม่อนุญาตตามนโยบาย จะต้องถูกปิดกั้นโดย </a:t>
            </a:r>
            <a:r>
              <a:rPr lang="en-US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Firewall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</a:t>
            </a:r>
            <a:endParaRPr lang="en-US" sz="19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ค่า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การเปลี่ยนแปลงทั้งหมดใน </a:t>
            </a:r>
            <a:r>
              <a:rPr lang="en-US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Firewall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เช่น ค่าพารามิเตอร์ การ</a:t>
            </a: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</a:t>
            </a:r>
            <a:r>
              <a:rPr lang="en-US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ค่า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ใช้บริการ และการเชื่อมต่อที่อนุญาตจะต้องมีการบันทึกการเปลี่ยนแปลงทุกครั้ง   </a:t>
            </a:r>
            <a:endParaRPr lang="en-US" sz="19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2479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519699" y="445497"/>
            <a:ext cx="6243729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2060"/>
              </a:buClr>
              <a:buFont typeface="+mj-lt"/>
              <a:buAutoNum type="arabicParenR" startAt="7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จะต้องมีการสำรองข้อมูลการกำหนดค่าต่าง ๆ ของอุปกรณ์ </a:t>
            </a:r>
            <a:r>
              <a:rPr lang="en-US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Firewall </a:t>
            </a: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เป็นประจำทุกสัปดาห์ หรือทุกครั้งที่มีการเปลี่ยนแปลงค่า  </a:t>
            </a:r>
            <a:endParaRPr lang="en-US" sz="19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 startAt="7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เครื่องคอมพิวเตอร์แม่ข่ายที่ให้บริการระบบงานสารสนเทศต่าง ๆ จะต้องไม่อนุญาตให้มีการเชื่อมต่อเพื่อใช้งานอินเทอร์เน็ต เว้นแต่มีความจำเป็นโดยจะต้องกำหนดเป็นกรณีไป  </a:t>
            </a:r>
            <a:endParaRPr lang="en-US" sz="19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 startAt="7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หกรณ์มีสิทธิ์ที่จะระงับหรือปิดกั้นการใช้งานของคอมพิวเตอร์ลูกข่ายที่มีพฤติกรรมการใช้งานที่ผิดนโยบาย หรือเกิดจากการทำงานของโปรแกรมที่มีความเสี่ยงต่อความปลอดภัย จนกว่าจะได้รับการแก้ไข  </a:t>
            </a:r>
            <a:endParaRPr lang="en-US" sz="19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 startAt="7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เชื่อมต่อในลักษณะของการเข้าถึงระยะไกล (</a:t>
            </a:r>
            <a:r>
              <a:rPr lang="en-US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Remote Login) 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จากภายนอกมายังเครื่องคอมพิวเตอร์แม่ข่าย หรืออุปกรณ์เครือข่ายภายใน จะต้องบันทึกรายการของการดำเนินการ ตามแบบการขออนุญาตดำเนินการเกี่ยวกับเครื่องคอมพิวเตอร์แม่ข่ายและอุปกรณ์เครือข่าย และจะต้องได้รับความเห็นชอบจากสหกรณ์  </a:t>
            </a:r>
            <a:endParaRPr lang="en-US" sz="19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 startAt="7"/>
            </a:pPr>
            <a:r>
              <a:rPr lang="th-TH" sz="19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ละเมิดนโยบายการรักษาความมั่นคงปลอดภัยของ </a:t>
            </a:r>
            <a:r>
              <a:rPr lang="en-US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Firewall</a:t>
            </a:r>
            <a:r>
              <a:rPr lang="th-TH" sz="19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จะถูกระงับการใช้งานอินเทอร์เน็ตทันที</a:t>
            </a:r>
            <a:endParaRPr lang="en-US" sz="19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71" y="342756"/>
            <a:ext cx="2080260" cy="1402080"/>
          </a:xfrm>
          <a:prstGeom prst="rect">
            <a:avLst/>
          </a:prstGeom>
          <a:effectLst>
            <a:reflection blurRad="6350" stA="50000" endA="300" endPos="9000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207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68678" y="1010360"/>
            <a:ext cx="38481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คือ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ระบบรักษาความปลอดภัยของเครือข่ายคอมพิวเตอร์ ซึ่งจะทำหน้าที่เปิดและปิด การเข้าถึงจากภายนอก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อาจ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พูดได้ว่า 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Firewall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ก็เหมือนยามหน้าประตูของคอมพิวเตอร์ ซึ่งการเข้าถึงจากภายนอกจะต้องผ่านให้ 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Firewall 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ตรวจสอบก่อนว่าสามารถเข้าระบบเครือข่ายภายในได้หรือไม่ </a:t>
            </a:r>
            <a:endParaRPr lang="th-TH" sz="20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en-US" sz="2000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Firewall </a:t>
            </a:r>
            <a:r>
              <a:rPr lang="th-TH" sz="2000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จะ</a:t>
            </a:r>
            <a:r>
              <a:rPr lang="th-TH" sz="2000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มีการกำหนดกฎระเบียบบังคับใช้เฉพาะเครือข่าย ซึ่งหมายความว่าหากการเข้าถึงนั้นถูกต้องตามที่ </a:t>
            </a:r>
            <a:r>
              <a:rPr lang="en-US" sz="2000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Firewall </a:t>
            </a:r>
            <a:r>
              <a:rPr lang="th-TH" sz="2000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กำหนดไว้ ก็จะเข้าถึงเครือข่ายได้ หากไม่ตรงก็จะเข้าถึงไม่ได้ </a:t>
            </a:r>
            <a:endParaRPr lang="en-US" sz="2000" dirty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026" name="Picture 2" descr="http://blog.onestopware.com/wp-content/uploads/2017/02/NGF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25" y="816050"/>
            <a:ext cx="3594803" cy="300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922019" y="548694"/>
            <a:ext cx="2076209" cy="46166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th-TH" sz="2400" b="1" dirty="0" err="1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ไฟร์</a:t>
            </a:r>
            <a:r>
              <a:rPr lang="th-TH" sz="2400" b="1" dirty="0" err="1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วอลล์</a:t>
            </a:r>
            <a:r>
              <a:rPr lang="th-TH" sz="2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(</a:t>
            </a:r>
            <a:r>
              <a:rPr lang="en-US" sz="24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Firewall) </a:t>
            </a:r>
          </a:p>
        </p:txBody>
      </p:sp>
    </p:spTree>
    <p:extLst>
      <p:ext uri="{BB962C8B-B14F-4D97-AF65-F5344CB8AC3E}">
        <p14:creationId xmlns:p14="http://schemas.microsoft.com/office/powerpoint/2010/main" val="139542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79006"/>
            <a:ext cx="9144000" cy="757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3.13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การติดตั้งระบบป้องกัน</a:t>
            </a:r>
            <a:r>
              <a:rPr lang="th-TH" sz="2400" b="1" dirty="0" err="1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ไวรัส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ให้กับเครื่องคอมพิวเตอร์ที่สำคัญทุก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เครื่อง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            และ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ปรับปรุงระบบป้องกัน</a:t>
            </a:r>
            <a:r>
              <a:rPr lang="th-TH" sz="2400" b="1" dirty="0" err="1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ไวรัส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ให้เป็นปัจจุบันอย่าง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สม่ำเสมอ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717319" y="1233502"/>
            <a:ext cx="59848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อุปกรณ์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คอมพิวเตอร์ในระบบเครือข่ายจะต้องมีซอฟต์แวร์ป้องกัน</a:t>
            </a:r>
            <a:r>
              <a:rPr lang="th-TH" sz="2000" dirty="0" err="1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ไวรัส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และตรวจสอบการทำงานของระบบป้องกัน</a:t>
            </a:r>
            <a:r>
              <a:rPr lang="th-TH" sz="2000" dirty="0" err="1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ไวรัส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อย่างสม่ำเสมอ หากต้องการนำคอมพิวเตอร์มาใช้งานภายใต้เครือข่ายคอมพิวเตอร์และอินเทอร์เน็ตที่สหกรณ์จัดสรรให้จะต้องมีซอฟต์แวร์ป้องกัน</a:t>
            </a:r>
            <a:r>
              <a:rPr lang="th-TH" sz="2000" dirty="0" err="1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ไวรัส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20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ห้าม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ผู้ใช้งาน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ปรับแต่ง หรือยกเลิกการทำงานของซอฟต์แวร์ป้องกันไวรัสที่ได้ติดตั้งไว้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ผู้ใช้งาน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ควรมีส่วนร่วมในการบำรุงรักษาซอฟต์แวร์ป้องกัน</a:t>
            </a:r>
            <a:r>
              <a:rPr lang="th-TH" sz="2000" dirty="0" err="1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ไวรัส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ที่ใช้ </a:t>
            </a:r>
            <a:r>
              <a:rPr lang="en-US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โดย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ตรวจสอบว่ามีการปรับปรุงซอฟต์แวร์ป้องกัน</a:t>
            </a:r>
            <a:r>
              <a:rPr lang="th-TH" sz="2000" dirty="0" err="1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ไวรัส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ให้ทันสมัยอยู่เสมอ และแจ้งให้ผู้มีหน้าที่รับผิดชอบทราบหากไม่สามารถ ปรับปรุงซอฟต์แวร์ป้องกัน</a:t>
            </a:r>
            <a:r>
              <a:rPr lang="th-TH" sz="2000" dirty="0" err="1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ไวรัส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ให้ทันสมัยได้  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3" y="3109634"/>
            <a:ext cx="1832843" cy="1832843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3" y="1242736"/>
            <a:ext cx="1914525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906438">
            <a:off x="432370" y="1325124"/>
            <a:ext cx="1339548" cy="646331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Update</a:t>
            </a:r>
            <a:endParaRPr lang="th-TH" sz="3600" b="1" dirty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1676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/>
          <p:cNvSpPr txBox="1">
            <a:spLocks/>
          </p:cNvSpPr>
          <p:nvPr/>
        </p:nvSpPr>
        <p:spPr>
          <a:xfrm>
            <a:off x="642045" y="601162"/>
            <a:ext cx="8131630" cy="4134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￮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●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○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600"/>
              <a:buFont typeface="Poppins"/>
              <a:buChar char="■"/>
              <a:defRPr sz="26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39700" indent="0">
              <a:spcBef>
                <a:spcPts val="0"/>
              </a:spcBef>
              <a:buFont typeface="Poppins"/>
              <a:buNone/>
            </a:pPr>
            <a:r>
              <a:rPr lang="th-TH" sz="20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ข้อ 1. ระเบียบนี้ เรียกว่า “ระเบียบนายทะเบียนสหกรณ์ ว่าด้วยมาตรฐานขั้นต่ำในการควบคุมภายในและ</a:t>
            </a:r>
          </a:p>
          <a:p>
            <a:pPr marL="139700" indent="0">
              <a:spcBef>
                <a:spcPts val="0"/>
              </a:spcBef>
              <a:buFont typeface="Poppins"/>
              <a:buNone/>
            </a:pPr>
            <a:r>
              <a:rPr lang="th-TH" sz="20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 การรักษาความปลอดภัยสำหรับสหกรณ์และกลุ่มเกษตรกรที่ใช้โปรแกรมระบบบัญชีคอมพิวเตอร์</a:t>
            </a:r>
          </a:p>
          <a:p>
            <a:pPr marL="139700" indent="0">
              <a:spcBef>
                <a:spcPts val="0"/>
              </a:spcBef>
              <a:buFont typeface="Poppins"/>
              <a:buNone/>
            </a:pPr>
            <a:r>
              <a:rPr lang="th-TH" sz="20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 ประมวลผลข้อมูล พ.ศ. 2553”</a:t>
            </a:r>
          </a:p>
          <a:p>
            <a:pPr marL="139700" indent="0">
              <a:spcBef>
                <a:spcPts val="0"/>
              </a:spcBef>
              <a:buNone/>
            </a:pPr>
            <a:r>
              <a:rPr lang="th-TH" sz="20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ข้อ 2. ระเบียบนี้ให้มีผลบังคับใช้ตั้งแต่วันถัดจากวันประกาศ เป็นต้นไป </a:t>
            </a:r>
          </a:p>
          <a:p>
            <a:pPr marL="139700" indent="0">
              <a:spcBef>
                <a:spcPts val="0"/>
              </a:spcBef>
              <a:buNone/>
            </a:pPr>
            <a:r>
              <a:rPr lang="th-TH" sz="2000" b="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0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th-TH" sz="20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ประกาศ ณ วันที่17 ธันวาคม 2553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)</a:t>
            </a:r>
            <a:endParaRPr lang="th-TH" sz="2000" b="0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marL="139700" indent="0">
              <a:spcBef>
                <a:spcPts val="0"/>
              </a:spcBef>
              <a:buFont typeface="Poppins"/>
              <a:buNone/>
            </a:pPr>
            <a:r>
              <a:rPr lang="th-TH" sz="20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ข้อ 3. ให้ยกเลิกบรรดาระเบียบ คำสั่ง และคำแนะนำต่างๆ ในส่วนที่ได้กำหนดไว้แล้ว ในระเบียบนี้ </a:t>
            </a:r>
          </a:p>
          <a:p>
            <a:pPr marL="139700" indent="0">
              <a:spcBef>
                <a:spcPts val="0"/>
              </a:spcBef>
              <a:buFont typeface="Poppins"/>
              <a:buNone/>
            </a:pPr>
            <a:r>
              <a:rPr lang="th-TH" sz="20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หรือซึ่งขัด หรือแย้งกับระเบียบนี้ ให้ใช้ระเบียบนี้แทน</a:t>
            </a:r>
          </a:p>
          <a:p>
            <a:pPr marL="139700" indent="0">
              <a:spcBef>
                <a:spcPts val="0"/>
              </a:spcBef>
              <a:buFont typeface="Poppins"/>
              <a:buNone/>
            </a:pPr>
            <a:r>
              <a:rPr lang="th-TH" sz="20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ข้อ 4. ให้อธิบดีกรมตรวจบัญชีสหกรณ์รักษาการตามระเบียบนี้ รวมทั้งวินิจฉัย ให้คำแนะนำ </a:t>
            </a:r>
          </a:p>
          <a:p>
            <a:pPr marL="139700" indent="0">
              <a:spcBef>
                <a:spcPts val="0"/>
              </a:spcBef>
              <a:buFont typeface="Poppins"/>
              <a:buNone/>
            </a:pPr>
            <a:r>
              <a:rPr lang="th-TH" sz="2000" b="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0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หรือกำหนดวิธีปฏิบัติได้ตามความจำเป็น</a:t>
            </a:r>
          </a:p>
          <a:p>
            <a:pPr marL="139700" indent="0">
              <a:spcBef>
                <a:spcPts val="0"/>
              </a:spcBef>
              <a:buFont typeface="Poppins"/>
              <a:buNone/>
            </a:pPr>
            <a:r>
              <a:rPr lang="th-TH" sz="20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ข้อ 5. วิธีปฏิบัติสำหรับสหกรณ์และกลุ่มเกษตรกรที่ใช้โปรแกรมระบบบัญชีคอมพิวเตอร์ ประมวลผลข้อมูลต้อง</a:t>
            </a:r>
          </a:p>
          <a:p>
            <a:pPr marL="139700" indent="0">
              <a:spcBef>
                <a:spcPts val="0"/>
              </a:spcBef>
              <a:buFont typeface="Poppins"/>
              <a:buNone/>
            </a:pPr>
            <a:r>
              <a:rPr lang="th-TH" sz="20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จัดให้มีมาตรฐานขั้นต่ำในการควบคุมภายในและการรักษาความปลอดภัยด้านเทคโนโลยี </a:t>
            </a:r>
          </a:p>
          <a:p>
            <a:pPr marL="139700" indent="0">
              <a:spcBef>
                <a:spcPts val="0"/>
              </a:spcBef>
              <a:buFont typeface="Poppins"/>
              <a:buNone/>
            </a:pPr>
            <a:r>
              <a:rPr lang="th-TH" sz="2000" b="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สารสนเทศ ดังนี้</a:t>
            </a:r>
            <a:endParaRPr lang="th-TH" sz="2000" b="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932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87686" y="1683413"/>
            <a:ext cx="11881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1.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บูตไวรัส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7686" y="3519087"/>
            <a:ext cx="9877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2.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ไฟล์ไวรัส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33900" y="662984"/>
            <a:ext cx="11624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3.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มาโครไวรัส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33900" y="2131324"/>
            <a:ext cx="798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หนอน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19472" y="3519087"/>
            <a:ext cx="8274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5.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โทรจัน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5370">
            <a:off x="160248" y="270613"/>
            <a:ext cx="2651315" cy="13521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832" y="1731214"/>
            <a:ext cx="1858570" cy="12367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79" y="3312352"/>
            <a:ext cx="2082981" cy="14577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95" y="240376"/>
            <a:ext cx="2111457" cy="150073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115" y="1834612"/>
            <a:ext cx="2414016" cy="138988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872" y="3234758"/>
            <a:ext cx="1846501" cy="169969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12720" y="672582"/>
            <a:ext cx="1721681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แบ่งเป็น 5 ประเภท</a:t>
            </a:r>
            <a:endParaRPr lang="en-US" sz="20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921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6333" y="277736"/>
            <a:ext cx="86924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ที่ 3. 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จัด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ให้มีระบบรักษาความปลอดภัยของข้อมูลในระบบคอมพิวเตอร์และระบบเครือข่ายที่เพียงพอ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แก่การ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ป้องกัน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มิให้บุคคลที่ไม่มีอำนาจหน้าที่ที่เกี่ยวข้องได้เข้าถึง ล่วงรู้ ใช้ประโยชน์ หรือแก้ไขเปลี่ยนแปลงข้อมูลหรือระบบดังกล่าวได้</a:t>
            </a:r>
            <a:endParaRPr lang="th-TH" sz="18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1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314435"/>
              </p:ext>
            </p:extLst>
          </p:nvPr>
        </p:nvGraphicFramePr>
        <p:xfrm>
          <a:off x="286333" y="977407"/>
          <a:ext cx="8606854" cy="362712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79167"/>
                <a:gridCol w="2959740"/>
                <a:gridCol w="868680"/>
                <a:gridCol w="1630680"/>
                <a:gridCol w="1234440"/>
                <a:gridCol w="1334147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24882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97438"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3.1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มีวิธีการปฏิบัติเกี่ยวกับการบริหารจัดการรหัสผู้ใช้งาน 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User Account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ในเรื่อง การสร้างหรือการเปลี่ยนแปลงหรือการลบรหัสผู้ใช้งานของระบบบัญชีคอมพิวเตอร์อย่างเหมาะสม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มีแต่ไม่ได้ถือปฏิบัติอย่างสม่ำเสมอ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มีและถือปฏิบัติอย่างสม่ำเสมอ</a:t>
                      </a:r>
                    </a:p>
                    <a:p>
                      <a:pPr algn="l"/>
                      <a:endParaRPr lang="en-US" sz="1600" b="0" i="0" u="none" strike="noStrike" cap="none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3.2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มีการกำหนดให้ผู้ใช้งานแต่ละรายมี 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User Account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เป็นของตัวเองไม่ใช้ร่วมกับผู้อื่น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 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User Account/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ใช้ 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User Account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ร่วมกัน แต่ไม่แบ่งแยกแผนกหรือระดับพนักงาน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มีกำหนด 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User Account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ร่วมกันในระดับแผนกหรือระดับพนักงาน 	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ไม่ใช้ 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User Account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ร่วมกับผู้อื่น 	</a:t>
                      </a:r>
                    </a:p>
                    <a:p>
                      <a:pPr algn="l"/>
                      <a:endParaRPr lang="en-US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49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3.3</a:t>
                      </a:r>
                      <a:endParaRPr lang="en-US" sz="1600" b="0" i="0" u="none" strike="noStrike" cap="none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มีการกำหนดรหัสผ่านในการเข้าถึงระบบบัญชีคอมพิวเตอร์อย่างน้อย 6 ตัวอักษร</a:t>
                      </a:r>
                      <a:endParaRPr lang="en-US" sz="160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รหัสผ่านน้อยกว่าหรือเท่ากับ 4 ตัวอักษร 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รหัสผ่าน น้อยกว่าหรือเท่ากับ 6 ตัวอักษร 	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รหัสผ่านอย่างน้อย 6 ตัวอักษร 	</a:t>
                      </a:r>
                    </a:p>
                    <a:p>
                      <a:pPr algn="l"/>
                      <a:endParaRPr lang="en-US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19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1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778226"/>
              </p:ext>
            </p:extLst>
          </p:nvPr>
        </p:nvGraphicFramePr>
        <p:xfrm>
          <a:off x="329134" y="238267"/>
          <a:ext cx="8606854" cy="469392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79167"/>
                <a:gridCol w="2787399"/>
                <a:gridCol w="754380"/>
                <a:gridCol w="1386840"/>
                <a:gridCol w="1562100"/>
                <a:gridCol w="1536968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24882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3.4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มีการกำหนดระยะเวลาการเปลี่ยนรหัสผ่านของผู้ใช้งานอย่างน้อยทุก ๆ 6 เดือน</a:t>
                      </a:r>
                      <a:endParaRPr lang="en-US" sz="160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ไม่มีการเปลี่ยนรหัสผ่าน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เปลี่ยนรหัสผ่านมากกว่า 6 เดือน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เปลี่ยนรหัสผ่านทุก ๆ 6 เดือน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3.5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เปลี่ยนรหัสผ่านใหม่ทันทีเมื่อผู้ใช้งานได้รับรหัสผ่านครั้งแรกก่อนเข้าถึงระบบบัญชีคอมพิวเตอร์</a:t>
                      </a:r>
                      <a:endParaRPr lang="en-US" sz="160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ไม่มีการเปลี่ยนรหัสครั้งแรก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ระบบไม่ได้บังคับเปลี่ยนรหัสครั้งแรก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ระบบบังคับให้มีการเปลี่ยนรหัสผ่านครั้งแรกเสมอ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49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3.6</a:t>
                      </a:r>
                      <a:endParaRPr lang="en-US" sz="1600" b="0" i="0" u="none" strike="noStrike" cap="none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มีการเก็บรหัสผ่านไว้เป็นความลับของผู้ใช้งานเพียงผู้เดียว</a:t>
                      </a:r>
                      <a:endParaRPr lang="en-US" sz="160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รหัสผ่านรับรู้ร่วมกันเป็นวงกว้างเนื่องจากมีการใช้ 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User Account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ร่วมกันเป็นวงกว้าง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รหัสผ่านรับรู้ร่วมกันเนื่องจากมีกำหนด 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User Account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ร่วมกันในระดับแผนกหรือระดับพนักงาน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รหัสผ่านเก็บไว้เป็นความลับเนื่องจากไม่ใช้งาน 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User Account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ร่วมกัน</a:t>
                      </a:r>
                    </a:p>
                    <a:p>
                      <a:pPr algn="l"/>
                      <a:endParaRPr lang="en-US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849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3.7</a:t>
                      </a:r>
                      <a:endParaRPr lang="en-US" sz="1600" b="0" i="0" u="none" strike="noStrike" cap="none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มีการกำหนดสิทธิของผู้ใช้งานในการใช้กิจกรรมต่างๆ ของระบบบัญชี คอมพิวเตอร์เป็นไปตามหน้าที่รับผิดชอบ รวมทั้งคำนึงถึงการแบ่งแยกหน้าที่ที่ดีและเหมาะสม</a:t>
                      </a:r>
                      <a:endParaRPr lang="en-US" sz="180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กำหนดสิทธิของผู้ใช้งานให้สามารถทำได้ทุกเมนู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กำหนดสิทธิการใช้งานตามหน้าที่ความรับผิดชอบ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กำหนดสิทธิการใช้งานตามหน้าที่ความรับผิดชอบและคำนึงการแบ่งแยกหน้าที่ที่ดีและเหมาะสม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011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1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57399"/>
              </p:ext>
            </p:extLst>
          </p:nvPr>
        </p:nvGraphicFramePr>
        <p:xfrm>
          <a:off x="329134" y="283987"/>
          <a:ext cx="8606854" cy="402336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79167"/>
                <a:gridCol w="2787399"/>
                <a:gridCol w="754380"/>
                <a:gridCol w="1264920"/>
                <a:gridCol w="1325880"/>
                <a:gridCol w="1895108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324882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3.8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มีการสอบทานสิทธิการใช้งานของผู้ใช้งานในระบบบัญชีคอมพิวเตอร์ ณ ปัจจุบันว่าสอดคล้อง ตามหน้าที่ความรับผิดชอบ อย่างน้อยปีละ 1 ครั้ง</a:t>
                      </a:r>
                      <a:endParaRPr lang="en-US" sz="18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ไม่มีการสอบทานสิทธิการใช้งาน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มีการสอบทานสิทธิการใช้งานว่าเหมาะสมกับหน้าที่น้อยกว่าปีละครั้ง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มีการสอบทานสิทธิการใช้งานว่าเหมาะสมกับหน้าที่ปีละครั้ง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3.9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มีการควบคุมการใช้งานผู้ใช้งานที่มีสิทธิสูงสุดในระบบบัญชีคอมพิวเตอร์ เช่น รหัสผู้ใช้งาน 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Administrator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เป็นต้น โดยการเก็บซอง 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Password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ไว้ในตู้เซฟ หรือจำกัดเฉพาะในกรณีจำเป็นเท่านั้น</a:t>
                      </a:r>
                      <a:endParaRPr lang="en-US" sz="18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ไม่มีการควบคุมการใช้ผู้ใช้งานที่มีสิทธิสูงสุด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มีผู้ใช้งานที่มีสิทธิสูงสุดในระบบจำนวนมากกว่า 1 ผู้ใช้งานและใช้งานเฉพาะกรณีจำเป็น เช่น การติดตั้งโปรแกรม แก้ปัญหาระบบ เป็นต้น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มีผู้ใช้งานที่มีสิทธิสูงสุดในระบบจำนวน 1 ผู้ใช้งาน และจำกัดการใช้งานเฉพาะกรณีจำเป็นเท่านั้น เช่น การติดตั้งโปรแกรม แก้ปัญหาระบบ เป็นต้น และมีการเก็บรหัสผ่านของผู้ใช้งานที่มีสิทธิสูงสุดไว้ในที่ปลอดภัยรวมทั้งเปลี่ยนรหัสผ่านทุกครั้งเมื่อมีการใช้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4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14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148241"/>
              </p:ext>
            </p:extLst>
          </p:nvPr>
        </p:nvGraphicFramePr>
        <p:xfrm>
          <a:off x="230473" y="308238"/>
          <a:ext cx="8606854" cy="4435583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79167"/>
                <a:gridCol w="2520699"/>
                <a:gridCol w="1143000"/>
                <a:gridCol w="1264920"/>
                <a:gridCol w="1562100"/>
                <a:gridCol w="1536968"/>
              </a:tblGrid>
              <a:tr h="265893"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4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658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8697">
                <a:tc>
                  <a:txBody>
                    <a:bodyPr/>
                    <a:lstStyle/>
                    <a:p>
                      <a:pPr algn="ctr"/>
                      <a:r>
                        <a:rPr lang="th-TH" sz="14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3.10</a:t>
                      </a:r>
                      <a:endParaRPr lang="en-US" sz="1400" b="0" i="0" u="none" strike="noStrike" cap="none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มีการเปลี่ยนรหัสผ่านของรหัสผู้ใช้งานที่มีสิทธิสูงสุดอย่างน้อยปีละครั้ง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ไม่มีการเปลี่ยนรหัสผ่านของผู้ใช้งานที่มีสิทธิสูงสุด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มีการเปลี่ยนรหัสผ่านของผู้ใช้งานที่มีสิทธิสูงสุดมากกว่าปีละครั้ง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มีการเปลี่ยนรหัสผ่านของผู้ใช้งานที่มีสิทธิสูงสุดปีละครั้ง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47937">
                <a:tc>
                  <a:txBody>
                    <a:bodyPr/>
                    <a:lstStyle/>
                    <a:p>
                      <a:pPr algn="ctr"/>
                      <a:r>
                        <a:rPr lang="th-TH" sz="14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3.11</a:t>
                      </a:r>
                      <a:endParaRPr lang="en-US" sz="1400" b="0" i="0" u="none" strike="noStrike" cap="none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มีการตรวจสอบหรือเฝ้าระวังเกี่ยวกับการรักษาความปลอดภัยระบบคอมพิวเตอร์แม่ข่ายอย่างสม่ำเสมอ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ไม่มีบุคคลากรในการตรวจสอบหรือเฝ้าระวังเกี่ยวกับการรักษาความปลอดภัย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ไม่มีการตรวจสอบหรือเฝ้าระวัง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มีการตรวจสอบหรือเฝ้าระวังเฉพาะเมื่อมีเหตุการณ์ผิดปกติเท่านั้น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มีการตรวจสอบหรือเฝ้าระวังจากการสอบทาน 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Log </a:t>
                      </a:r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อย่างสม่ำเสมอ</a:t>
                      </a:r>
                      <a:endParaRPr lang="en-US" sz="14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algn="ctr"/>
                      <a:endParaRPr lang="en-US" sz="14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50809">
                <a:tc>
                  <a:txBody>
                    <a:bodyPr/>
                    <a:lstStyle/>
                    <a:p>
                      <a:pPr algn="ctr"/>
                      <a:r>
                        <a:rPr lang="th-TH" sz="14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3.12</a:t>
                      </a:r>
                      <a:endParaRPr lang="en-US" sz="1400" b="0" i="0" u="none" strike="noStrike" cap="none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ในกรณีที่การเชื่อมต่อกับระบบภายนอกสหกรณ์ มีการติดตั้งอุปกรณ์ </a:t>
                      </a:r>
                      <a:r>
                        <a:rPr lang="en-US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Firewall</a:t>
                      </a: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 เพื่อป้องกันการบุกรุกเข้าสู่ระบบบัญชีคอมพิวเตอร์ภายในของสหกรณ์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ไม่มีการเชื่อมต่อกับระบบภายนอกสหกรณ์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มีการเชื่อมต่อแต่ไม่มีการติดตั้งอุปกรณ์ 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Firewall</a:t>
                      </a:r>
                      <a:endParaRPr lang="th-TH" sz="14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มีการเชื่อมต่อและติดตั้งอุปกรณ์ 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Firewall </a:t>
                      </a:r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แต่ยังไม่พิจารณาถึง 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Firewall Policy</a:t>
                      </a:r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ให้สอดคล้องกับสภาพแวดล้อมของสหกรณ์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มีการเชื่อมต่อและติดตั้งอุปกรณ์ 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Firewall</a:t>
                      </a:r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และมีการกำหนด </a:t>
                      </a: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Firewall Policy </a:t>
                      </a:r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ไว้อย่างเหมาะสม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7983">
                <a:tc>
                  <a:txBody>
                    <a:bodyPr/>
                    <a:lstStyle/>
                    <a:p>
                      <a:pPr algn="ctr"/>
                      <a:r>
                        <a:rPr lang="th-TH" sz="14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3.13</a:t>
                      </a:r>
                      <a:endParaRPr lang="en-US" sz="1400" b="0" i="0" u="none" strike="noStrike" cap="none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มีการติดตั้งระบบป้องกัน</a:t>
                      </a:r>
                      <a:r>
                        <a:rPr lang="th-TH" sz="1400" b="0" i="0" u="none" strike="noStrike" cap="none" baseline="0" dirty="0" err="1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ไวรัส</a:t>
                      </a: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ให้กับเครื่องคอมพิวเตอร์ที่สำคัญทุกเครื่องและปรับปรุงระบบป้องกัน</a:t>
                      </a:r>
                      <a:r>
                        <a:rPr lang="th-TH" sz="1400" b="0" i="0" u="none" strike="noStrike" cap="none" baseline="0" dirty="0" err="1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ไวรัส</a:t>
                      </a: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ให้เป็นปัจจุบันอย่างสม่ำเสมอ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ไม่มีการติดตั้งระบบป้องกัน</a:t>
                      </a:r>
                      <a:r>
                        <a:rPr lang="th-TH" sz="1400" b="0" i="0" u="none" strike="noStrike" cap="none" baseline="0" dirty="0" err="1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ไวรัส</a:t>
                      </a:r>
                      <a:endParaRPr lang="th-TH" sz="14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มีการติดตั้งระบบป้องกัน</a:t>
                      </a:r>
                      <a:r>
                        <a:rPr lang="th-TH" sz="1400" b="0" i="0" u="none" strike="noStrike" cap="none" baseline="0" dirty="0" err="1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ไวรัส</a:t>
                      </a: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แต่ไม่ได้ปรับปรุงให้เป็นปัจจุบัน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มีการติดตั้งระบบป้องกัน</a:t>
                      </a:r>
                      <a:r>
                        <a:rPr lang="th-TH" sz="1400" b="0" i="0" u="none" strike="noStrike" cap="none" baseline="0" dirty="0" err="1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ไวรัส</a:t>
                      </a: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และปรับปรุงให้เป็นปัจจุบันอยู่เสมอ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99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8813" y="1617659"/>
            <a:ext cx="1470274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แนวการพิจารณา</a:t>
            </a:r>
            <a:endParaRPr lang="en-US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78138"/>
            <a:ext cx="1704975" cy="9997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</a:t>
            </a:r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4</a:t>
            </a:r>
            <a:endParaRPr lang="en-US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15382" y="2523844"/>
            <a:ext cx="2826902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มาตรการควบคุมการพัฒนาระบบ</a:t>
            </a:r>
            <a:endParaRPr lang="en-US" sz="2000" dirty="0" smtClean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83080" y="203895"/>
            <a:ext cx="7066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จัดให้มีมาตรฐานการควบคุมการพัฒนาหรือแก้ไขเปลี่ยนแปลงที่เพียงพอ เพื่อให้ระบบบัญชีคอมพิวเตอร์ 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มี</a:t>
            </a: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การประมวลผลที่ถูกต้อง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ครบถ้วน และ</a:t>
            </a: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เป็นไปตามความต้องการของผู้ใช้งาน รวมทั้งต้องมีการสื่อสารหรือฝึกอบรมเกี่ยวกับระบบบัญชีคอมพิวเตอร์ให้ผู้เกี่ยวข้องได้รับทราบอย่างทั่วถึงเพื่อให้สามารถใช้งานได้อย่าง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ถูกต้อง </a:t>
            </a:r>
            <a:r>
              <a:rPr lang="en-US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3" name="Rectangle 18"/>
          <p:cNvSpPr/>
          <p:nvPr/>
        </p:nvSpPr>
        <p:spPr>
          <a:xfrm>
            <a:off x="4982123" y="2514098"/>
            <a:ext cx="3162182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มาตรการควบคุมการเปลี่ยนแปลงแก้ไข</a:t>
            </a:r>
            <a:endParaRPr lang="en-US" sz="2000" dirty="0" smtClean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cxnSp>
        <p:nvCxnSpPr>
          <p:cNvPr id="6" name="ตัวเชื่อมต่อหักมุม 5"/>
          <p:cNvCxnSpPr>
            <a:stCxn id="2" idx="2"/>
            <a:endCxn id="19" idx="0"/>
          </p:cNvCxnSpPr>
          <p:nvPr/>
        </p:nvCxnSpPr>
        <p:spPr>
          <a:xfrm rot="5400000">
            <a:off x="3398355" y="1348248"/>
            <a:ext cx="506075" cy="1845117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8"/>
          <p:cNvSpPr/>
          <p:nvPr/>
        </p:nvSpPr>
        <p:spPr>
          <a:xfrm>
            <a:off x="2802462" y="3384663"/>
            <a:ext cx="3577530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1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าดการควบคุมการบริหารที่ดีก่อให้เกิดความเสี่ยงในการตอบสนองธุรกิจหรือระบบงานที่พัฒนาขึ้นอาจไม่ควบคุมภายในที่เพียงพอทำให้งานผิดพลาด</a:t>
            </a:r>
            <a:endParaRPr lang="en-US" sz="1800" b="1" dirty="0" smtClean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cxnSp>
        <p:nvCxnSpPr>
          <p:cNvPr id="64" name="ตัวเชื่อมต่อหักมุม 63"/>
          <p:cNvCxnSpPr>
            <a:stCxn id="2" idx="2"/>
            <a:endCxn id="23" idx="0"/>
          </p:cNvCxnSpPr>
          <p:nvPr/>
        </p:nvCxnSpPr>
        <p:spPr>
          <a:xfrm rot="16200000" flipH="1">
            <a:off x="5320418" y="1271301"/>
            <a:ext cx="496329" cy="1989264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ตัวเชื่อมต่อหักมุม 70"/>
          <p:cNvCxnSpPr>
            <a:stCxn id="19" idx="2"/>
            <a:endCxn id="35" idx="0"/>
          </p:cNvCxnSpPr>
          <p:nvPr/>
        </p:nvCxnSpPr>
        <p:spPr>
          <a:xfrm rot="16200000" flipH="1">
            <a:off x="3429676" y="2223111"/>
            <a:ext cx="460709" cy="1862394"/>
          </a:xfrm>
          <a:prstGeom prst="bentConnector3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ตัวเชื่อมต่อหักมุม 74"/>
          <p:cNvCxnSpPr>
            <a:stCxn id="23" idx="2"/>
            <a:endCxn id="35" idx="0"/>
          </p:cNvCxnSpPr>
          <p:nvPr/>
        </p:nvCxnSpPr>
        <p:spPr>
          <a:xfrm rot="5400000">
            <a:off x="5341994" y="2163442"/>
            <a:ext cx="470455" cy="1971987"/>
          </a:xfrm>
          <a:prstGeom prst="bentConnector3">
            <a:avLst>
              <a:gd name="adj1" fmla="val 5000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544527" y="1499172"/>
            <a:ext cx="8054943" cy="2949537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3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742" y="71919"/>
            <a:ext cx="4431158" cy="47466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87907" y="320788"/>
            <a:ext cx="2826902" cy="40011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มาตรการควบคุมการพัฒนาระบบ</a:t>
            </a:r>
            <a:endParaRPr lang="en-US" sz="2000" dirty="0" smtClean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3" name="Rectangle 18"/>
          <p:cNvSpPr/>
          <p:nvPr/>
        </p:nvSpPr>
        <p:spPr>
          <a:xfrm>
            <a:off x="5463540" y="320788"/>
            <a:ext cx="3162182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000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มาตรการควบคุมการเปลี่ยนแปลงแก้ไข</a:t>
            </a:r>
            <a:endParaRPr lang="en-US" sz="20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3" name="Rectangle 1"/>
          <p:cNvSpPr/>
          <p:nvPr/>
        </p:nvSpPr>
        <p:spPr>
          <a:xfrm>
            <a:off x="216691" y="725370"/>
            <a:ext cx="431720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th-TH" sz="1800" u="sng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องค์ประกอบสำคัญในการพัฒนาระบบสารสนเทศ ประกอบด้วย </a:t>
            </a:r>
            <a:r>
              <a:rPr lang="en-US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endParaRPr lang="en-US" sz="18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4" name="Rectangle 1"/>
          <p:cNvSpPr/>
          <p:nvPr/>
        </p:nvSpPr>
        <p:spPr>
          <a:xfrm>
            <a:off x="286125" y="1095974"/>
            <a:ext cx="4178340" cy="313932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182563" indent="-182563">
              <a:buClr>
                <a:srgbClr val="002060"/>
              </a:buClr>
              <a:buAutoNum type="arabicPeriod"/>
            </a:pP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แผนแม่บทระยะยาว </a:t>
            </a:r>
            <a:r>
              <a:rPr lang="en-US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(Long-range master plan)  (3-5 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ปี)</a:t>
            </a:r>
          </a:p>
          <a:p>
            <a:pPr marL="182563" indent="-182563">
              <a:buClr>
                <a:srgbClr val="002060"/>
              </a:buClr>
              <a:buAutoNum type="arabicPeriod"/>
            </a:pP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แผนงานพัฒนาระบบ </a:t>
            </a:r>
            <a:r>
              <a:rPr lang="en-US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(Project Development plan)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(รายละเอียดของงาน/ผู้ปฏิบัติงานในแต่ละขั้นตอน/      ช่วงเวลา/ค่าใช้จ่ายโครงการแต่ละขั้นตอน)</a:t>
            </a:r>
          </a:p>
          <a:p>
            <a:pPr marL="182563" indent="-182563">
              <a:buClr>
                <a:srgbClr val="002060"/>
              </a:buClr>
              <a:buAutoNum type="arabicPeriod"/>
            </a:pP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กำหนดการประมวลผลข้อมูล </a:t>
            </a:r>
            <a:r>
              <a:rPr lang="en-US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(Data Processing Schedule) </a:t>
            </a:r>
          </a:p>
          <a:p>
            <a:pPr marL="182563" indent="-182563">
              <a:buClr>
                <a:srgbClr val="002060"/>
              </a:buClr>
              <a:buAutoNum type="arabicPeriod"/>
            </a:pP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การมอบหมายหน้าที่ และความรับผิดชอบแต่ละโครงการ (ผู้จัดการ/ทีมงาน/แต่ละคน)</a:t>
            </a:r>
          </a:p>
          <a:p>
            <a:pPr marL="182563" indent="-182563">
              <a:buClr>
                <a:srgbClr val="002060"/>
              </a:buClr>
              <a:buAutoNum type="arabicPeriod" startAt="5"/>
            </a:pP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การประเมินผลระหว่างดำเนินโครงการ แยกย่อยจากประเภทงานต่าง ๆ ตามแผนงาน</a:t>
            </a:r>
          </a:p>
          <a:p>
            <a:pPr marL="182563" indent="-182563">
              <a:buClr>
                <a:srgbClr val="002060"/>
              </a:buClr>
              <a:buAutoNum type="arabicPeriod" startAt="5"/>
            </a:pP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การสอบทานภายหลังการติดตั้งระบบ และนำระบบมาใช้งาน</a:t>
            </a:r>
          </a:p>
          <a:p>
            <a:pPr marL="182563" indent="-182563">
              <a:buClr>
                <a:srgbClr val="002060"/>
              </a:buClr>
              <a:buAutoNum type="arabicPeriod" startAt="5"/>
            </a:pPr>
            <a:r>
              <a:rPr lang="th-TH" sz="18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การวัดผล ประเมิน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ระบบงาน</a:t>
            </a:r>
            <a:endParaRPr lang="en-US" sz="18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4533900" y="731684"/>
            <a:ext cx="4518659" cy="41857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th-TH" b="1" u="sng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การแก้ไขเปลี่ยนแปลงระบบโดยไม่ได้รับอนุญาต </a:t>
            </a:r>
            <a:r>
              <a:rPr lang="th-TH" u="sng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ซึ่งอาจมีผลก่อให้เกิดความผิดพลาดในโปรแกรม การทุจริต หรือมีข้อมูลที่ไม่ถูกต้องในงบการเงินและรายงานต่าง ๆ อาจทำให้ระบบล้มเหลวหรือหยุดชะงัก จึงควรกำหนดให้มีมาตรการควบคุม ดังนี้</a:t>
            </a:r>
          </a:p>
          <a:p>
            <a:pPr marL="266700" indent="-266700">
              <a:buClr>
                <a:srgbClr val="002060"/>
              </a:buClr>
              <a:buAutoNum type="arabicPeriod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กำหนดระเบียบวิธีปฏิบัติในการเปลี่ยนแปลงแก้ไขระบบที่เป็นลายลักษณ์อักษร</a:t>
            </a:r>
          </a:p>
          <a:p>
            <a:pPr marL="266700" indent="-266700">
              <a:buClr>
                <a:srgbClr val="002060"/>
              </a:buClr>
              <a:buAutoNum type="arabicPeriod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กำหนดขอบเขตของการควบคุมการเปลี่ยนแปลงตามความจำเป็น</a:t>
            </a:r>
          </a:p>
          <a:p>
            <a:pPr marL="266700" indent="-266700">
              <a:buClr>
                <a:srgbClr val="002060"/>
              </a:buClr>
              <a:buAutoNum type="arabicPeriod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จัดทำและปรับปรุงกระบวนการเพื่อขออนุมัติจากคณะกรรมการดำเนินการของสหกรณ์ก่อนการเปลี่ยนแปลง</a:t>
            </a:r>
          </a:p>
          <a:p>
            <a:pPr marL="266700" indent="-266700">
              <a:buClr>
                <a:srgbClr val="002060"/>
              </a:buClr>
              <a:buAutoNum type="arabicPeriod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กรอกแบบฟอร์มเพื่อขออนุมัติการเปลี่ยนแปลงและดำเนินการ</a:t>
            </a:r>
          </a:p>
          <a:p>
            <a:pPr marL="266700" indent="-266700">
              <a:buClr>
                <a:srgbClr val="002060"/>
              </a:buClr>
              <a:buAutoNum type="arabicPeriod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ประเมินผลกระทบของการอนุมัติการเปลี่ยนแปลง</a:t>
            </a:r>
          </a:p>
          <a:p>
            <a:pPr marL="266700" indent="-266700">
              <a:buClr>
                <a:srgbClr val="002060"/>
              </a:buClr>
              <a:buAutoNum type="arabicPeriod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จัดลำดับความสำคัญของการอนุมัติการเปลี่ยนแปลงตามความเหมาะสม</a:t>
            </a:r>
          </a:p>
          <a:p>
            <a:pPr marL="266700" indent="-266700">
              <a:buClr>
                <a:srgbClr val="002060"/>
              </a:buClr>
              <a:buAutoNum type="arabicPeriod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จัดให้มีการอนุมัติเพื่อดำเนินการเปลี่ยนแปลง</a:t>
            </a:r>
          </a:p>
          <a:p>
            <a:pPr marL="266700" indent="-266700">
              <a:buClr>
                <a:srgbClr val="002060"/>
              </a:buClr>
              <a:buAutoNum type="arabicPeriod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ตรวจสอบ ติดตามและรายงานสถานการณ์ดำเนินการเปลี่ยนแปลงในทุกระยะ</a:t>
            </a:r>
          </a:p>
          <a:p>
            <a:pPr marL="266700" indent="-266700">
              <a:buClr>
                <a:srgbClr val="002060"/>
              </a:buClr>
              <a:buAutoNum type="arabicPeriod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มีการทดสอบระบบที่แก้ไขเปลี่ยนแปลง</a:t>
            </a:r>
          </a:p>
          <a:p>
            <a:pPr marL="266700" indent="-266700">
              <a:buClr>
                <a:srgbClr val="002060"/>
              </a:buClr>
              <a:buAutoNum type="arabicPeriod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สรุปผลการดำเนินการเปลี่ยนแปลงและบันทึกไว้เป็นลายลักษณ์อักษร</a:t>
            </a:r>
          </a:p>
          <a:p>
            <a:pPr marL="266700" indent="-266700">
              <a:buClr>
                <a:srgbClr val="002060"/>
              </a:buClr>
              <a:buAutoNum type="arabicPeriod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ถ้ามีความเกี่ยวข้องกับคู่มือ ขั้นตอนปฏิบัติ หรือเอกสารอื่น ก็ให้ปรับปรุงเอกสารเหล่านั้นตามความจำเป็น</a:t>
            </a:r>
          </a:p>
          <a:p>
            <a:pPr marL="266700" indent="-266700">
              <a:buClr>
                <a:srgbClr val="002060"/>
              </a:buClr>
              <a:buAutoNum type="arabicPeriod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กรณีการเปลี่ยนแปลงตามปกติ ให้ผู้ขออนุมัติเขียนแบบฟอร์มทำตามขั้นตอน</a:t>
            </a:r>
          </a:p>
          <a:p>
            <a:pPr marL="266700" indent="-266700">
              <a:buClr>
                <a:srgbClr val="002060"/>
              </a:buClr>
              <a:buAutoNum type="arabicPeriod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กรณีการเปลี่ยนแปลงเร่งด่วน ให้คณะกรรมการดำเนินการเป็นผู้มอบหมายผู้ที่    จะเข้าไปทำการแก้ไข หลังจากนั้นจึงทำเอกสารภายหลัง</a:t>
            </a:r>
            <a:endParaRPr lang="en-US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38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32698"/>
            <a:ext cx="9144000" cy="99221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4.1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การกำหนดวิธีปฏิบัติในการพัฒนาระบบงานใหม่เป็นลายลักษณ์อักษร โดยครอบคลุมถึงขั้นตอนที่สำคัญ </a:t>
            </a:r>
            <a:endParaRPr lang="th-TH" sz="20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    ได้แก่ 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กำหนดแผนการทำงาน กำหนดความต้องการใช้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ระบบงาน</a:t>
            </a:r>
            <a:r>
              <a:rPr lang="en-US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ออกแบบระบบ 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การทดสอบ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   และ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นำระบบออกใช้งานจริง และได้รับการอนุมัติจากคณะกรรมการดำเนินการ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สหกรณ์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096882" y="1326332"/>
            <a:ext cx="58228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การร้องขอให้มีการพัฒนาหรือแก้ไขเปลี่ยนแปลงระบบงานคอมพิวเตอร์ </a:t>
            </a:r>
            <a:r>
              <a:rPr lang="th-TH" sz="18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ต้องจัดทำให้เป็นลายลักษณ์อักษร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(อาจเป็น </a:t>
            </a:r>
            <a:r>
              <a:rPr lang="en-US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Electronic </a:t>
            </a:r>
            <a:r>
              <a:rPr lang="en-US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Transaction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)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และได้รับอนุมัติจากผู้มีอำนาจหน้าที่ เช่น หัวหน้าส่วนงานที่ร้องขอ หัวหน้าฝ่ายคอมพิวเตอร์ เป็นต้น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18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การระบุความต้องการ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ทางสารสนเทศสำหรับระบบสารสนเทศที่ต้องการปรับปรุงก่อนที่จะเริ่มต้นทำการพัฒนา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18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กำหนด</a:t>
            </a:r>
            <a:r>
              <a:rPr lang="th-TH" sz="18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ขั้นตอนหรือวิธีปฏิบัติ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นการพัฒนาหรือแก้ไขเปลี่ยนแปลงระบบงานเป็นลายลักษณ์อักษรโดยอย่างน้อยควรมีข้อกำหนดเกี่ยวกับขั้นตอนการร้องขอ ขั้นตอนในการพัฒนาหรือแก้ไขเปลี่ยนแปลงขั้นตอนในการทดสอบและขั้นตอนในการโอนย้ายข้อมูลจากระบบงานเดิมไประบบงานใหม่ และได้รับการอนุมัติจากคณะกรรมการดำเนินการสหกรณ์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18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18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การสอบทานกฎเกณฑ์ของระเบียบที่เกี่ยวข้อง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เนื่องจากการแก้ไขเปลี่ยนแปลงในหลายกรณีอาจส่งผลกระทบต่อการปฏิบัติตามระเบียบของสหกรณ์ 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50"/>
          <a:stretch/>
        </p:blipFill>
        <p:spPr>
          <a:xfrm>
            <a:off x="131731" y="1400763"/>
            <a:ext cx="2965151" cy="292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4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55769"/>
            <a:ext cx="9144000" cy="77558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4.2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ในการพัฒนาระบบบัญชีคอมพิวเตอร์ใหม่ มีกำหนดแผนการ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ทำงาน</a:t>
            </a:r>
            <a:endParaRPr lang="en-US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              และ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ขั้นตอนการทำงานที่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ชัดเจน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037898" y="1150907"/>
            <a:ext cx="5451963" cy="400110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กำหนดขั้นตอนหรือวิธีปฏิบัติในการพัฒนาหรือแก้ไขเปลี่ยนแปลง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ระบบงาน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" y="1619834"/>
            <a:ext cx="3249953" cy="2938314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45" y="1031352"/>
            <a:ext cx="1640573" cy="1640573"/>
          </a:xfrm>
          <a:prstGeom prst="rect">
            <a:avLst/>
          </a:prstGeom>
        </p:spPr>
      </p:pic>
      <p:sp>
        <p:nvSpPr>
          <p:cNvPr id="6" name="สี่เหลี่ยมผืนผ้า 1"/>
          <p:cNvSpPr/>
          <p:nvPr/>
        </p:nvSpPr>
        <p:spPr>
          <a:xfrm>
            <a:off x="3558149" y="2440848"/>
            <a:ext cx="3582389" cy="1631216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โดยอย่างน้อยควรมีข้อกำหนดเกี่ยวกับ </a:t>
            </a:r>
          </a:p>
          <a:p>
            <a:pPr marL="342900" indent="-342900">
              <a:buFontTx/>
              <a:buChar char="-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ขั้นตอน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ในการร้อง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</a:t>
            </a:r>
          </a:p>
          <a:p>
            <a:pPr marL="342900" indent="-342900">
              <a:buFontTx/>
              <a:buChar char="-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ขั้นตอน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ในการพัฒนาหรือแก้ไข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เปลี่ยนแปลง</a:t>
            </a:r>
          </a:p>
          <a:p>
            <a:pPr marL="342900" indent="-342900">
              <a:buFontTx/>
              <a:buChar char="-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ขั้นตอน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ในการทดสอบ </a:t>
            </a:r>
            <a:endParaRPr lang="th-TH" sz="20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FontTx/>
              <a:buChar char="-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ขั้นตอน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ในการโอนย้ายระบบงาน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สี่เหลี่ยมผืนผ้า 1"/>
          <p:cNvSpPr/>
          <p:nvPr/>
        </p:nvSpPr>
        <p:spPr>
          <a:xfrm>
            <a:off x="4280016" y="1765100"/>
            <a:ext cx="2137025" cy="461665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เป็นลายลักษณ์อักษร</a:t>
            </a:r>
            <a:endParaRPr lang="en-US" sz="2400" b="1" dirty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212458" y="2719852"/>
            <a:ext cx="19487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ได้รับการอนุมัติจากคณะกรรมการดำเนินการสหกรณ์ </a:t>
            </a:r>
            <a:r>
              <a:rPr lang="th-TH" sz="20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และการ</a:t>
            </a:r>
            <a:r>
              <a:rPr lang="th-TH" sz="20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ดำเนินการเป็นไปตามแผนงานและขั้นตอนที่กำหนดไว้</a:t>
            </a:r>
            <a:endParaRPr lang="en-US" sz="2000" b="1" dirty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179834" y="1479739"/>
            <a:ext cx="337388" cy="36317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400000">
            <a:off x="5179834" y="2164271"/>
            <a:ext cx="337388" cy="36317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971844" y="2876344"/>
            <a:ext cx="337388" cy="36317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01866"/>
            <a:ext cx="9144000" cy="7579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4.3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ในการพัฒนาระบบบัญชีคอมพิวเตอร์ใหม่ มีการกำหนดหน้าที่ความ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รับผิดชอบ</a:t>
            </a:r>
            <a:endParaRPr lang="en-US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       ของ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ผู้ที่เกี่ยวข้องอย่างชัดเจน 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3" t="13446" r="11609" b="13382"/>
          <a:stretch/>
        </p:blipFill>
        <p:spPr>
          <a:xfrm>
            <a:off x="319793" y="1139407"/>
            <a:ext cx="1526878" cy="1446516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2" b="14875"/>
          <a:stretch/>
        </p:blipFill>
        <p:spPr>
          <a:xfrm>
            <a:off x="1992702" y="1314997"/>
            <a:ext cx="2754840" cy="1984075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4572000" y="1139407"/>
            <a:ext cx="39767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ในการพัฒนาระบบ</a:t>
            </a:r>
            <a:r>
              <a:rPr lang="th-TH" sz="20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จะต้อง</a:t>
            </a:r>
            <a:r>
              <a:rPr lang="th-TH" sz="20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แบ่งแยกบุคลากรที่ปฏิบัติหน้าที่ในส่วนการพัฒนาระบบงาน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Developer)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ออกจากบุคลากรที่ทำหน้าที่บริหารระบบ (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System Administrator)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ซึ่งปฏิบัติงานอยู่ในส่วนระบบคอมพิวเตอร์ที่ใช้งานจริง (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Production Environment) </a:t>
            </a:r>
          </a:p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ต้อง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จัดให้มีการ</a:t>
            </a:r>
            <a:r>
              <a:rPr lang="th-TH" sz="20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จัดทำรายละเอียดหน้าที่และความรับผิดชอบ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(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Job Description)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ซึ่งระบุหน้าที่และความรับผิดชอบของแต่ละหน้าที่งาน และความรับผิดชอบของบุคลากรแต่ละคนภายในฝ่ายคอมพิวเตอร์อย่างชัดเจนเป็นลายลักษณ์อักษร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"/>
          <a:stretch/>
        </p:blipFill>
        <p:spPr>
          <a:xfrm>
            <a:off x="12026" y="2776276"/>
            <a:ext cx="2142413" cy="212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5200">
            <a:off x="3029320" y="3538422"/>
            <a:ext cx="2507568" cy="12977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109" y="4017268"/>
            <a:ext cx="2289870" cy="90657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5" b="11456"/>
          <a:stretch/>
        </p:blipFill>
        <p:spPr>
          <a:xfrm>
            <a:off x="534257" y="3721158"/>
            <a:ext cx="2303520" cy="11390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5" b="11456"/>
          <a:stretch/>
        </p:blipFill>
        <p:spPr>
          <a:xfrm>
            <a:off x="5776161" y="1724359"/>
            <a:ext cx="2758287" cy="14806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1713" flipH="1">
            <a:off x="5344809" y="27403"/>
            <a:ext cx="3191216" cy="1715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643" y="206164"/>
            <a:ext cx="2623418" cy="15181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53"/>
          <a:stretch/>
        </p:blipFill>
        <p:spPr>
          <a:xfrm>
            <a:off x="444540" y="257451"/>
            <a:ext cx="1877618" cy="1267513"/>
          </a:xfrm>
          <a:prstGeom prst="rect">
            <a:avLst/>
          </a:prstGeom>
        </p:spPr>
      </p:pic>
      <p:sp>
        <p:nvSpPr>
          <p:cNvPr id="7" name="Google Shape;155;p15"/>
          <p:cNvSpPr txBox="1">
            <a:spLocks/>
          </p:cNvSpPr>
          <p:nvPr/>
        </p:nvSpPr>
        <p:spPr>
          <a:xfrm>
            <a:off x="252549" y="1576250"/>
            <a:ext cx="2521522" cy="774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3600"/>
              <a:buFont typeface="Poppins"/>
              <a:buNone/>
            </a:pPr>
            <a:r>
              <a:rPr lang="th-TH" sz="2000" b="1" dirty="0" smtClean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ศึกษากระบวนการทำงาน     </a:t>
            </a:r>
            <a:r>
              <a:rPr lang="th-TH" sz="1600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ของสหกรณ์และกลุ่มเกษตรกรที่ใช้ระบบคอมพิวเตอร์</a:t>
            </a:r>
            <a:r>
              <a:rPr lang="en-US" sz="1600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th-TH" sz="1600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โดยมีแนวทางดังต่อไปนี้</a:t>
            </a:r>
            <a:endParaRPr lang="th-TH" sz="16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Google Shape;155;p15"/>
          <p:cNvSpPr txBox="1">
            <a:spLocks/>
          </p:cNvSpPr>
          <p:nvPr/>
        </p:nvSpPr>
        <p:spPr>
          <a:xfrm>
            <a:off x="2796525" y="377617"/>
            <a:ext cx="2320444" cy="113446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1. ศึกษา</a:t>
            </a:r>
            <a:r>
              <a:rPr lang="th-TH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นโยบายหรือระเบียบปฏิบัติในการควบคุมการปฏิบัติงานเกี่ยวกับการรักษาความปลอดภัยด้านเทคโนโลยีสารสนเทศของสหกรณ์และกลุ่มเกษตรกร</a:t>
            </a:r>
            <a:endParaRPr lang="th-TH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cxnSp>
        <p:nvCxnSpPr>
          <p:cNvPr id="6" name="Straight Connector 5"/>
          <p:cNvCxnSpPr>
            <a:stCxn id="2" idx="3"/>
          </p:cNvCxnSpPr>
          <p:nvPr/>
        </p:nvCxnSpPr>
        <p:spPr>
          <a:xfrm flipV="1">
            <a:off x="2322158" y="891207"/>
            <a:ext cx="448883" cy="1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Google Shape;155;p15"/>
          <p:cNvSpPr txBox="1">
            <a:spLocks/>
          </p:cNvSpPr>
          <p:nvPr/>
        </p:nvSpPr>
        <p:spPr>
          <a:xfrm rot="21429228">
            <a:off x="5701522" y="278083"/>
            <a:ext cx="2633951" cy="137008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3600"/>
              <a:buFont typeface="Poppins"/>
              <a:buNone/>
            </a:pPr>
            <a:r>
              <a:rPr lang="th-TH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2. ศึกษา</a:t>
            </a:r>
            <a:r>
              <a:rPr lang="th-TH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รักษาความปลอดภัยทางกายภาพที่เพียงพอแก่การป้องกันมิให้บุคคลที่ไม่มีอำนาจหน้าที่เกี่ยวข้องเข้าถึงอุปกรณ์คอมพิวเตอร์ที่สำคัญ และจัดให้มีระบบป้องกันความเสียหายจากภาวะแวดล้อมหรือภัยพิบัติต่าง ๆ ให้แก่อุปกรณ์คอมพิวเตอร์ที่สำคัญด้วย</a:t>
            </a:r>
            <a:endParaRPr lang="th-TH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8" name="Google Shape;155;p15"/>
          <p:cNvSpPr txBox="1">
            <a:spLocks/>
          </p:cNvSpPr>
          <p:nvPr/>
        </p:nvSpPr>
        <p:spPr>
          <a:xfrm>
            <a:off x="5907641" y="1874421"/>
            <a:ext cx="2626807" cy="118568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3600"/>
              <a:buFont typeface="Poppins"/>
              <a:buNone/>
            </a:pPr>
            <a:r>
              <a:rPr lang="th-TH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3. ศึกษา</a:t>
            </a:r>
            <a:r>
              <a:rPr lang="th-TH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รักษาความปลอดภัยของข้อมูลในระบบคอมพิวเตอร์และระบบเครือข่ายที่เพียงพอแก่การป้องกันมิให้บุคคลที่ไม่มีอำนาจหน้าที่ที่เกี่ยวข้องได้เข้าถึง ล่วงรู้ ใช้ประโยชน์ หรือแก้ไขเปลี่ยนแปลงข้อมูลหรือระบบดังกล่าวได้</a:t>
            </a:r>
            <a:endParaRPr lang="th-TH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3" name="Google Shape;155;p15"/>
          <p:cNvSpPr txBox="1">
            <a:spLocks/>
          </p:cNvSpPr>
          <p:nvPr/>
        </p:nvSpPr>
        <p:spPr>
          <a:xfrm>
            <a:off x="2938083" y="1818080"/>
            <a:ext cx="2509860" cy="1627990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spcBef>
                <a:spcPts val="0"/>
              </a:spcBef>
              <a:buClr>
                <a:schemeClr val="dk1"/>
              </a:buClr>
              <a:buSzPts val="3600"/>
              <a:buFont typeface="Poppins"/>
              <a:buNone/>
            </a:pPr>
            <a:r>
              <a:rPr lang="th-TH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4. ศึกษาแนวทางการควบคุมการพัฒนาหรือแก้ไขเปลี่ยนแปลงที่จะทำให้ระบบบัญชีคอมพิวเตอร์ มีการประมวลผลที่ถูกต้องครบถ้วนและเป็นไปตามความต้องการของผู้ใช้งาน รวมถึงการสื่อสารหรือฝึกอบรมเกี่ยวกับระบบบัญชีคอมพิวเตอร์ให้ผู้ปฏิบัติหรือผู้เกี่ยวข้องได้รับทราบ</a:t>
            </a:r>
            <a:endParaRPr lang="th-TH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1" name="Google Shape;155;p15"/>
          <p:cNvSpPr txBox="1">
            <a:spLocks/>
          </p:cNvSpPr>
          <p:nvPr/>
        </p:nvSpPr>
        <p:spPr>
          <a:xfrm>
            <a:off x="5811416" y="3251553"/>
            <a:ext cx="2003448" cy="776912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3600"/>
              <a:buFont typeface="Poppins"/>
              <a:buNone/>
              <a:defRPr>
                <a:solidFill>
                  <a:schemeClr val="tx1"/>
                </a:solidFill>
                <a:latin typeface="FreesiaUPC" panose="020B0604020202020204" pitchFamily="34" charset="-34"/>
                <a:ea typeface="Poppins"/>
                <a:cs typeface="FreesiaUPC" panose="020B0604020202020204" pitchFamily="34" charset="-34"/>
              </a:defRPr>
            </a:lvl1pPr>
            <a:lvl2pPr marL="914400" indent="-317500">
              <a:buClr>
                <a:srgbClr val="CCCCCC"/>
              </a:buClr>
              <a:buSzPts val="1400"/>
              <a:buFont typeface="Poppins"/>
              <a:buChar char="￮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indent="-317500">
              <a:buClr>
                <a:srgbClr val="CCCCCC"/>
              </a:buClr>
              <a:buSzPts val="1400"/>
              <a:buFont typeface="Poppins"/>
              <a:buChar char="￮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indent="-317500">
              <a:buClr>
                <a:srgbClr val="CCCCCC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indent="-317500">
              <a:buClr>
                <a:srgbClr val="CCCCCC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indent="-317500">
              <a:buClr>
                <a:srgbClr val="CCCCCC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indent="-317500">
              <a:buClr>
                <a:srgbClr val="CCCCCC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indent="-317500">
              <a:buClr>
                <a:srgbClr val="CCCCCC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indent="-317500">
              <a:buClr>
                <a:srgbClr val="CCCCCC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r>
              <a:rPr lang="th-TH" dirty="0" smtClean="0">
                <a:sym typeface="Wingdings 2" panose="05020102010507070707" pitchFamily="18" charset="2"/>
              </a:rPr>
              <a:t>5. ศึกษาการควบคุมดูแล เอกสารสนับสนุนการปฏิบัติงานสำหรับระบบบัญชีคอมพิวเตอร์</a:t>
            </a:r>
            <a:endParaRPr lang="th-TH" dirty="0"/>
          </a:p>
        </p:txBody>
      </p:sp>
      <p:sp>
        <p:nvSpPr>
          <p:cNvPr id="38" name="Google Shape;155;p15"/>
          <p:cNvSpPr txBox="1">
            <a:spLocks/>
          </p:cNvSpPr>
          <p:nvPr/>
        </p:nvSpPr>
        <p:spPr>
          <a:xfrm>
            <a:off x="6197744" y="4197167"/>
            <a:ext cx="1915119" cy="603436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3600"/>
              <a:buFont typeface="Poppins"/>
              <a:buNone/>
              <a:defRPr>
                <a:solidFill>
                  <a:schemeClr val="tx1"/>
                </a:solidFill>
                <a:latin typeface="FreesiaUPC" panose="020B0604020202020204" pitchFamily="34" charset="-34"/>
                <a:ea typeface="Poppins"/>
                <a:cs typeface="FreesiaUPC" panose="020B0604020202020204" pitchFamily="34" charset="-34"/>
              </a:defRPr>
            </a:lvl1pPr>
            <a:lvl2pPr marL="914400" indent="-317500">
              <a:buClr>
                <a:srgbClr val="CCCCCC"/>
              </a:buClr>
              <a:buSzPts val="1400"/>
              <a:buFont typeface="Poppins"/>
              <a:buChar char="￮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indent="-317500">
              <a:buClr>
                <a:srgbClr val="CCCCCC"/>
              </a:buClr>
              <a:buSzPts val="1400"/>
              <a:buFont typeface="Poppins"/>
              <a:buChar char="￮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indent="-317500">
              <a:buClr>
                <a:srgbClr val="CCCCCC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indent="-317500">
              <a:buClr>
                <a:srgbClr val="CCCCCC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indent="-317500">
              <a:buClr>
                <a:srgbClr val="CCCCCC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indent="-317500">
              <a:buClr>
                <a:srgbClr val="CCCCCC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indent="-317500">
              <a:buClr>
                <a:srgbClr val="CCCCCC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indent="-317500">
              <a:buClr>
                <a:srgbClr val="CCCCCC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pPr algn="ctr"/>
            <a:r>
              <a:rPr lang="th-TH" dirty="0" smtClean="0">
                <a:sym typeface="Wingdings 2" panose="05020102010507070707" pitchFamily="18" charset="2"/>
              </a:rPr>
              <a:t>6. ศึกษาระบบฐานข้อมูลของโปรแกรมระบบบัญชีคอมพิวเตอร์</a:t>
            </a:r>
            <a:endParaRPr lang="th-TH" dirty="0"/>
          </a:p>
        </p:txBody>
      </p:sp>
      <p:sp>
        <p:nvSpPr>
          <p:cNvPr id="43" name="Google Shape;155;p15"/>
          <p:cNvSpPr txBox="1">
            <a:spLocks/>
          </p:cNvSpPr>
          <p:nvPr/>
        </p:nvSpPr>
        <p:spPr>
          <a:xfrm rot="284591">
            <a:off x="3355417" y="3652504"/>
            <a:ext cx="1942607" cy="1126423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3600"/>
              <a:buFont typeface="Poppins"/>
              <a:buNone/>
              <a:defRPr>
                <a:solidFill>
                  <a:schemeClr val="tx1"/>
                </a:solidFill>
                <a:latin typeface="FreesiaUPC" panose="020B0604020202020204" pitchFamily="34" charset="-34"/>
                <a:ea typeface="Poppins"/>
                <a:cs typeface="FreesiaUPC" panose="020B0604020202020204" pitchFamily="34" charset="-34"/>
              </a:defRPr>
            </a:lvl1pPr>
            <a:lvl2pPr marL="914400" indent="-317500">
              <a:buClr>
                <a:srgbClr val="CCCCCC"/>
              </a:buClr>
              <a:buSzPts val="1400"/>
              <a:buFont typeface="Poppins"/>
              <a:buChar char="￮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indent="-317500">
              <a:buClr>
                <a:srgbClr val="CCCCCC"/>
              </a:buClr>
              <a:buSzPts val="1400"/>
              <a:buFont typeface="Poppins"/>
              <a:buChar char="￮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indent="-317500">
              <a:buClr>
                <a:srgbClr val="CCCCCC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indent="-317500">
              <a:buClr>
                <a:srgbClr val="CCCCCC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indent="-317500">
              <a:buClr>
                <a:srgbClr val="CCCCCC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indent="-317500">
              <a:buClr>
                <a:srgbClr val="CCCCCC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indent="-317500">
              <a:buClr>
                <a:srgbClr val="CCCCCC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indent="-317500">
              <a:buClr>
                <a:srgbClr val="CCCCCC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r>
              <a:rPr lang="th-TH" dirty="0" smtClean="0">
                <a:sym typeface="Wingdings 2" panose="05020102010507070707" pitchFamily="18" charset="2"/>
              </a:rPr>
              <a:t>7. ศึกษาระบบการสำรองข้อมูล การดูแลรักษาความปลอดภัย รวมทั้งแนวทางการนำข้อมูลสำรองมาใช้</a:t>
            </a:r>
            <a:endParaRPr lang="th-TH" dirty="0"/>
          </a:p>
        </p:txBody>
      </p:sp>
      <p:sp>
        <p:nvSpPr>
          <p:cNvPr id="50" name="Google Shape;155;p15"/>
          <p:cNvSpPr txBox="1">
            <a:spLocks/>
          </p:cNvSpPr>
          <p:nvPr/>
        </p:nvSpPr>
        <p:spPr>
          <a:xfrm>
            <a:off x="626314" y="3839944"/>
            <a:ext cx="2211462" cy="1020231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3600"/>
              <a:buFont typeface="Poppins"/>
              <a:buNone/>
              <a:defRPr>
                <a:solidFill>
                  <a:schemeClr val="tx1"/>
                </a:solidFill>
                <a:latin typeface="FreesiaUPC" panose="020B0604020202020204" pitchFamily="34" charset="-34"/>
                <a:ea typeface="Poppins"/>
                <a:cs typeface="FreesiaUPC" panose="020B0604020202020204" pitchFamily="34" charset="-34"/>
              </a:defRPr>
            </a:lvl1pPr>
            <a:lvl2pPr marL="914400" indent="-317500">
              <a:buClr>
                <a:srgbClr val="CCCCCC"/>
              </a:buClr>
              <a:buSzPts val="1400"/>
              <a:buFont typeface="Poppins"/>
              <a:buChar char="￮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indent="-317500">
              <a:buClr>
                <a:srgbClr val="CCCCCC"/>
              </a:buClr>
              <a:buSzPts val="1400"/>
              <a:buFont typeface="Poppins"/>
              <a:buChar char="￮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indent="-317500">
              <a:buClr>
                <a:srgbClr val="CCCCCC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indent="-317500">
              <a:buClr>
                <a:srgbClr val="CCCCCC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indent="-317500">
              <a:buClr>
                <a:srgbClr val="CCCCCC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indent="-317500">
              <a:buClr>
                <a:srgbClr val="CCCCCC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indent="-317500">
              <a:buClr>
                <a:srgbClr val="CCCCCC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indent="-317500">
              <a:buClr>
                <a:srgbClr val="CCCCCC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r>
              <a:rPr lang="th-TH" dirty="0" smtClean="0">
                <a:sym typeface="Wingdings 2" panose="05020102010507070707" pitchFamily="18" charset="2"/>
              </a:rPr>
              <a:t>8. ศึกษาแนวทาง หลักเกณฑ์ในการคัดเลือกและพิจารณาของการใช้บริการจากผู้พัฒนาโปรแกรมภาคเอกชนของคณะกรรมการดำเนินงานสหกรณ์</a:t>
            </a:r>
            <a:endParaRPr lang="th-TH" dirty="0"/>
          </a:p>
        </p:txBody>
      </p:sp>
      <p:sp>
        <p:nvSpPr>
          <p:cNvPr id="66" name="Google Shape;155;p15"/>
          <p:cNvSpPr txBox="1">
            <a:spLocks/>
          </p:cNvSpPr>
          <p:nvPr/>
        </p:nvSpPr>
        <p:spPr>
          <a:xfrm>
            <a:off x="620347" y="2692793"/>
            <a:ext cx="1989518" cy="95971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buClr>
                <a:schemeClr val="dk1"/>
              </a:buClr>
              <a:buSzPts val="3600"/>
              <a:buFont typeface="Poppins"/>
              <a:buNone/>
              <a:defRPr>
                <a:solidFill>
                  <a:schemeClr val="tx1"/>
                </a:solidFill>
                <a:latin typeface="FreesiaUPC" panose="020B0604020202020204" pitchFamily="34" charset="-34"/>
                <a:ea typeface="Poppins"/>
                <a:cs typeface="FreesiaUPC" panose="020B0604020202020204" pitchFamily="34" charset="-34"/>
              </a:defRPr>
            </a:lvl1pPr>
            <a:lvl2pPr marL="914400" indent="-317500">
              <a:buClr>
                <a:srgbClr val="CCCCCC"/>
              </a:buClr>
              <a:buSzPts val="1400"/>
              <a:buFont typeface="Poppins"/>
              <a:buChar char="￮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2pPr>
            <a:lvl3pPr marL="1371600" indent="-317500">
              <a:buClr>
                <a:srgbClr val="CCCCCC"/>
              </a:buClr>
              <a:buSzPts val="1400"/>
              <a:buFont typeface="Poppins"/>
              <a:buChar char="￮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3pPr>
            <a:lvl4pPr marL="1828800" indent="-317500">
              <a:buClr>
                <a:srgbClr val="CCCCCC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4pPr>
            <a:lvl5pPr marL="2286000" indent="-317500">
              <a:buClr>
                <a:srgbClr val="CCCCCC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5pPr>
            <a:lvl6pPr marL="2743200" indent="-317500">
              <a:buClr>
                <a:srgbClr val="CCCCCC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6pPr>
            <a:lvl7pPr marL="3200400" indent="-317500">
              <a:buClr>
                <a:srgbClr val="CCCCCC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7pPr>
            <a:lvl8pPr marL="3657600" indent="-317500">
              <a:buClr>
                <a:srgbClr val="CCCCCC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8pPr>
            <a:lvl9pPr marL="4114800" indent="-317500">
              <a:buClr>
                <a:srgbClr val="CCCCCC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</a:defRPr>
            </a:lvl9pPr>
          </a:lstStyle>
          <a:p>
            <a:r>
              <a:rPr lang="th-TH" dirty="0" smtClean="0">
                <a:sym typeface="Wingdings 2" panose="05020102010507070707" pitchFamily="18" charset="2"/>
              </a:rPr>
              <a:t>9. ศึกษาแนวทางการตรวจสอบคอมพิวเตอร์โดยหน่วยงานภายในของสหกรณ์</a:t>
            </a:r>
            <a:r>
              <a:rPr lang="en-US" dirty="0">
                <a:sym typeface="Wingdings 2" panose="05020102010507070707" pitchFamily="18" charset="2"/>
              </a:rPr>
              <a:t> </a:t>
            </a:r>
            <a:r>
              <a:rPr lang="th-TH" dirty="0" smtClean="0">
                <a:sym typeface="Wingdings 2" panose="05020102010507070707" pitchFamily="18" charset="2"/>
              </a:rPr>
              <a:t>หรือผู้ตรวจสอบจากบุคคลภายนอก</a:t>
            </a:r>
            <a:endParaRPr lang="th-TH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1564811" y="2322927"/>
            <a:ext cx="0" cy="429797"/>
          </a:xfrm>
          <a:prstGeom prst="line">
            <a:avLst/>
          </a:prstGeom>
          <a:ln w="76200">
            <a:solidFill>
              <a:schemeClr val="bg1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9408">
            <a:off x="2382139" y="2516852"/>
            <a:ext cx="227704" cy="3643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08341">
            <a:off x="7738267" y="3453863"/>
            <a:ext cx="245972" cy="39355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70471">
            <a:off x="2820946" y="1993733"/>
            <a:ext cx="209477" cy="33516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052">
            <a:off x="5235291" y="1970077"/>
            <a:ext cx="309497" cy="495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180756"/>
            <a:ext cx="9144000" cy="8080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4.4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การกำหนดความต้องการของผู้ใช้งานของระบบงานใหม่ (</a:t>
            </a: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User Requirements) 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อย่าง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ชัดเจน </a:t>
            </a:r>
            <a:endParaRPr lang="en-US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ใช้ในการควบคุมการพัฒนาระบบงานว่าเป็นไปตามความต้องการของผู้ใช้งานอย่าง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เหมาะสม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10519" y="1090845"/>
            <a:ext cx="6456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arenR"/>
            </a:pPr>
            <a:r>
              <a:rPr lang="th-TH" sz="20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0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การร้องขอให้มีการพัฒนาหรือแก้ไขเปลี่ยนแปลงระบบงานคอมพิวเตอร์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ต้องจัดทำให้เป็นลายลักษณ์อักษร (อาจเป็น 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Electronic </a:t>
            </a:r>
            <a:r>
              <a:rPr lang="en-US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Transaction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)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และได้รับอนุมัติจากผู้มีอำนาจหน้าที่ เช่น หัวหน้าส่วนงานที่ร้องขอ หัวหน้าฝ่ายคอมพิวเตอร์ เป็นต้น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/>
            </a:pPr>
            <a:r>
              <a:rPr lang="th-TH" sz="20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20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ประเมินผลกระทบของการเปลี่ยนแปลง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ระบบที่สำคัญเป็นลายลักษณ์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อักษรทั้ง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ในด้านการปฏิบัติงาน (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Operation)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ระบบรักษาความปลอดภัย (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Security)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และการทำงาน (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Functionality)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ของระบบงานที่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เกี่ยวข้อง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71" y="988829"/>
            <a:ext cx="1795870" cy="1749557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3" y="2955309"/>
            <a:ext cx="1751617" cy="1751617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2106203" y="2955309"/>
            <a:ext cx="67570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arenR" startAt="3"/>
            </a:pPr>
            <a:r>
              <a:rPr lang="th-TH" sz="20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0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การสอบทานกฎเกณฑ์ของระเบียบที่เกี่ยวข้อง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เนื่องจากการแก้ไขเปลี่ยนแปลงในหลายกรณีอาจส่งผลกระทบต่อการปฏิบัติตามระเบียบของ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สหกรณ์ ให้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มีการระบุความต้องการทางสารสนเทศสำหรับระบบสารสนเทศที่ต้องการปรับปรุง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ก่อนที่จะ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เริ่มต้นทำการพัฒนา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 startAt="3"/>
            </a:pPr>
            <a:r>
              <a:rPr lang="th-TH" sz="20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0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การกำหนดการสงวนสิทธิที่จะตรวจสอบด้านคุณภาพและความถูกต้องของซอฟต์แวร์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ที่จะมีการพัฒนาโดยผู้ให้บริการภายนอกโดยระบุไว้ในสัญญาจ้างที่ทำกับผู้ให้บริการภายนอก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056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33916"/>
            <a:ext cx="9144000" cy="84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4.5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ในกรณีที่มีการแปลงข้อมูล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จากระบบเดิมไป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ระบบงานใหม่ 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กระบวนการ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ตรวจสอบ</a:t>
            </a:r>
            <a:endParaRPr lang="en-US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    หรือ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กระทบยอดระหว่างระบบงานเดิมและระบบงานใหม่อย่าง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เหมาะสม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382219" y="1213838"/>
            <a:ext cx="41061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arenR"/>
            </a:pPr>
            <a:r>
              <a:rPr lang="th-TH" sz="24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แจ้ง</a:t>
            </a:r>
            <a:r>
              <a:rPr lang="th-TH" sz="24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ให้ผู้ที่เกี่ยวข้องระบบสารสนเทศได้รับทราบเกี่ยวกับการเปลี่ยนแปลง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ใหม่เพื่อให้บุคคลเหล่านั้นมีเวลาเพียงพอในการดำเนินการทดสอบและทบทวนก่อนที่จะดำเนินการเปลี่ยนแปลง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/>
            </a:pPr>
            <a:r>
              <a:rPr lang="th-TH" sz="24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ใน</a:t>
            </a:r>
            <a:r>
              <a:rPr lang="th-TH" sz="24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ระบบงานที่สำคัญควรมีหน่วยงานหรือทีมงานอิสระเข้าตรวจสอบ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ว่ามีการปฏิบัติตามขั้นตอนการพัฒนาและการทดสอบระบบก่อนที่จะโอนย้ายไปใช้งานจริง   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345" y="2518656"/>
            <a:ext cx="2395685" cy="239568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01" y="1137594"/>
            <a:ext cx="2767686" cy="1326183"/>
          </a:xfrm>
          <a:prstGeom prst="rect">
            <a:avLst/>
          </a:prstGeom>
        </p:spPr>
      </p:pic>
      <p:sp>
        <p:nvSpPr>
          <p:cNvPr id="5" name="Circular Arrow 4"/>
          <p:cNvSpPr/>
          <p:nvPr/>
        </p:nvSpPr>
        <p:spPr>
          <a:xfrm rot="3745675">
            <a:off x="2793564" y="1808669"/>
            <a:ext cx="1121629" cy="1121313"/>
          </a:xfrm>
          <a:prstGeom prst="circularArrow">
            <a:avLst>
              <a:gd name="adj1" fmla="val 10138"/>
              <a:gd name="adj2" fmla="val 1029622"/>
              <a:gd name="adj3" fmla="val 20173876"/>
              <a:gd name="adj4" fmla="val 10892216"/>
              <a:gd name="adj5" fmla="val 11925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76715" y="2743893"/>
            <a:ext cx="85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ระบบเดิม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231090" y="4069259"/>
            <a:ext cx="878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ระบบใหม่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8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02019"/>
            <a:ext cx="9144000" cy="87307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4.6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การทดสอบระบบงานที่พัฒนาใหม่เพื่อให้มั่นใจว่าระบบสามารถทำงานได้มีประสิทธิภาพ </a:t>
            </a:r>
            <a:endParaRPr lang="th-TH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ประมวลผล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ถูกต้องและเป็นไปตามความต้องการก่อนจะนำระบบงานออกใช้งาน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จริง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286000" y="1214678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ที่ร้องขอและฝ่ายคอมพิวเตอร์รวมทั้งผู้ใช้งานอื่นที่เกี่ยวข้อง 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ต้องมีส่วนร่วมใน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การทดสอบ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เพื่อให้มั่นใจว่าระบบงานคอมพิวเตอร์ที่ได้รับการพัฒนาใหม่ มีการทำงานที่มีประสิทธิภาพ มีการประมวลผลที่ถูกต้องครบถ้วน และเป็นไปตามความต้องการก่อนที่จะนำระบบไปใช้งานจริง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ระบบงาน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ที่สำคัญควรมี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หน่วยงานหรือทีมงานอิสระ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เข้าตรวจสอบว่ามีการปฏิบัติตาม ขั้นตอนการพัฒนาและการทดสอบระบบก่อนที่จะโอนย้ายไปใช้งานจริง  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423" y="1075096"/>
            <a:ext cx="2217578" cy="1684672"/>
          </a:xfrm>
          <a:prstGeom prst="rect">
            <a:avLst/>
          </a:prstGeom>
        </p:spPr>
      </p:pic>
      <p:pic>
        <p:nvPicPr>
          <p:cNvPr id="1026" name="Picture 2" descr="Image result for icon te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4386" y="2256624"/>
            <a:ext cx="2412478" cy="22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677735">
            <a:off x="142646" y="1722231"/>
            <a:ext cx="2179328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TEST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1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79006"/>
            <a:ext cx="9144000" cy="63539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4.7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การอนุมัติตามขั้นตอนของกระบวนการพัฒนาระบบงานใหม่จากผู้บริหารของ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สหกรณ์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456567" y="1031845"/>
            <a:ext cx="498192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กำหนดให้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มีการ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ระบุความต้องการทางสารสนเทศ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สำหรับระบบสารสนเทศ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ที่ต้องการปรับปรุง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ก่อนที่จะเริ่มต้นทำการพัฒนา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กำหนดวิธีปฏิบัติในการพัฒนาระบบงานใหม่เป็นลายลักษณ์อักษร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โดยครอบคลุมถึงขั้นตอนที่สำคัญ ได้แก่ </a:t>
            </a:r>
            <a:endParaRPr lang="en-US" sz="20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-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แผนการทำงาน </a:t>
            </a:r>
            <a:endParaRPr lang="en-US" sz="20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-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ความต้องการใช้ระบบงาน </a:t>
            </a:r>
            <a:endParaRPr lang="en-US" sz="20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-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ออกแบบระบบ </a:t>
            </a:r>
            <a:endParaRPr lang="en-US" sz="20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-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ทดสอบและนำระบบออกใช้งานจริง </a:t>
            </a:r>
            <a:endParaRPr lang="en-US" sz="20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rgbClr val="002060"/>
              </a:buClr>
            </a:pP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-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และได้รับ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การอนุมัติจากคณะกรรมการดำเนินการสหกรณ์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39725" indent="-339725">
              <a:buClr>
                <a:srgbClr val="002060"/>
              </a:buClr>
              <a:buFont typeface="+mj-lt"/>
              <a:buAutoNum type="arabicParenR" startAt="3"/>
            </a:pP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กำหนดขั้นตอนการปฏิบัติงาน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เพื่อควบคุมการติดตั้งซอฟต์แวร์บนระบบสารสนเทศที่ให้บริการ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AutoShape 2" descr="Image result for icon à¸à¹à¸­à¹à¸ªà¸à¸­"/>
          <p:cNvSpPr>
            <a:spLocks noChangeAspect="1" noChangeArrowheads="1"/>
          </p:cNvSpPr>
          <p:nvPr/>
        </p:nvSpPr>
        <p:spPr bwMode="auto">
          <a:xfrm>
            <a:off x="297031" y="1155133"/>
            <a:ext cx="2909424" cy="2909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53" y="1183728"/>
            <a:ext cx="1832983" cy="1832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9" y="3262752"/>
            <a:ext cx="1603629" cy="16036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555" y="2335260"/>
            <a:ext cx="1646464" cy="164646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70" b="10256"/>
          <a:stretch/>
        </p:blipFill>
        <p:spPr>
          <a:xfrm>
            <a:off x="7253555" y="1003951"/>
            <a:ext cx="1890445" cy="961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30448"/>
            <a:ext cx="9144000" cy="7579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4.8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การจัดฝึกอบรมเกี่ยวกับระบบบัญชีคอมพิวเตอร์ให้กับผู้ใช้งาน </a:t>
            </a:r>
            <a:endParaRPr lang="en-US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                 เพื่อให้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สามารถประมวลผลข้อมูลได้ถูกต้องและ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ครบถ้วน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944598" y="1126605"/>
            <a:ext cx="457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002060"/>
              </a:buClr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หลักสูตรอบรมเจ้าหน้าที่สหกรณ์ให้มี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ความรู้ความเข้าใจในด้านอุปกรณ์คอมพิวเตอร์และซอฟต์แวร์เบื้องต้น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เพื่อลดความเสี่ยงด้านข้อผิดพลาดจากการปฏิบัติงานให้น้อยที่สุด ทำให้เจ้าหน้าที่มีความรู้ความเข้าใจการใช้และบริหารจัดการเครื่องมืออุปกรณ์ทางด้านสารสนเทศได้มีประสิทธิภาพยิ่งขึ้น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342900" indent="-342900">
              <a:buClr>
                <a:srgbClr val="002060"/>
              </a:buClr>
              <a:buFont typeface="+mj-lt"/>
              <a:buAutoNum type="arabicParenR"/>
            </a:pP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ส่ง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เจ้าหน้าที่ของสหกรณ์ไป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อบรมร่วมกันหน่วยงานอื่น หรือสถาบันที่มีการจัดฝึกอบรมในเนื้อหาที่เป็นประโยชน์ต่อการปฏิบัติงานเทคโนโลยีสารสนเทศและการสื่อสารของสหกรณ์</a:t>
            </a:r>
            <a:endParaRPr lang="en-US" sz="20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9" y="1412624"/>
            <a:ext cx="3533775" cy="3076575"/>
          </a:xfrm>
          <a:prstGeom prst="rect">
            <a:avLst/>
          </a:prstGeom>
          <a:ln>
            <a:solidFill>
              <a:srgbClr val="002060"/>
            </a:solidFill>
            <a:prstDash val="dash"/>
          </a:ln>
        </p:spPr>
      </p:pic>
      <p:sp>
        <p:nvSpPr>
          <p:cNvPr id="2" name="สี่เหลี่ยมผืนผ้า 1"/>
          <p:cNvSpPr/>
          <p:nvPr/>
        </p:nvSpPr>
        <p:spPr>
          <a:xfrm>
            <a:off x="2260886" y="1126605"/>
            <a:ext cx="1359668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เจ้าหน้าที่สหกรณ์</a:t>
            </a:r>
            <a:endParaRPr lang="th-TH" sz="1800" b="1" dirty="0"/>
          </a:p>
        </p:txBody>
      </p:sp>
    </p:spTree>
    <p:extLst>
      <p:ext uri="{BB962C8B-B14F-4D97-AF65-F5344CB8AC3E}">
        <p14:creationId xmlns:p14="http://schemas.microsoft.com/office/powerpoint/2010/main" val="200635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t="6444" r="12855" b="8929"/>
          <a:stretch/>
        </p:blipFill>
        <p:spPr>
          <a:xfrm>
            <a:off x="339049" y="1513816"/>
            <a:ext cx="1428107" cy="1564551"/>
          </a:xfrm>
          <a:prstGeom prst="rect">
            <a:avLst/>
          </a:prstGeom>
        </p:spPr>
      </p:pic>
      <p:sp>
        <p:nvSpPr>
          <p:cNvPr id="16" name="Google Shape;155;p15"/>
          <p:cNvSpPr txBox="1">
            <a:spLocks/>
          </p:cNvSpPr>
          <p:nvPr/>
        </p:nvSpPr>
        <p:spPr>
          <a:xfrm>
            <a:off x="0" y="180753"/>
            <a:ext cx="9144000" cy="12679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4.9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การกำหนดวิธีปฏิบัติงานเกี่ยวกับการขอเปลี่ยนแปลงแก้ไข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ระบบงาน</a:t>
            </a:r>
            <a:r>
              <a:rPr lang="en-US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โดยครอบคลุม</a:t>
            </a:r>
            <a:endParaRPr lang="en-US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   กระบวนการ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ขอเปลี่ยนแปลงแก้ไข ขั้นตอนในการทดสอบ 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ขั้นตอนใน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  นำระบบงานออก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ใช้งานจริงอย่างเป็นลายลักษณ์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อักษร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859623" y="1448663"/>
            <a:ext cx="719191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ขั้นตอนหรือวิธีปฏิบัติในการพัฒนาหรือแก้ไขเปลี่ยนแปลงระบบงานเป็นลายลักษณ์อักษร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โดยอย่างน้อยควรมีข้อกำหนดเกี่ยวกับขั้นตอนการร้องขอ ขั้นตอนในการพัฒนาหรือแก้ไขเปลี่ยนแปลงขั้นตอนในการทดสอบและขั้นตอนในการโอนย้ายข้อมูลจากระบบงานเดิมไประบบงานใหม่ และได้รับการอนุมัติจากคณะกรรมการดำเนินการสหกรณ์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/>
            </a:pP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การประเมินผลกระทบของการเปลี่ยนแปลงที่สำคัญเป็นลายลักษณ์อักษร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ทั้งในด้านการปฏิบัติงาน (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operation)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ระบบรักษาความปลอดภัย (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security)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และการทำงาน 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functionality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)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ของระบบงานที่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เกี่ยวข้อง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สี่เหลี่ยมผืนผ้า 1"/>
          <p:cNvSpPr/>
          <p:nvPr/>
        </p:nvSpPr>
        <p:spPr>
          <a:xfrm>
            <a:off x="246581" y="3556384"/>
            <a:ext cx="88049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-287338">
              <a:buClr>
                <a:srgbClr val="002060"/>
              </a:buClr>
              <a:buFont typeface="+mj-lt"/>
              <a:buAutoNum type="arabicParenR" startAt="3"/>
            </a:pP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การสอบทานกฎเกณฑ์ของระเบียบที่เกี่ยวข้อง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เนื่องจากการแก้ไขเปลี่ยนแปลงในหลายกรณีอาจส่งผลกระทบต่อการปฏิบัติตามระเบียบของสหกรณ์  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6700" indent="-266700">
              <a:buClr>
                <a:srgbClr val="002060"/>
              </a:buClr>
              <a:buFont typeface="+mj-lt"/>
              <a:buAutoNum type="arabicParenR" startAt="3"/>
            </a:pP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แจ้ง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ให้ผู้ที่เกี่ยวข้องระบบสารสนเทศได้รับทราบเกี่ยวกับการเปลี่ยนแปลง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ระบบงานใหม่เพื่อให้บุคคลเหล่านั้นมีเวลาเพียงพอในการดำเนินการทดสอบและทบทวน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ก่อนที่จะ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ดำเนินการเปลี่ยนแปลงจากระบบงานเดิมเป็นระบบงานใหม่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93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750067" y="3768905"/>
            <a:ext cx="4849402" cy="721894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55;p15"/>
          <p:cNvSpPr txBox="1">
            <a:spLocks/>
          </p:cNvSpPr>
          <p:nvPr/>
        </p:nvSpPr>
        <p:spPr>
          <a:xfrm>
            <a:off x="0" y="244551"/>
            <a:ext cx="9144000" cy="8608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4.10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การอนุมัติการขอเปลี่ยนแปลงแก้ไขโปรแกรม/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ระบบงาน</a:t>
            </a:r>
            <a:endParaRPr lang="en-US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                             จาก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ผู้บริหารสหกรณ์อย่างเป็นลายลักษณ์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อักษร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665535" y="1197767"/>
            <a:ext cx="493393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ต้องมีการร้อง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</a:t>
            </a:r>
            <a:endParaRPr lang="en-US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endParaRPr lang="en-US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โดย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ระบุปัญหาหรือเหตุผลความจำเป็นที่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ต้อง</a:t>
            </a:r>
            <a:endParaRPr lang="en-US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เปลี่ยนแปลง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แก้ไขโปรแกรม/ระบบงาน </a:t>
            </a:r>
            <a:endParaRPr lang="en-US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การประเมินผลกระทบของการเปลี่ยนแปลงที่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สำคัญ</a:t>
            </a:r>
            <a:endParaRPr lang="en-US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algn="ctr"/>
            <a:endParaRPr lang="en-US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2400" dirty="0" smtClean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2400" b="1" dirty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ได้รับการอนุมัติ</a:t>
            </a:r>
            <a:r>
              <a:rPr lang="th-TH" sz="2400" b="1" dirty="0" smtClean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จาก</a:t>
            </a:r>
            <a:endParaRPr lang="en-US" sz="2400" b="1" dirty="0" smtClean="0">
              <a:solidFill>
                <a:srgbClr val="FFFF00"/>
              </a:solidFill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2400" b="1" dirty="0" smtClean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คณะกรรมการ</a:t>
            </a:r>
            <a:r>
              <a:rPr lang="th-TH" sz="2400" b="1" dirty="0">
                <a:solidFill>
                  <a:srgbClr val="FFFF00"/>
                </a:solidFill>
                <a:latin typeface="FreesiaUPC" pitchFamily="34" charset="-34"/>
                <a:cs typeface="FreesiaUPC" pitchFamily="34" charset="-34"/>
              </a:rPr>
              <a:t>ดำเนินการสหกรณ์</a:t>
            </a:r>
            <a:endParaRPr lang="en-US" sz="2400" b="1" dirty="0">
              <a:solidFill>
                <a:srgbClr val="FFFF0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6" t="4277" r="18737" b="4820"/>
          <a:stretch/>
        </p:blipFill>
        <p:spPr>
          <a:xfrm>
            <a:off x="595899" y="1372428"/>
            <a:ext cx="2774023" cy="2712377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6132502" y="1623317"/>
            <a:ext cx="0" cy="39041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109071" y="2710718"/>
            <a:ext cx="0" cy="39041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095915" y="3501775"/>
            <a:ext cx="0" cy="390418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81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50518"/>
            <a:ext cx="9144000" cy="12388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4.11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การทดสอบโปรแกรม/ระบบงานที่เปลี่ยนแปลงแก้ไขจากผู้ที่ร้องขอรวมทั้งผู้ใช้งานอื่น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      เพื่อให้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มั่นใจว่าระบบสามารถทำงานได้มีประสิทธิภาพ ประมวลผล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ถูกต้อง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      และ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เป็นไป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ตามความ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ต้องการก่อนจะที่โอนย้ายไปยังระบบงานที่ใช้จริง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859269" y="1557112"/>
            <a:ext cx="457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Clr>
                <a:srgbClr val="002060"/>
              </a:buClr>
              <a:buFont typeface="+mj-lt"/>
              <a:buAutoNum type="arabicParenR"/>
            </a:pP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ที่ร้องขอรวมทั้งผู้ใช้งานที่เกี่ยวข้องควร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มีส่วนร่วมในกระบวนการพัฒนาหรือแก้ไข เปลี่ยนแปลง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เพื่อให้พัฒนาระบบงานได้ตรงกับความต้องการ  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265113" indent="-265113">
              <a:buClr>
                <a:srgbClr val="002060"/>
              </a:buClr>
              <a:buFont typeface="+mj-lt"/>
              <a:buAutoNum type="arabicParenR"/>
            </a:pP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กำหนดให้</a:t>
            </a:r>
            <a:r>
              <a:rPr lang="en-US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ร้องขอ ผู้ใช้งานหรือผู้ที่เกี่ยวข้อง </a:t>
            </a:r>
            <a:r>
              <a:rPr lang="en-US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ทำ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การทดสอบ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ระบบสารสนเทศตาม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จุดประสงค์</a:t>
            </a:r>
            <a:r>
              <a:rPr lang="en-US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กำหนดไว้อย่างครบถ้วนเพียงพอ ก่อนดำเนินการเปลี่ยนแปลงระบบงานใหม่  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125" y="1777198"/>
            <a:ext cx="3479548" cy="25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94246"/>
            <a:ext cx="9144000" cy="8540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4.12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การแบ่งแยกหน้าที่ระหว่างผู้พัฒนาหรือผู้เปลี่ยนแปลงแก้ไขระบบงานออกจาก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           ผู้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โอนย้ายโปรแกรมหรือระบบงานเข้าสู่ระบบงานที่ใช้จริง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188541" y="1477737"/>
            <a:ext cx="44314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กำหนดให้มี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การแบ่งแยกหน้าที่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ระหว่าง</a:t>
            </a:r>
            <a:endParaRPr lang="en-US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endParaRPr lang="en-US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- 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ผู้พัฒนาหรือเปลี่ยนแปลง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แก้ไข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ระบบงาน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กับ</a:t>
            </a:r>
            <a:endParaRPr lang="en-US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en-US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- 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เปลี่ยนแปลงโปรแกรมหรือถ่ายโอนระบบที่พัฒนาเปลี่ยนแปลงแก้ไขเข้าสู่ระบบงานที่ใช้จริง  </a:t>
            </a:r>
            <a:endParaRPr lang="en-US" sz="24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6" y="1477737"/>
            <a:ext cx="3215542" cy="326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6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39661"/>
            <a:ext cx="9144000" cy="8448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4.13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การแบ่งแยกส่วนคอมพิวเตอร์ที่มีไว้สำหรับการพัฒนาระบบงาน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หรือ</a:t>
            </a:r>
          </a:p>
          <a:p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                 ระบบงาน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สำหรับทดสอบออกจากระบบงานที่ใช้งานจริง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07560" y="1258845"/>
            <a:ext cx="40567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ต้องแบ่งแยกส่วนคอมพิวเตอร์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ที่มีไว้สำหรับ</a:t>
            </a:r>
            <a:r>
              <a:rPr lang="th-TH" sz="2400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กา</a:t>
            </a:r>
            <a:r>
              <a:rPr lang="th-TH" sz="2400" dirty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ร</a:t>
            </a:r>
            <a:r>
              <a:rPr lang="th-TH" sz="2400" dirty="0" smtClean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พัฒนา</a:t>
            </a:r>
            <a:r>
              <a:rPr lang="th-TH" sz="2400" dirty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ระบบงาน (</a:t>
            </a:r>
            <a:r>
              <a:rPr lang="en-US" sz="2400" dirty="0">
                <a:solidFill>
                  <a:srgbClr val="0070C0"/>
                </a:solidFill>
                <a:latin typeface="FreesiaUPC" pitchFamily="34" charset="-34"/>
                <a:cs typeface="FreesiaUPC" pitchFamily="34" charset="-34"/>
              </a:rPr>
              <a:t>Develop Environment) 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ออกจาก</a:t>
            </a:r>
            <a:r>
              <a:rPr lang="th-TH" sz="2400" dirty="0">
                <a:solidFill>
                  <a:schemeClr val="accent6">
                    <a:lumMod val="75000"/>
                  </a:schemeClr>
                </a:solidFill>
                <a:latin typeface="FreesiaUPC" pitchFamily="34" charset="-34"/>
                <a:cs typeface="FreesiaUPC" pitchFamily="34" charset="-34"/>
              </a:rPr>
              <a:t>ส่วนที่ใช้งานจริง (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FreesiaUPC" pitchFamily="34" charset="-34"/>
                <a:cs typeface="FreesiaUPC" pitchFamily="34" charset="-34"/>
              </a:rPr>
              <a:t>Production Environment)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และควบคุมให้มีการเข้าถึงเฉพาะผู้ที่เกี่ยวข้องในแต่ละส่วนเท่านั้น ทั้งนี้การแบ่งแยกส่วนตามที่กล่าว อาจแบ่งโดยใช้เครื่องคอมพิวเตอร์คนละเครื่อง หรือแบ่งโดยการจัดเนื้อที่ไว้ภายในเครื่องคอมพิวเตอร์เดียวกันก็ได้  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26" y="1394142"/>
            <a:ext cx="1872311" cy="14993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17030" y="3294909"/>
            <a:ext cx="2198914" cy="14993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35404" y="1258845"/>
            <a:ext cx="2192399" cy="165074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464277" y="3125594"/>
            <a:ext cx="2192399" cy="165074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58452" y="1266670"/>
            <a:ext cx="12795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eesiaUPC" pitchFamily="34" charset="-34"/>
                <a:cs typeface="FreesiaUPC" pitchFamily="34" charset="-34"/>
              </a:rPr>
              <a:t>Develop Environment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91927" y="3084827"/>
            <a:ext cx="14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eesiaUPC" pitchFamily="34" charset="-34"/>
                <a:cs typeface="FreesiaUPC" pitchFamily="34" charset="-34"/>
              </a:rPr>
              <a:t>Production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5"/>
          <p:cNvGrpSpPr/>
          <p:nvPr/>
        </p:nvGrpSpPr>
        <p:grpSpPr>
          <a:xfrm>
            <a:off x="3308922" y="811020"/>
            <a:ext cx="3339000" cy="3339000"/>
            <a:chOff x="2902488" y="902232"/>
            <a:chExt cx="3339000" cy="3339000"/>
          </a:xfrm>
        </p:grpSpPr>
        <p:sp>
          <p:nvSpPr>
            <p:cNvPr id="272" name="Google Shape;272;p25"/>
            <p:cNvSpPr/>
            <p:nvPr/>
          </p:nvSpPr>
          <p:spPr>
            <a:xfrm rot="-5400000">
              <a:off x="2902488" y="902232"/>
              <a:ext cx="3339000" cy="3339000"/>
            </a:xfrm>
            <a:prstGeom prst="ellipse">
              <a:avLst/>
            </a:prstGeom>
            <a:noFill/>
            <a:ln w="19050" cap="flat" cmpd="sng">
              <a:solidFill>
                <a:srgbClr val="E8E8E8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273" name="Google Shape;273;p25"/>
            <p:cNvSpPr/>
            <p:nvPr/>
          </p:nvSpPr>
          <p:spPr>
            <a:xfrm>
              <a:off x="3123738" y="1123632"/>
              <a:ext cx="2896500" cy="2896200"/>
            </a:xfrm>
            <a:prstGeom prst="pie">
              <a:avLst>
                <a:gd name="adj1" fmla="val 1811602"/>
                <a:gd name="adj2" fmla="val 16214886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275" name="Google Shape;275;p25"/>
          <p:cNvSpPr/>
          <p:nvPr/>
        </p:nvSpPr>
        <p:spPr>
          <a:xfrm>
            <a:off x="4187928" y="1524661"/>
            <a:ext cx="1815900" cy="1815900"/>
          </a:xfrm>
          <a:prstGeom prst="ellipse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bg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6" name="Google Shape;276;p25"/>
          <p:cNvSpPr txBox="1"/>
          <p:nvPr/>
        </p:nvSpPr>
        <p:spPr>
          <a:xfrm>
            <a:off x="4423878" y="2019361"/>
            <a:ext cx="1344000" cy="8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th-TH" sz="2400" b="1" dirty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วิธีการศึกษา </a:t>
            </a:r>
            <a:r>
              <a:rPr lang="th-TH" sz="2400" b="1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สอบถาม</a:t>
            </a:r>
            <a:endParaRPr lang="th-TH" sz="18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pSp>
        <p:nvGrpSpPr>
          <p:cNvPr id="277" name="Google Shape;277;p25"/>
          <p:cNvGrpSpPr/>
          <p:nvPr/>
        </p:nvGrpSpPr>
        <p:grpSpPr>
          <a:xfrm>
            <a:off x="1866028" y="1026610"/>
            <a:ext cx="1802321" cy="1763497"/>
            <a:chOff x="2859873" y="853971"/>
            <a:chExt cx="1068600" cy="1068600"/>
          </a:xfrm>
          <a:solidFill>
            <a:schemeClr val="accent4">
              <a:lumMod val="75000"/>
            </a:schemeClr>
          </a:solidFill>
        </p:grpSpPr>
        <p:sp>
          <p:nvSpPr>
            <p:cNvPr id="278" name="Google Shape;278;p25"/>
            <p:cNvSpPr/>
            <p:nvPr/>
          </p:nvSpPr>
          <p:spPr>
            <a:xfrm>
              <a:off x="2859873" y="853971"/>
              <a:ext cx="1068600" cy="1068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1"/>
                </a:solidFill>
                <a:latin typeface="FreesiaUPC" panose="020B0604020202020204" pitchFamily="34" charset="-34"/>
                <a:ea typeface="Poppins"/>
                <a:cs typeface="FreesiaUPC" panose="020B0604020202020204" pitchFamily="34" charset="-34"/>
                <a:sym typeface="Poppins"/>
              </a:endParaRPr>
            </a:p>
          </p:txBody>
        </p:sp>
        <p:sp>
          <p:nvSpPr>
            <p:cNvPr id="279" name="Google Shape;279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dirty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  <a:sym typeface="Poppins"/>
                </a:rPr>
                <a:t>คณะกรรมการ</a:t>
              </a:r>
              <a:r>
                <a:rPr lang="th-TH" sz="2000" dirty="0" smtClean="0">
                  <a:solidFill>
                    <a:schemeClr val="bg1"/>
                  </a:solidFill>
                  <a:latin typeface="FreesiaUPC" panose="020B0604020202020204" pitchFamily="34" charset="-34"/>
                  <a:ea typeface="Poppins"/>
                  <a:cs typeface="FreesiaUPC" panose="020B0604020202020204" pitchFamily="34" charset="-34"/>
                  <a:sym typeface="Poppins"/>
                </a:rPr>
                <a:t>ดำเนินการสหกรณ์</a:t>
              </a:r>
              <a:endParaRPr sz="2000" dirty="0">
                <a:solidFill>
                  <a:schemeClr val="bg1"/>
                </a:solidFill>
                <a:latin typeface="FreesiaUPC" panose="020B0604020202020204" pitchFamily="34" charset="-34"/>
                <a:ea typeface="Poppins"/>
                <a:cs typeface="FreesiaUPC" panose="020B0604020202020204" pitchFamily="34" charset="-34"/>
                <a:sym typeface="Poppins"/>
              </a:endParaRPr>
            </a:p>
          </p:txBody>
        </p:sp>
      </p:grpSp>
      <p:sp>
        <p:nvSpPr>
          <p:cNvPr id="21" name="Google Shape;155;p15"/>
          <p:cNvSpPr txBox="1">
            <a:spLocks/>
          </p:cNvSpPr>
          <p:nvPr/>
        </p:nvSpPr>
        <p:spPr>
          <a:xfrm>
            <a:off x="867162" y="269970"/>
            <a:ext cx="3488127" cy="65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dk1"/>
              </a:buClr>
              <a:buSzPts val="3600"/>
              <a:buFont typeface="Poppins"/>
              <a:buNone/>
            </a:pPr>
            <a:r>
              <a:rPr lang="th-TH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วิธีการศึกษา สอบถาม </a:t>
            </a:r>
            <a:r>
              <a:rPr lang="en-US" sz="2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000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pSp>
        <p:nvGrpSpPr>
          <p:cNvPr id="22" name="Google Shape;277;p25"/>
          <p:cNvGrpSpPr/>
          <p:nvPr/>
        </p:nvGrpSpPr>
        <p:grpSpPr>
          <a:xfrm>
            <a:off x="692401" y="2511899"/>
            <a:ext cx="1501566" cy="1476783"/>
            <a:chOff x="2873366" y="803174"/>
            <a:chExt cx="1068600" cy="1068600"/>
          </a:xfrm>
          <a:solidFill>
            <a:schemeClr val="accent2"/>
          </a:solidFill>
        </p:grpSpPr>
        <p:sp>
          <p:nvSpPr>
            <p:cNvPr id="23" name="Google Shape;278;p25"/>
            <p:cNvSpPr/>
            <p:nvPr/>
          </p:nvSpPr>
          <p:spPr>
            <a:xfrm>
              <a:off x="2873366" y="803174"/>
              <a:ext cx="1068600" cy="1068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1"/>
                </a:solidFill>
                <a:latin typeface="FreesiaUPC" panose="020B0604020202020204" pitchFamily="34" charset="-34"/>
                <a:ea typeface="Poppins"/>
                <a:cs typeface="FreesiaUPC" panose="020B0604020202020204" pitchFamily="34" charset="-34"/>
                <a:sym typeface="Poppins"/>
              </a:endParaRPr>
            </a:p>
          </p:txBody>
        </p:sp>
        <p:sp>
          <p:nvSpPr>
            <p:cNvPr id="24" name="Google Shape;279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dirty="0" smtClean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  <a:sym typeface="Poppins"/>
                </a:rPr>
                <a:t>ผู้ตรวจสอบกิจการ</a:t>
              </a:r>
              <a:endParaRPr sz="2000" dirty="0">
                <a:solidFill>
                  <a:schemeClr val="bg1"/>
                </a:solidFill>
                <a:latin typeface="FreesiaUPC" panose="020B0604020202020204" pitchFamily="34" charset="-34"/>
                <a:ea typeface="Poppins"/>
                <a:cs typeface="FreesiaUPC" panose="020B0604020202020204" pitchFamily="34" charset="-34"/>
                <a:sym typeface="Poppins"/>
              </a:endParaRPr>
            </a:p>
          </p:txBody>
        </p:sp>
      </p:grpSp>
      <p:grpSp>
        <p:nvGrpSpPr>
          <p:cNvPr id="25" name="Google Shape;277;p25"/>
          <p:cNvGrpSpPr/>
          <p:nvPr/>
        </p:nvGrpSpPr>
        <p:grpSpPr>
          <a:xfrm>
            <a:off x="2383248" y="3044394"/>
            <a:ext cx="1501566" cy="1476783"/>
            <a:chOff x="2873366" y="803174"/>
            <a:chExt cx="1068600" cy="1068600"/>
          </a:xfrm>
          <a:solidFill>
            <a:schemeClr val="accent3">
              <a:lumMod val="75000"/>
            </a:schemeClr>
          </a:solidFill>
        </p:grpSpPr>
        <p:sp>
          <p:nvSpPr>
            <p:cNvPr id="26" name="Google Shape;278;p25"/>
            <p:cNvSpPr/>
            <p:nvPr/>
          </p:nvSpPr>
          <p:spPr>
            <a:xfrm>
              <a:off x="2873366" y="803174"/>
              <a:ext cx="1068600" cy="10686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bg1"/>
                </a:solidFill>
                <a:latin typeface="FreesiaUPC" panose="020B0604020202020204" pitchFamily="34" charset="-34"/>
                <a:ea typeface="Poppins"/>
                <a:cs typeface="FreesiaUPC" panose="020B0604020202020204" pitchFamily="34" charset="-34"/>
                <a:sym typeface="Poppins"/>
              </a:endParaRPr>
            </a:p>
          </p:txBody>
        </p:sp>
        <p:sp>
          <p:nvSpPr>
            <p:cNvPr id="27" name="Google Shape;279;p25"/>
            <p:cNvSpPr txBox="1"/>
            <p:nvPr/>
          </p:nvSpPr>
          <p:spPr>
            <a:xfrm>
              <a:off x="3012800" y="1022197"/>
              <a:ext cx="762600" cy="732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th-TH" sz="2000" dirty="0" smtClean="0">
                  <a:solidFill>
                    <a:schemeClr val="bg1"/>
                  </a:solidFill>
                  <a:latin typeface="FreesiaUPC" panose="020B0604020202020204" pitchFamily="34" charset="-34"/>
                  <a:cs typeface="FreesiaUPC" panose="020B0604020202020204" pitchFamily="34" charset="-34"/>
                  <a:sym typeface="Poppins"/>
                </a:rPr>
                <a:t>ผู้จัดการและผู้ปฏิบัติงานของสหกรณ์</a:t>
              </a:r>
              <a:endParaRPr sz="2000" dirty="0">
                <a:solidFill>
                  <a:schemeClr val="bg1"/>
                </a:solidFill>
                <a:latin typeface="FreesiaUPC" panose="020B0604020202020204" pitchFamily="34" charset="-34"/>
                <a:ea typeface="Poppins"/>
                <a:cs typeface="FreesiaUPC" panose="020B0604020202020204" pitchFamily="34" charset="-34"/>
                <a:sym typeface="Poppins"/>
              </a:endParaRPr>
            </a:p>
          </p:txBody>
        </p:sp>
      </p:grpSp>
      <p:grpSp>
        <p:nvGrpSpPr>
          <p:cNvPr id="29" name="Google Shape;588;p39"/>
          <p:cNvGrpSpPr/>
          <p:nvPr/>
        </p:nvGrpSpPr>
        <p:grpSpPr>
          <a:xfrm>
            <a:off x="963755" y="1143000"/>
            <a:ext cx="545836" cy="1121229"/>
            <a:chOff x="3384375" y="2267500"/>
            <a:chExt cx="203375" cy="507825"/>
          </a:xfrm>
        </p:grpSpPr>
        <p:sp>
          <p:nvSpPr>
            <p:cNvPr id="30" name="Google Shape;589;p39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90;p3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588;p39"/>
          <p:cNvGrpSpPr/>
          <p:nvPr/>
        </p:nvGrpSpPr>
        <p:grpSpPr>
          <a:xfrm>
            <a:off x="1882925" y="3782785"/>
            <a:ext cx="545836" cy="1121229"/>
            <a:chOff x="3384375" y="2267500"/>
            <a:chExt cx="203375" cy="507825"/>
          </a:xfrm>
        </p:grpSpPr>
        <p:sp>
          <p:nvSpPr>
            <p:cNvPr id="33" name="Google Shape;589;p39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90;p3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588;p39"/>
          <p:cNvGrpSpPr/>
          <p:nvPr/>
        </p:nvGrpSpPr>
        <p:grpSpPr>
          <a:xfrm>
            <a:off x="3967937" y="3091354"/>
            <a:ext cx="545836" cy="1121229"/>
            <a:chOff x="3384375" y="2267500"/>
            <a:chExt cx="203375" cy="507825"/>
          </a:xfrm>
        </p:grpSpPr>
        <p:sp>
          <p:nvSpPr>
            <p:cNvPr id="36" name="Google Shape;589;p39"/>
            <p:cNvSpPr/>
            <p:nvPr/>
          </p:nvSpPr>
          <p:spPr>
            <a:xfrm>
              <a:off x="3384375" y="2373425"/>
              <a:ext cx="203375" cy="401900"/>
            </a:xfrm>
            <a:custGeom>
              <a:avLst/>
              <a:gdLst/>
              <a:ahLst/>
              <a:cxnLst/>
              <a:rect l="l" t="t" r="r" b="b"/>
              <a:pathLst>
                <a:path w="8135" h="16076" fill="none" extrusionOk="0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590;p39"/>
            <p:cNvSpPr/>
            <p:nvPr/>
          </p:nvSpPr>
          <p:spPr>
            <a:xfrm>
              <a:off x="3443425" y="2267500"/>
              <a:ext cx="85275" cy="93775"/>
            </a:xfrm>
            <a:custGeom>
              <a:avLst/>
              <a:gdLst/>
              <a:ahLst/>
              <a:cxnLst/>
              <a:rect l="l" t="t" r="r" b="b"/>
              <a:pathLst>
                <a:path w="3411" h="3751" fill="none" extrusionOk="0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155;p15"/>
          <p:cNvSpPr txBox="1">
            <a:spLocks/>
          </p:cNvSpPr>
          <p:nvPr/>
        </p:nvSpPr>
        <p:spPr>
          <a:xfrm>
            <a:off x="5832230" y="323189"/>
            <a:ext cx="3127885" cy="317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4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￮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●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○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Poppins"/>
              <a:buChar char="■"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342900" indent="-342900">
              <a:spcBef>
                <a:spcPts val="0"/>
              </a:spcBef>
              <a:buClr>
                <a:srgbClr val="C00000"/>
              </a:buClr>
              <a:buSzPct val="180000"/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ตรวจดูเอกสารที่เกี่ยวข้อง</a:t>
            </a: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SzPct val="180000"/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สังเกตการณ์ปฏิบัติงานของเจ้าหน้าที่ และสภาพแวดล้อมโดยรอบ</a:t>
            </a:r>
          </a:p>
          <a:p>
            <a:pPr marL="342900" indent="-342900">
              <a:spcBef>
                <a:spcPts val="0"/>
              </a:spcBef>
              <a:buClr>
                <a:srgbClr val="C00000"/>
              </a:buClr>
              <a:buSzPct val="180000"/>
              <a:buFont typeface="Arial" panose="020B0604020202020204" pitchFamily="34" charset="0"/>
              <a:buChar char="•"/>
            </a:pPr>
            <a:r>
              <a:rPr lang="th-TH" sz="24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เก็บข้อมูลโดยใช้แบบประเมินการปฏิบัติตามระเบียบนายทะเบียนว่าด้วย มาตรฐานขั้นต่ำในการควบคุมภายในและรักษาความปลอดภัย สำหรับสหกรณ์ที่ใช้โปรแกรมระบบบัญชีคอมพิวเตอร์ประมวลผลข้อมูล</a:t>
            </a:r>
            <a:endParaRPr lang="th-TH" sz="1800" dirty="0">
              <a:solidFill>
                <a:schemeClr val="accent1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012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83788"/>
            <a:ext cx="9144000" cy="8788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72000" tIns="72000" rIns="72000" bIns="720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4.14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การสื่อสารการเปลี่ยนแปลงให้ผู้ใช้งานที่เกี่ยวข้องได้รับทราบอย่างทั่วถึง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                      เพื่อให้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สามารถใช้งานได้อย่างถูกต้อง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504956" y="1368136"/>
            <a:ext cx="42673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rgbClr val="002060"/>
              </a:buClr>
              <a:buFont typeface="+mj-lt"/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การสื่อสารการเปลี่ยนแปลง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ให้ผู้ใช้งานที่เกี่ยวข้องได้รับทราบอย่างทั่วถึงเพื่อให้สามารถใช้งานได้อย่างถูกต้อง </a:t>
            </a:r>
            <a:endParaRPr lang="th-TH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457200" indent="-457200">
              <a:buClr>
                <a:srgbClr val="002060"/>
              </a:buClr>
              <a:buFont typeface="+mj-lt"/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สร้าง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ความตระหนัก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ถึงระบบรักษาความปลอดภัย (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security) 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และเสถียรภาพการทำงาน (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availability) 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ของระบบงานตั้งแต่ในช่วงเริ่มต้นของการพัฒนาหรือการแก้ไขเปลี่ยนแปลง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832" y="136813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70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021" y="548596"/>
            <a:ext cx="84697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th-TH" sz="18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</a:t>
            </a:r>
            <a:r>
              <a:rPr lang="th-TH" sz="1800" b="1" dirty="0" smtClean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ที่ </a:t>
            </a:r>
            <a:r>
              <a:rPr lang="th-TH" sz="18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4. จัดให้มีมาตรฐานการควบคุมการพัฒนาหรือแก้ไขเปลี่ยนแปลงที่เพียงพอ เพื่อให้ระบบบัญชีคอมพิวเตอร์ </a:t>
            </a:r>
            <a:endParaRPr lang="th-TH" sz="1800" b="1" dirty="0" smtClean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  <a:sym typeface="Wingdings 2" panose="05020102010507070707" pitchFamily="18" charset="2"/>
            </a:endParaRPr>
          </a:p>
          <a:p>
            <a:pPr>
              <a:buClr>
                <a:schemeClr val="dk1"/>
              </a:buClr>
              <a:buSzPts val="3600"/>
            </a:pPr>
            <a:r>
              <a:rPr lang="th-TH" sz="1800" b="1" dirty="0" smtClean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มี</a:t>
            </a:r>
            <a:r>
              <a:rPr lang="th-TH" sz="1800" b="1" dirty="0">
                <a:solidFill>
                  <a:schemeClr val="accent4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การประมวลผลที่ถูกต้องครบถ้วน และเป็นไปตามความต้องการของผู้ใช้งาน รวมทั้งต้องมีการสื่อสารหรือฝึกอบรมเกี่ยวกับระบบบัญชีคอมพิวเตอร์ให้ผู้เกี่ยวข้องได้รับทราบอย่างทั่วถึงเพื่อให้สามารถใช้งานได้อย่างถูกต้อง</a:t>
            </a:r>
            <a:endParaRPr lang="th-TH" sz="1800" b="1" dirty="0">
              <a:solidFill>
                <a:schemeClr val="accent4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43064"/>
              </p:ext>
            </p:extLst>
          </p:nvPr>
        </p:nvGraphicFramePr>
        <p:xfrm>
          <a:off x="329134" y="1496052"/>
          <a:ext cx="8606854" cy="222504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79167"/>
                <a:gridCol w="2615949"/>
                <a:gridCol w="2171700"/>
                <a:gridCol w="742950"/>
                <a:gridCol w="1276350"/>
                <a:gridCol w="1220738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4.1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มีการกำหนดวิธีปฏิบัติในการพัฒนาระบบงานใหม่อย่างเป็นลายลักษณ์อักษร โดยครอบคลุมถึงขั้นตอนที่สำคัญ ได้แก่ การกำหนดแผนการทำงาน การกำหนดความต้องการของระบบ การออกแบบระบบ การทดสอบและนำระบบออกใช้งานจริง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พัฒนาระบบงานใหม่หรือซื้อโปรแกรมสำเร็จรูปที่ไม่สามารถเปลี่ยนแปลงแก้ไขระบบงานหรือใช้โปรแกรมที่พัฒนาโดยกรมตรวจบัญชีสหกรณ์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ไม่มีการกำหนดวิธีปฏิบัติ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มีการกำหนดวิธีปฏิบัติเป็นลายลักษณ์อักษร แต่ไม่ถือปฏิบัติในทุกขั้นตอน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มีการกำหนดวิธีปฏิบัติเป็นลายลักษณ์อักษรและถือปฏิบัติในทุกขั้นตอน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4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895242"/>
              </p:ext>
            </p:extLst>
          </p:nvPr>
        </p:nvGraphicFramePr>
        <p:xfrm>
          <a:off x="281509" y="391152"/>
          <a:ext cx="8614841" cy="426720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54132"/>
                <a:gridCol w="1640859"/>
                <a:gridCol w="1752600"/>
                <a:gridCol w="1371600"/>
                <a:gridCol w="1647825"/>
                <a:gridCol w="1647825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4.2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ในการพัฒนาระบบบัญชีคอมพิวเตอร์ใหม่ มีกำหนดแผนการทำงานและขั้นตอนการทำงานที่ชัดเจน</a:t>
                      </a:r>
                      <a:endParaRPr lang="en-US" sz="18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พัฒนาระบบงานใหม่หรือซื้อโปรแกรมสำเร็จรูปที่ไม่สามารถเปลี่ยนแปลงแก้ไขระบบงานหรือใช้โปรแกรมที่พัฒนาโดยกรมตรวจบัญชีสหกรณ์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ไม่มีกำหนดแผนการทำงาน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มีกำหนดแผนการทำงานและขั้นตอนการทำงานในขั้นแรกของการพัฒนาระบบ แต่ไม่ได้ปรับปรุงแผนหรือติดตามความก้าวหน้าของแผนงานหรือขั้นตอนการทำงานอย่างสม่ำเสมอ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มีกำหนดแผนการทำงานและขั้นตอนการทำงานของการพัฒนาระบบ และมีการปรับปรุงแผนหรือติดตามความก้าวหน้าของแผนงานหรือขั้นตอนการทำงานอย่างสม่ำเสมอ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4.3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ในการพัฒนาระบบบัญชีคอมพิวเตอร์ใหม่ มีการกำหนดหน้าที่ความรับผิดชอบของผู้ที่เกี่ยวข้องอย่างชัดเจน</a:t>
                      </a:r>
                      <a:endParaRPr lang="en-US" sz="160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พัฒนาระบบงานใหม่หรือซื้อโปรแกรมสำเร็จรูปที่ไม่สามารถเปลี่ยนแปลงแก้ไขระบบงานหรือใช้โปรแกรมที่พัฒนาโดยกรมตรวจบัญชีสหกรณ์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ไม่มีการกำหนดหน้าที่ความรับผิดชอบในการพัฒนาระบบงานใหม่ที่ชัดเจน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มีการกำหนดหน้าที่ความรับผิดชอบของผู้ที่เกี่ยวข้องในการพัฒนาระบบงานใหม่ อย่างไม่เป็นทางการ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มีการกำหนดหน้าที่ความรับผิดชอบของผู้ที่เกี่ยวข้องในการพัฒนาระบบงานใหม่ที่ชัดเจน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9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617506"/>
              </p:ext>
            </p:extLst>
          </p:nvPr>
        </p:nvGraphicFramePr>
        <p:xfrm>
          <a:off x="281509" y="391152"/>
          <a:ext cx="8614841" cy="377952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54132"/>
                <a:gridCol w="2126634"/>
                <a:gridCol w="1724025"/>
                <a:gridCol w="1304925"/>
                <a:gridCol w="1514475"/>
                <a:gridCol w="1390650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4.4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มีการกำหนดความต้องการของผู้ใช้งานของระบบงานใหม่ (</a:t>
                      </a:r>
                      <a:r>
                        <a:rPr lang="en-US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User Requirements) </a:t>
                      </a: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อย่างชัดเจน เพื่อใช้ในการควบคุมการพัฒนาระบบงานว่าเป็นไปตามความต้องการของผู้ใช้งานอย่างเหมาะสม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พัฒนาระบบงานใหม่หรือซื้อโปรแกรมสำเร็จรูปที่ไม่สามารถเปลี่ยนแปลงแก้ไขระบบงานหรือใช้โปรแกรมที่พัฒนาโดยกรมตรวจบัญชีสหกรณ์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ความต้องการของผู้ใช้งานไม่ชัดเจน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มีการกำหนดความต้องการของผู้ใช้งานยังไม่มีรายละเอียดเพียงพอ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มีการกำหนดความต้องการของผู้ใช้งานอย่างชัดเจนและละเอียดเพียงพอ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4.5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ในกรณีที่มีการแปลงข้อมูลจากระบบเดิมไประบบงานใหม่ มีกระบวนการตรวจสอบหรือกระทบยอดระหว่างระบบงานเดิมและระบบงานใหม่อย่างเหมาะสม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ไม่มีการพัฒนาระบบงานใหม่ หรือไม่มีการแปลงข้อมูลจากระบบงานเดิม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ไม่มีการตรวจสอบหรือกระทบยอดข้อมูลระหว่างระบบงานเดิมกับระบบงานใหม่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มีการตรวจสอบบางส่วนหรือกระทบยอดเฉพาะยอดรวมของระบบงานเดิมกับระบบงานใหม่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มีการตรวจสอบรายละเอียดทั้งหมดรวมทั้งกระทบยอดในรายตัวและยอดรวมอย่างครบถ้วน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92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356701"/>
              </p:ext>
            </p:extLst>
          </p:nvPr>
        </p:nvGraphicFramePr>
        <p:xfrm>
          <a:off x="281509" y="391152"/>
          <a:ext cx="8614841" cy="353568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54132"/>
                <a:gridCol w="2126634"/>
                <a:gridCol w="1724025"/>
                <a:gridCol w="1304925"/>
                <a:gridCol w="1514475"/>
                <a:gridCol w="1390650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4.6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มีการทดสอบระบบงานที่พัฒนาใหม่เพื่อให้มั่นใจว่าระบบสามารถทำงานได้มีประสิทธิภาพ ประมวลผลถูกต้องและเป็นไปตามความต้องการก่อนจะนำระบบงานออกใช้งานจริง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ไม่มีการพัฒนาระบบงานใหม่ หรือใช้โปรแกรมที่พัฒนาโดยกรมตรวจบัญชีสหกรณ์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ไม่มีการทดสอบระบบงาน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มีการทดสอบระบบงานใหม่บางส่วนและไม่ครอบคลุมทั้งระบบใหม่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มีการทดสอบระบบงานใหม่อย่างครบถ้วน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4.7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มีการอนุมัติตามขั้นตอนของกระบวนการพัฒนาระบบงานใหม่ในทุกขั้นตอน จากผู้บริหารของสหกรณ์</a:t>
                      </a:r>
                      <a:endParaRPr lang="en-US" sz="200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ไม่มีการพัฒนาระบบงานใหม่ หรือใช้โปรแกรมที่พัฒนาโดยกรมตรวจบัญชีสหกรณ์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ไม่มีการอนุมัติจากผู้บริหาร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มีการอนุมัติตามขั้นตอนของกระบวนการพัฒนาระบบงานใหม่ แต่ไม่ครบถ้วนทุกขั้นตอน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มีการอนุมัติตามขั้นตอนของกระบวนการพัฒนาระบบงานใหม่ทุกขั้นตอน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64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283899"/>
              </p:ext>
            </p:extLst>
          </p:nvPr>
        </p:nvGraphicFramePr>
        <p:xfrm>
          <a:off x="281509" y="391152"/>
          <a:ext cx="8614841" cy="353568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54132"/>
                <a:gridCol w="2126634"/>
                <a:gridCol w="1724025"/>
                <a:gridCol w="1304925"/>
                <a:gridCol w="1514475"/>
                <a:gridCol w="1390650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4.8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มีการจัดฝึกอบรมเกี่ยวกับระบบบัญชีคอมพิวเตอร์ให้กับผู้ใช้งาน เพื่อให้สามารถประมวลผลข้อมูลได้ถูกต้องและครบถ้วน</a:t>
                      </a:r>
                      <a:endParaRPr lang="en-US" sz="200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ไม่มีการพัฒนาระบบงานใหม่ หรือใช้โปรแกรมที่พัฒนาโดยกรมตรวจบัญชีสหกรณ์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ไม่มีการฝึกอบรม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มีการฝึกอบรมเฉพาะผู้ใช้งานที่สำคัญเท่านั้น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มีการฝึกอบรมให้กับผู้ใช้งานทุกคน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4.9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วิธีปฏิบัติงานเกี่ยวกับการขอเปลี่ยนแปลงแก้ไขระบบงานโดยครอบคลุมกระบวนการขอเปลี่ยนแปลงแก้ไข ขั้นตอนในการทดสอบ และขั้นตอนในการนำระบบงานออกใช้งานจริงอย่างเป็นลายลักษณ์อักษร</a:t>
                      </a:r>
                      <a:endParaRPr lang="en-US" sz="160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ซื้อโปรแกรมสำเร็จรูปที่ไม่สามารถเปลี่ยนแปลงแก้ไขระบบงานหรือใช้โปรแกรมที่พัฒนาโดยกรมตรวจบัญชีสหกรณ์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ไม่มีการกำหนดวิธีปฏิบัติงาน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มีการกำหนดวิธีปฏิบัติงานแต่ไม่ได้ถือปฏิบัติอย่างเคร่งครัด หรือกำหนดวิธีปฏิบัติงานอย่างไม่เป็นทางการ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มีการกำหนดวิธีปฏิบัติงานอย่างเป็นลายลักษณ์อักษรและถือปฏิบัติอย่างเคร่งครัด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8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73967"/>
              </p:ext>
            </p:extLst>
          </p:nvPr>
        </p:nvGraphicFramePr>
        <p:xfrm>
          <a:off x="281509" y="391152"/>
          <a:ext cx="8614841" cy="402336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54132"/>
                <a:gridCol w="2126634"/>
                <a:gridCol w="1724025"/>
                <a:gridCol w="1304925"/>
                <a:gridCol w="1514475"/>
                <a:gridCol w="1390650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4.10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มีการอนุมัติการขอเปลี่ยนแปลงแก้ไขโปรแกรม/ระบบงานจากผู้บริหารสหกรณ์อย่างเป็นลายลักษณ์อักษร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ซื้อโปรแกรมสำเร็จรูปที่ไม่สามารถเปลี่ยนแปลงแก้ไขระบบงานหรือใช้โปรแกรมที่พัฒนาโดยกรมตรวจบัญชี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ไม่มีการอนุมัติการขอเปลี่ยนแปลงแก้ไข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มีการอนุมัติการขอเปลี่ยนแปลงแก้ไขแต่ไม่ครบถ้วนทุกกรณี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มีการอนุมัติการขอเปลี่ยนแปลงแก้ไขทุกกรณี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4.11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ทดสอบโปรแกรม/ระบบงานที่เปลี่ยนแปลงแก้ไขจากผู้ที่ร้องขอรวมทั้งผู้ใช้งานอื่นเพื่อให้มั่นใจว่าระบบสามารถทำงานได้มีประสิทธิภาพ ประมวลผลถูกต้องและเป็นไปตามความต้องการก่อนจะที่โอนย้ายไปยังระบบงานที่ใช้จริง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ซื้อโปรแกรมสำเร็จรูปที่ไม่สามารถเปลี่ยนแปลงแก้ไขระบบงานหรือใช้โปรแกรมที่พัฒนาโดยกรมตรวจบัญชีสหกรณ์</a:t>
                      </a:r>
                    </a:p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ไม่มีการทดสอบโปรแกรม/ระบบงาน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มีการทดสอบโปรแกรม/ระบบงานแต่ไม่ถือปฏิบัติอย่างเคร่งครัด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มีการทดสอบโปรแกรม/ระบบงานและถือปฏิบัติอย่างเคร่งครัด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223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55029"/>
              </p:ext>
            </p:extLst>
          </p:nvPr>
        </p:nvGraphicFramePr>
        <p:xfrm>
          <a:off x="281509" y="391152"/>
          <a:ext cx="8614841" cy="414528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54132"/>
                <a:gridCol w="2126634"/>
                <a:gridCol w="1724025"/>
                <a:gridCol w="1304925"/>
                <a:gridCol w="1514475"/>
                <a:gridCol w="1390650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4.12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แบ่งแยกหน้าที่ระหว่างผู้พัฒนาหรือผู้เปลี่ยนแปลงแก้ไขระบบงานออกจากผู้โอนย้ายโปรแกรมหรือระบบงานเข้าสู่ระบบงานที่ใช้จริง</a:t>
                      </a:r>
                      <a:endParaRPr lang="en-US" sz="140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ซื้อโปรแกรมสำเร็จรูปที่ไม่สามารถเปลี่ยนแปลงแก้ไขระบบงานหรือใช้โปรแกรมที่พัฒนาโดยกรมตรวจบัญชี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ไม่มีการแบ่งแยกหน้าที่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4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แบ่งแยกหน้าที่ระหว่างผู้พัฒนาหรือผู้เปลี่ยนแปลงแก้ไขออกจากผู้โอนย้ายโปรแกรมอย่างไม่เป็นทางการ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มีการแบ่งแยกหน้าที่ระหว่างผู้พัฒนาหรือผู้เปลี่ยนแปลงแก้ไขออกจากผู้โอนย้ายโปรแกรมอย่างเด็ดขาด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4.13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แบ่งแยกส่วนคอมพิวเตอร์ที่มีไว้สำหรับการพัฒนาระบบงานหรือระบบงานสำหรับทดสอบออกจากระบบงานที่ใช้งานจริง</a:t>
                      </a:r>
                      <a:endParaRPr lang="en-US" sz="140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ซื้อโปรแกรมสำเร็จรูปที่ไม่สามารถเปลี่ยนแปลงแก้ไขระบบงานหรือใช้โปรแกรมที่พัฒนาโดยกรมตรวจบัญชี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ไม่มีการแบ่งแยกส่วนคอมพิวเตอร์ระหว่างระบบพัฒนาหรือระบบทดสอบออกจากระบบงานจริง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มีการแบ่งแยกระบบงานพัฒนาหรือระบบงานทดสอบออกจากระบบงานที่ใช้จริง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มีการแบ่งแยกระบบงานพัฒนาออกจากระบบงานที่ทดสอบและระบบงานที่ใช้งานจริง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751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4.14</a:t>
                      </a:r>
                      <a:endParaRPr lang="en-US" sz="14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สื่อสารการเปลี่ยนแปลงให้ผู้ใช้งานที่เกี่ยวข้องได้รับทราบอย่างทั่วถึงเพื่อให้สามารถใช้งานได้อย่างถูกต้อง</a:t>
                      </a:r>
                      <a:endParaRPr lang="en-US" sz="200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ซื้อโปรแกรมสำเร็จรูปที่ไม่สามารถเปลี่ยนแปลงแก้ไขระบบงานหรือใช้โปรแกรมที่พัฒนาโดยกรมตรวจบัญชี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ไม่มีการสื่อสารการเปลี่ยนแปลงให้ผู้ใช้งานทราบ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มีการสื่อสารการเปลี่ยนแปลงให้ผู้ใช้งานอย่างไม่เป็นทางการ</a:t>
                      </a:r>
                    </a:p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4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4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มีการสื่อสารการเปลี่ยนแปลงให้ผู้ใช้งานทุกครั้งที่มีการเปลี่ยนแปลงที่สำคัญ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400" b="0" i="0" u="none" strike="noStrike" cap="none" baseline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749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084" y="1341404"/>
            <a:ext cx="1470274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แนวการพิจารณา</a:t>
            </a:r>
            <a:endParaRPr lang="en-US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78138"/>
            <a:ext cx="1704975" cy="9997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</a:t>
            </a:r>
            <a:r>
              <a:rPr lang="en-US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5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88157" y="592610"/>
            <a:ext cx="69843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จัดให้มีและควบคุมดูแลเอกสารสนับสนุนการปฏิบัติงานสำหรับระบบบัญชี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คอมพิวเตอร์</a:t>
            </a:r>
            <a:r>
              <a:rPr lang="en-US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039547" y="1204148"/>
            <a:ext cx="68605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วิธีการและมาตรฐานในการจัดทำเอกสารระบบสารสนเทศเพื่อให้มั่นใจว่ามีความชัดเจนและรัดกุม ทำให้การใช้งานมีความถูกต้อง การติดต่อสื่อสารระหว่างกันมีความเข้าใจตรงกัน ใช้เป็นเอกสารอ้างอิง และเป็นเครื่องมืออบรมพนักงาน รวมทั้งช่วยในการบำรุงรักษาและแก้ไขปรับปรุงโปรแกรม การจัดทำเอกสารดังกล่าว ประกอบด้วย </a:t>
            </a:r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930378" y="2809525"/>
            <a:ext cx="2210862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เอกสารประกอบระบบงาน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endParaRPr lang="en-US" sz="2000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</a:t>
            </a:r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System Document)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&lt;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ผู้ดูแลระบบ</a:t>
            </a:r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&gt;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5" name="วงรี 14"/>
          <p:cNvSpPr/>
          <p:nvPr/>
        </p:nvSpPr>
        <p:spPr>
          <a:xfrm>
            <a:off x="1818639" y="2573305"/>
            <a:ext cx="434340" cy="4724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1</a:t>
            </a:r>
            <a:endParaRPr lang="th-TH" sz="1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3434883" y="2799529"/>
            <a:ext cx="2198038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เอกสารทางการบริหาร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(Administrative Document)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&lt;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ผู้บริหารหรือผู้ควบคุมงาน</a:t>
            </a:r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&gt;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7" name="วงรี 16"/>
          <p:cNvSpPr/>
          <p:nvPr/>
        </p:nvSpPr>
        <p:spPr>
          <a:xfrm>
            <a:off x="4316732" y="2557296"/>
            <a:ext cx="434340" cy="4724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2</a:t>
            </a:r>
            <a:endParaRPr lang="th-TH" sz="1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8" name="Rectangle 1"/>
          <p:cNvSpPr/>
          <p:nvPr/>
        </p:nvSpPr>
        <p:spPr>
          <a:xfrm>
            <a:off x="5865794" y="2799529"/>
            <a:ext cx="2270173" cy="132343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endParaRPr lang="en-US" sz="20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เอกสารประกอบการใช้งาน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(Operating Document)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&lt;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ผู้ปฏิบัติงานในแผนกต่าง ๆ</a:t>
            </a:r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&gt;</a:t>
            </a:r>
            <a:endParaRPr lang="en-US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0" name="วงรี 19"/>
          <p:cNvSpPr/>
          <p:nvPr/>
        </p:nvSpPr>
        <p:spPr>
          <a:xfrm>
            <a:off x="6783710" y="2528085"/>
            <a:ext cx="434340" cy="4724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3</a:t>
            </a:r>
            <a:endParaRPr lang="th-TH" sz="1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930378" y="4151254"/>
            <a:ext cx="22183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อธิบายระบบงานแต่ละระบบ แผนผังการทำงาน โครงสร้างข้อมูล </a:t>
            </a:r>
            <a:endParaRPr lang="en-US" dirty="0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3252084" y="4143303"/>
            <a:ext cx="2613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อธิบายวิธีการใช้งานที่เกี่ยวข้องกับการกำหนดข้อมูลที่สำคัญ เช่น ข้อมูลหลัก การกำหนดรอบปีบัญชี การกำหนดผู้ใช้งาน</a:t>
            </a:r>
            <a:endParaRPr lang="en-US" dirty="0"/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5865794" y="4122968"/>
            <a:ext cx="22701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อธิบายเมนูการใช้งาน ขั้นตอนการใช้งาน การประมวลผลประจำปี และการเรียกดูรายงาน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123290" y="1204148"/>
            <a:ext cx="8876871" cy="1303602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4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93914"/>
            <a:ext cx="9144000" cy="75799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5.1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การจัดทำเอกสารด้านฐานข้อมูลที่จำเป็นต้องมี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ได้แก่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โครงสร้างฐานข้อมูล (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Data Structure)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หรือพจนานุกรมข้อมูล (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Data Dictionary)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9101" y="1381437"/>
            <a:ext cx="426920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ผู้ให้บริการต้องมอบ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เอกสาร</a:t>
            </a:r>
            <a:endParaRPr lang="en-US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โครงสร้าง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ข้อมูล (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Data structure) 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และหรือพจนานุกรมข้อมูล (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Data Dictionary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) </a:t>
            </a:r>
            <a:endParaRPr lang="en-US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ครบทุก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ระบบงาน 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ไว้แก่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สหกรณ์ รวมถึงการปรับปรุงให้เป็นปัจจุบัน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เสมอ</a:t>
            </a:r>
            <a:endParaRPr lang="en-US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หาก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มีการพัฒนาหรือ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เปลี่ยนแปลงโปรแกรม </a:t>
            </a:r>
            <a:endParaRPr lang="th-TH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371" y="1177879"/>
            <a:ext cx="3016353" cy="1799088"/>
          </a:xfrm>
          <a:prstGeom prst="rect">
            <a:avLst/>
          </a:prstGeom>
        </p:spPr>
      </p:pic>
      <p:pic>
        <p:nvPicPr>
          <p:cNvPr id="6146" name="Picture 2" descr="https://sites.google.com/site/computerbcyschool/_/rsrc/1499834203542/home/com_m_3/data-structure/%E0%B9%82%E0%B8%84%E0%B8%A3%E0%B8%87%E0%B8%AA%E0%B8%A3%E0%B9%89%E0%B8%B2%E0%B8%87%E0%B8%82%E0%B9%89%E0%B8%AD%E0%B8%A1%E0%B8%B9%E0%B8%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29" y="2926935"/>
            <a:ext cx="3410474" cy="191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6577854" y="3372379"/>
            <a:ext cx="93326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FreesiaUPC" pitchFamily="34" charset="-34"/>
                <a:cs typeface="FreesiaUPC" pitchFamily="34" charset="-34"/>
              </a:rPr>
              <a:t>Data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67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5;p15"/>
          <p:cNvSpPr txBox="1">
            <a:spLocks/>
          </p:cNvSpPr>
          <p:nvPr/>
        </p:nvSpPr>
        <p:spPr>
          <a:xfrm>
            <a:off x="0" y="163077"/>
            <a:ext cx="9144000" cy="56844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prstDash val="dash"/>
          </a:ln>
          <a:effectLst/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th-TH" sz="2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กระบวนการปฏิบัติตามระเบียบนายทะเบียนสหกรณ์ </a:t>
            </a:r>
            <a:endParaRPr lang="th-TH" sz="2000" b="1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Google Shape;155;p15"/>
          <p:cNvSpPr txBox="1">
            <a:spLocks/>
          </p:cNvSpPr>
          <p:nvPr/>
        </p:nvSpPr>
        <p:spPr>
          <a:xfrm>
            <a:off x="457744" y="765448"/>
            <a:ext cx="8152312" cy="378701"/>
          </a:xfrm>
          <a:prstGeom prst="rect">
            <a:avLst/>
          </a:prstGeom>
          <a:noFill/>
          <a:ln w="9525">
            <a:noFill/>
            <a:prstDash val="dash"/>
          </a:ln>
          <a:effectLst/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	</a:t>
            </a:r>
            <a:r>
              <a:rPr lang="th-TH" sz="1800" dirty="0" err="1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กตส</a:t>
            </a: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. ได้กำหนดขั้นตอนการดำเนินการตามระเบียบนายทะเบียนสหกรณ์สำหรับผู้ที่เกี่ยวข้อง ดังนี้</a:t>
            </a:r>
            <a:endParaRPr lang="th-TH" sz="18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8" name="Google Shape;155;p15"/>
          <p:cNvSpPr txBox="1">
            <a:spLocks/>
          </p:cNvSpPr>
          <p:nvPr/>
        </p:nvSpPr>
        <p:spPr>
          <a:xfrm>
            <a:off x="3739958" y="1320533"/>
            <a:ext cx="2850455" cy="637998"/>
          </a:xfrm>
          <a:prstGeom prst="rect">
            <a:avLst/>
          </a:prstGeom>
          <a:noFill/>
          <a:ln w="9525">
            <a:noFill/>
            <a:prstDash val="dash"/>
          </a:ln>
          <a:effectLst/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16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ผู้สอบบัญชีต้องมีความรู้ความเข้าใจระเบียบฯ     ในแนวเดียวกัน และสามารถชี้แจงสหกรณ์/กลุ่ม </a:t>
            </a:r>
            <a:endParaRPr lang="th-TH" sz="1600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Google Shape;155;p15"/>
          <p:cNvSpPr txBox="1">
            <a:spLocks/>
          </p:cNvSpPr>
          <p:nvPr/>
        </p:nvSpPr>
        <p:spPr>
          <a:xfrm>
            <a:off x="6756487" y="1440181"/>
            <a:ext cx="1481750" cy="85268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  <a:effectLst/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       ชี้แจงทำความ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 เข้าใจแก่</a:t>
            </a:r>
            <a:r>
              <a:rPr lang="th-TH" sz="1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สหกรณ์</a:t>
            </a:r>
            <a:endParaRPr lang="th-TH" sz="1800" b="1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0" name="วงรี 9"/>
          <p:cNvSpPr/>
          <p:nvPr/>
        </p:nvSpPr>
        <p:spPr>
          <a:xfrm>
            <a:off x="6842896" y="1185594"/>
            <a:ext cx="434340" cy="4724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</a:t>
            </a:r>
            <a:endParaRPr lang="th-TH" sz="1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18" name="รูปภาพ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3" y="1224108"/>
            <a:ext cx="1692518" cy="1922374"/>
          </a:xfrm>
          <a:prstGeom prst="rect">
            <a:avLst/>
          </a:prstGeom>
        </p:spPr>
      </p:pic>
      <p:sp>
        <p:nvSpPr>
          <p:cNvPr id="19" name="Google Shape;155;p15"/>
          <p:cNvSpPr txBox="1">
            <a:spLocks/>
          </p:cNvSpPr>
          <p:nvPr/>
        </p:nvSpPr>
        <p:spPr>
          <a:xfrm>
            <a:off x="3021705" y="2164762"/>
            <a:ext cx="2057557" cy="1323595"/>
          </a:xfrm>
          <a:prstGeom prst="rect">
            <a:avLst/>
          </a:prstGeom>
          <a:noFill/>
          <a:ln w="9525">
            <a:noFill/>
            <a:prstDash val="dash"/>
          </a:ln>
          <a:effectLst/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16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ผู้สอบบัญชีซักซ้อมความเข้าใจแก่สหกรณ์/กลุ่มทุกแห่งที่ใช้โปรแกรมระบบบัญชีคอมพิวเตอร์ในการประมวลผลข้อมูลได้ทราบและปฏิบัติตามระเบียบฯ โดยกำหนดให้จัดทำ</a:t>
            </a:r>
          </a:p>
        </p:txBody>
      </p:sp>
      <p:sp>
        <p:nvSpPr>
          <p:cNvPr id="20" name="Google Shape;155;p15"/>
          <p:cNvSpPr txBox="1">
            <a:spLocks/>
          </p:cNvSpPr>
          <p:nvPr/>
        </p:nvSpPr>
        <p:spPr>
          <a:xfrm>
            <a:off x="315385" y="3167160"/>
            <a:ext cx="2447516" cy="73152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  <a:effectLst/>
        </p:spPr>
        <p:txBody>
          <a:bodyPr spcFirstLastPara="1" wrap="square" lIns="36000" tIns="0" rIns="3600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th-TH" sz="1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ผู้สอบบัญชี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ติดตามผลการปฏิบัติตามระเบียบนายทะเบียนสหกรณ์</a:t>
            </a:r>
            <a:endParaRPr lang="th-TH" sz="18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1" name="วงรี 20"/>
          <p:cNvSpPr/>
          <p:nvPr/>
        </p:nvSpPr>
        <p:spPr>
          <a:xfrm>
            <a:off x="1967762" y="2776111"/>
            <a:ext cx="434340" cy="4724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3</a:t>
            </a:r>
            <a:endParaRPr lang="th-TH" sz="1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2" name="Google Shape;155;p15"/>
          <p:cNvSpPr txBox="1">
            <a:spLocks/>
          </p:cNvSpPr>
          <p:nvPr/>
        </p:nvSpPr>
        <p:spPr>
          <a:xfrm>
            <a:off x="391222" y="3919358"/>
            <a:ext cx="2495815" cy="857060"/>
          </a:xfrm>
          <a:prstGeom prst="rect">
            <a:avLst/>
          </a:prstGeom>
          <a:noFill/>
          <a:ln w="9525">
            <a:noFill/>
            <a:prstDash val="dash"/>
          </a:ln>
          <a:effectLst/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16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ให้ผู้สอบบัญชีเข้าติดตามว่าสหกรณ์/กลุ่ม</a:t>
            </a:r>
            <a:r>
              <a:rPr lang="en-US" sz="16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 </a:t>
            </a:r>
            <a:r>
              <a:rPr lang="th-TH" sz="16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ใช้มาตรฐานขั้นต่ำในการควบคุมภายใน </a:t>
            </a:r>
            <a:r>
              <a:rPr lang="en-US" sz="16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th-TH" sz="16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และรักษาความปลอดภัยไปปฏิบัติหรือไม่</a:t>
            </a:r>
            <a:endParaRPr lang="th-TH" sz="1600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3" name="Google Shape;155;p15"/>
          <p:cNvSpPr txBox="1">
            <a:spLocks/>
          </p:cNvSpPr>
          <p:nvPr/>
        </p:nvSpPr>
        <p:spPr>
          <a:xfrm>
            <a:off x="3562672" y="3918203"/>
            <a:ext cx="5082540" cy="96230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prstDash val="dash"/>
          </a:ln>
          <a:effectLst/>
        </p:spPr>
        <p:txBody>
          <a:bodyPr spcFirstLastPara="1" wrap="square" lIns="72000" tIns="0" rIns="7200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1">
              <a:buClr>
                <a:schemeClr val="dk1"/>
              </a:buClr>
              <a:buSzPts val="3600"/>
            </a:pP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ให้ผู้สอบเข้าติดตาม ณ ที่ทำการหรือสำนักงานของสหกรณ์ จำนวน 1 ครั้ง</a:t>
            </a:r>
            <a:r>
              <a:rPr lang="en-US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ภายในรอบปีบัญชีของสหกรณ์</a:t>
            </a:r>
            <a:r>
              <a:rPr lang="en-US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โดยใช้แบบ </a:t>
            </a:r>
            <a:r>
              <a:rPr lang="en-US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Checklist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ทั้งนี้ เริ่มตั้งแต่ 1 มกราคม 2554 เป็นต้นไป </a:t>
            </a:r>
            <a:r>
              <a:rPr lang="en-US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 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ให้รายงานผลใน “ระบบติดตามผลการปฏิบัติตามระเบียบนายทะเบียนสหกรณ์” บน</a:t>
            </a:r>
            <a:r>
              <a:rPr lang="th-TH" sz="16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ร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ะบบ </a:t>
            </a:r>
            <a:r>
              <a:rPr lang="en-US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Intranet 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ของ </a:t>
            </a:r>
            <a:r>
              <a:rPr lang="th-TH" sz="1600" dirty="0" err="1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กตส</a:t>
            </a:r>
            <a:r>
              <a:rPr lang="th-TH" sz="16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.</a:t>
            </a:r>
            <a:endParaRPr lang="th-TH" sz="16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cxnSp>
        <p:nvCxnSpPr>
          <p:cNvPr id="30" name="ตัวเชื่อมต่อหักมุม 29"/>
          <p:cNvCxnSpPr>
            <a:stCxn id="9" idx="2"/>
            <a:endCxn id="20" idx="3"/>
          </p:cNvCxnSpPr>
          <p:nvPr/>
        </p:nvCxnSpPr>
        <p:spPr>
          <a:xfrm rot="5400000">
            <a:off x="4510103" y="545660"/>
            <a:ext cx="1240059" cy="4734461"/>
          </a:xfrm>
          <a:prstGeom prst="bentConnector2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รูปภาพ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705" y="2491739"/>
            <a:ext cx="1901095" cy="1207477"/>
          </a:xfrm>
          <a:prstGeom prst="rect">
            <a:avLst/>
          </a:prstGeom>
        </p:spPr>
      </p:pic>
      <p:sp>
        <p:nvSpPr>
          <p:cNvPr id="6" name="Google Shape;155;p15"/>
          <p:cNvSpPr txBox="1">
            <a:spLocks/>
          </p:cNvSpPr>
          <p:nvPr/>
        </p:nvSpPr>
        <p:spPr>
          <a:xfrm>
            <a:off x="6984699" y="161449"/>
            <a:ext cx="1911530" cy="495300"/>
          </a:xfrm>
          <a:prstGeom prst="rect">
            <a:avLst/>
          </a:prstGeom>
          <a:noFill/>
          <a:ln w="9525">
            <a:noFill/>
            <a:prstDash val="dash"/>
          </a:ln>
          <a:effectLst/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การควบคุมภายใน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18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และการรักษาความปลอดภัย</a:t>
            </a:r>
            <a:endParaRPr lang="th-TH" sz="18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7" name="Google Shape;155;p15"/>
          <p:cNvSpPr txBox="1">
            <a:spLocks/>
          </p:cNvSpPr>
          <p:nvPr/>
        </p:nvSpPr>
        <p:spPr>
          <a:xfrm>
            <a:off x="7744463" y="409099"/>
            <a:ext cx="743562" cy="331469"/>
          </a:xfrm>
          <a:prstGeom prst="rect">
            <a:avLst/>
          </a:prstGeom>
          <a:noFill/>
          <a:ln w="9525">
            <a:noFill/>
            <a:prstDash val="dash"/>
          </a:ln>
          <a:effectLst/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ประกอบด้วย </a:t>
            </a:r>
            <a:endParaRPr lang="th-TH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" name="Google Shape;155;p15"/>
          <p:cNvSpPr txBox="1">
            <a:spLocks/>
          </p:cNvSpPr>
          <p:nvPr/>
        </p:nvSpPr>
        <p:spPr>
          <a:xfrm>
            <a:off x="1351461" y="1440181"/>
            <a:ext cx="2136014" cy="85268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  <a:effectLst/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       </a:t>
            </a:r>
            <a:r>
              <a:rPr lang="th-TH" sz="1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กตส. 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(สมช) ซักซ้อมทำความเข้าใจกับ</a:t>
            </a:r>
            <a:r>
              <a:rPr lang="th-TH" sz="1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ผู้สอบบัญชี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18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ภาครัฐ/ภาคเอกชน</a:t>
            </a:r>
            <a:endParaRPr lang="th-TH" sz="1800" b="1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1410647" y="1162245"/>
            <a:ext cx="434340" cy="47243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1</a:t>
            </a:r>
            <a:endParaRPr lang="th-TH" sz="18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2" name="ลูกศรขวาท้ายขีด 51"/>
          <p:cNvSpPr/>
          <p:nvPr/>
        </p:nvSpPr>
        <p:spPr>
          <a:xfrm>
            <a:off x="3021705" y="4051931"/>
            <a:ext cx="519316" cy="419103"/>
          </a:xfrm>
          <a:prstGeom prst="stripedRight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50" name="Straight Arrow Connector 49"/>
          <p:cNvCxnSpPr>
            <a:stCxn id="4" idx="3"/>
            <a:endCxn id="9" idx="1"/>
          </p:cNvCxnSpPr>
          <p:nvPr/>
        </p:nvCxnSpPr>
        <p:spPr>
          <a:xfrm>
            <a:off x="3487475" y="1866521"/>
            <a:ext cx="3269012" cy="0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Google Shape;155;p15"/>
          <p:cNvSpPr txBox="1">
            <a:spLocks/>
          </p:cNvSpPr>
          <p:nvPr/>
        </p:nvSpPr>
        <p:spPr>
          <a:xfrm>
            <a:off x="5129969" y="2042906"/>
            <a:ext cx="2100587" cy="1406356"/>
          </a:xfrm>
          <a:prstGeom prst="rect">
            <a:avLst/>
          </a:prstGeom>
          <a:noFill/>
          <a:ln w="9525">
            <a:noFill/>
            <a:prstDash val="dash"/>
          </a:ln>
          <a:effectLst/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2713" indent="-112713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th-TH" sz="16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การควบคุมภายใน</a:t>
            </a:r>
          </a:p>
          <a:p>
            <a:pPr marL="112713" indent="-112713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th-TH" sz="16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การรักษาความปลอดภัยระบบสารสนเทศ</a:t>
            </a:r>
          </a:p>
          <a:p>
            <a:pPr marL="112713" indent="-112713">
              <a:buClr>
                <a:srgbClr val="002060"/>
              </a:buClr>
              <a:buSzPct val="100000"/>
              <a:buFont typeface="Arial" panose="020B0604020202020204" pitchFamily="34" charset="0"/>
              <a:buChar char="•"/>
            </a:pPr>
            <a:r>
              <a:rPr lang="th-TH" sz="16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จัดให้มีเอกสารต่าง ๆ ที่เกี่ยวกับโปรแกรมระบบบัญชีสหกรณ์</a:t>
            </a:r>
            <a:endParaRPr lang="th-TH" sz="1600" dirty="0">
              <a:solidFill>
                <a:srgbClr val="C0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116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2"/>
          <a:stretch/>
        </p:blipFill>
        <p:spPr>
          <a:xfrm>
            <a:off x="167724" y="388680"/>
            <a:ext cx="3193112" cy="20233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6459" y="67584"/>
            <a:ext cx="5504251" cy="2431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Data Dictionary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คือ พจนานุกรมข้อมูล ที่แสดงรายละเอียดตารางข้อมูลต่างๆ ในฐานข้อมูล (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Database</a:t>
            </a:r>
            <a:r>
              <a:rPr lang="en-US" sz="16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)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ซึ่งประกอบด้วยรีเลชั่น (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Relation Name),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แอตทริบิวต์ (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Attribute),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ชื่อแทน (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Aliases Name),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รายละเอียดข้อมูล (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Data Description),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แอตทริบิวโดเมน (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Attribute Domain),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ฯลฯ  ทำให้สามารถค้นหารายละเอียดที่ต้องการได้สะดวกมากยิ่งขึ้น  พจนานุกรมข้อมูลเป็นการผสมผสานระหว่างรูปแบบของพจนานุกรมโดยทั่วไปและรูปแบบของข้อมูลในระบบงานคอมพิวเตอร์  เพื่ออธิบายชนิดของข้อมูลแต่ละตัวว่าเป็น ตัวเลข อักขระ ข้อความ หรือวันที่ เป็นต้น  เพื่อช่วยในการอธิบายรายละเอียดต่างๆ ในการอ้างอิงหรือค้นหาที่เกี่ยวกับข้อมูล  หรือจะเรียกง่ายๆ ว่า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Data Dictionary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คือ เอกสารที่ใช้อธิบายฐานข้อมูลหรือการจัดเก็บฐานข้อมูล</a:t>
            </a:r>
            <a:endParaRPr lang="en-US" sz="16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6146" name="Picture 2" descr="https://sites.google.com/site/computerbcyschool/_/rsrc/1499834203542/home/com_m_3/data-structure/%E0%B9%82%E0%B8%84%E0%B8%A3%E0%B8%87%E0%B8%AA%E0%B8%A3%E0%B9%89%E0%B8%B2%E0%B8%87%E0%B8%82%E0%B9%89%E0%B8%AD%E0%B8%A1%E0%B8%B9%E0%B8%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798" y="2708042"/>
            <a:ext cx="3153424" cy="17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6854" y="2499019"/>
            <a:ext cx="5385456" cy="2431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โครงสร้าง</a:t>
            </a:r>
            <a:r>
              <a:rPr lang="th-TH" sz="24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ข้อมูล (</a:t>
            </a:r>
            <a:r>
              <a:rPr lang="en-US" sz="24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Data Structure)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 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คือ ความสัมพันธ์ระหว่างข้อมูลที่อยู่ในโครงสร้างนั้น ๆ รวมทั้งกระบวนการในการจัดการข้อมูลในโครงสร้าง หรือ การจัดเตรียมรูปแบบการเก็บข้อมูลในหน่วยความจำอย่างมีระเบียบแบบแผนการแทนข้อมูลให้อยู่ในรูปแบบที่ถูกต้อง ตลอดจนกรรมวิธีการเข้าถึงข้อมูลในโครงสร้างให้เป็นไปอย่างมีประสิทธิภาพ</a:t>
            </a:r>
            <a:b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</a:b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        โครงสร้างหรือลักษณะเฉพาะของชุดข้อมูลที่ใช้ในระบบคอมพิวเตอร์ เกิดจาก</a:t>
            </a:r>
            <a:r>
              <a:rPr lang="th-TH" sz="16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en-US" sz="16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6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นำ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ชนิดข้อมูลต่างๆ มารวมกันจนกลายเป็นโครงสร้าง การจัดการข้อมูลใน</a:t>
            </a:r>
            <a:r>
              <a:rPr lang="th-TH" sz="16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หน่วยความจำ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ภายในเครื่องคอมพิวเตอร์ ให้มีความสัมพันธ์กันภายในกลุ่มข้อมูลให้มีรูปแบบหรือข้อกำหนดที่ชัดเจนในการกำหนดคุณสมบัติ เพื่อสร้างความสัมพันธ์ภายในกลุ่มข้อมูล </a:t>
            </a:r>
            <a:r>
              <a:rPr lang="en-US" sz="16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   </a:t>
            </a:r>
            <a:r>
              <a:rPr lang="th-TH" sz="16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ซึ่ง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มีอยู่หลายรูปแบบ เช่น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ARRAY, LINK-LIST, STACK, QUEUE, TREE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เป็นต้น</a:t>
            </a:r>
            <a:endParaRPr lang="en-US" sz="16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48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250829"/>
            <a:ext cx="9144000" cy="7579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5.2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การจัดทำเอกสารเกี่ยวกับคู่มือการใช้ระบบงานสำหรับผู้ใช้งาน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288892" y="1455548"/>
            <a:ext cx="2632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จัดให้มีคู่มือ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การปฏิบัติงานสำหรับผู้ปฏิบัติงานให้ครบ</a:t>
            </a:r>
            <a:r>
              <a:rPr lang="th-TH" sz="24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ทุกระบบงาน 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รวมถึงการ</a:t>
            </a:r>
            <a:r>
              <a:rPr lang="th-TH" sz="24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ปรับปรุงให้เป็นปัจจุบันเสมอ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หากมีการพัฒนาหรือเปลี่ยนแปลงโปรแกรม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53" y="1401423"/>
            <a:ext cx="2613539" cy="2613539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32" y="1589178"/>
            <a:ext cx="2332645" cy="2041064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 rot="20827397">
            <a:off x="1002616" y="3429513"/>
            <a:ext cx="1959014" cy="769441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Update</a:t>
            </a:r>
            <a:endParaRPr lang="th-TH" sz="4400" b="1" dirty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สี่เหลี่ยมผืนผ้า 6"/>
          <p:cNvSpPr/>
          <p:nvPr/>
        </p:nvSpPr>
        <p:spPr>
          <a:xfrm rot="20827397">
            <a:off x="6794617" y="3429514"/>
            <a:ext cx="1959014" cy="769441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Update</a:t>
            </a:r>
            <a:endParaRPr lang="th-TH" sz="4400" b="1" dirty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740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50874"/>
            <a:ext cx="9144000" cy="8918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5.3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การจัดเก็บเอกสารสนับสนุนการปฏิบัติงานสำหรับระบบบัญชี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คอมพิวเตอร์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อยู่ในรูปแบบของ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Hard Copy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หรืออยู่ในรูปแบบอิเล็กทรอนิกส์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618199" y="1366462"/>
            <a:ext cx="48374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</a:t>
            </a:r>
            <a:r>
              <a:rPr lang="th-TH" sz="24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มั่นใจว่ามีเอกสารสนับสนุนการปฏิบัติ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ระบบบัญชีคอมพิวเตอร์อยู่ในรูปแบบของเอกสารหรืออยู่ในรูปแบบอิเล็กทรอนิกส์ และประโยชน์ในการพัฒนาบุคลากรของสหกรณ์</a:t>
            </a:r>
          </a:p>
          <a:p>
            <a:endParaRPr lang="th-TH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ให้มีการ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พัฒนาบุคลากรและเอกสารสนับสนุน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การทำงานในระบบงานของสหกรณ์ รวมถึงการปรับปรุงให้เป็นปัจจุบันเสมอหากมีการพัฒนาหรือปรับปรุงแก้ไข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05"/>
          <a:stretch/>
        </p:blipFill>
        <p:spPr>
          <a:xfrm>
            <a:off x="78983" y="1366462"/>
            <a:ext cx="3539217" cy="296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16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29609"/>
            <a:ext cx="9144000" cy="91312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5.4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มีการปรับปรุงเอกสารสนับสนุนการ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ปฏิบัติงาน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สำหรับ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ระบบบัญชีคอมพิวเตอร์ให้เป็นปัจจุบันอย่าง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สม่ำเสมอ</a:t>
            </a:r>
            <a:r>
              <a:rPr lang="en-US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461658" y="1367140"/>
            <a:ext cx="38050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จัดให้มีเอกสารสนับสนุนการปฏิบัติงานใน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ระบบงานบัญชีคอมพิวเตอร์ของ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สหกรณ์ รวมถึงการปรับปรุงให้เป็นปัจจุบัน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เสมอ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หาก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มีการพัฒนาหรือเปลี่ยนแปลง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โปรแกรม และ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สนับสนุนให้มีการพัฒนาบุคลากรอย่างต่อเนื่องสม่ำเสมอ</a:t>
            </a:r>
            <a:endParaRPr lang="en-US" sz="24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30" y="1517364"/>
            <a:ext cx="1752045" cy="1806929"/>
          </a:xfrm>
          <a:prstGeom prst="rect">
            <a:avLst/>
          </a:prstGeo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742" y="2381692"/>
            <a:ext cx="2620083" cy="196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7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18977"/>
            <a:ext cx="9144000" cy="9237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5.5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การจัดเก็บเอกสารสนับสนุนการปฏิบัติงานสำหรับระบบ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บัญชี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อยู่ในสถานที่ที่ปลอดภัยและสามารถเรียกใช้งาน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ได้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594344" y="1487540"/>
            <a:ext cx="3807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เพื่อให้มั่นใจว่ามี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การจัดเก็บเอกสารสนับสนุนการปฏิบัติงาน สามารถนำมาใช้ในการปฏิบัติงานได้เมื่อต้องการ</a:t>
            </a:r>
            <a:endParaRPr lang="en-US" sz="24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endParaRPr lang="th-TH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ให้มีเอกสารสนับสนุนการปฏิบัติงานในระบบงานของสหกรณ์ รวมถึงการปรับปรุงให้เป็นปัจจุบันเสมอหากมีการพัฒนาหรือเปลี่ยนแปลงโปรแกรม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9" y="1775217"/>
            <a:ext cx="2091748" cy="19337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65" y="1374017"/>
            <a:ext cx="2602081" cy="2602081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 rot="20827397">
            <a:off x="6462957" y="1582629"/>
            <a:ext cx="1959014" cy="769441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Update</a:t>
            </a:r>
            <a:endParaRPr lang="th-TH" sz="4400" b="1" dirty="0">
              <a:solidFill>
                <a:srgbClr val="FF000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88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9021" y="445376"/>
            <a:ext cx="8692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5. 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จัดให้มีและควบคุมดูแลเอกสารสนับสนุนการ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ปฏิบัติงานสำหรับ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ระบบบัญชีคอมพิวเตอร์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462428"/>
              </p:ext>
            </p:extLst>
          </p:nvPr>
        </p:nvGraphicFramePr>
        <p:xfrm>
          <a:off x="241585" y="915027"/>
          <a:ext cx="8645240" cy="387096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682043"/>
                <a:gridCol w="2629197"/>
                <a:gridCol w="952174"/>
                <a:gridCol w="1028312"/>
                <a:gridCol w="1362789"/>
                <a:gridCol w="1990725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5.1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มีการจัดทำเอกสารด้านฐานข้อมูลที่จำเป็นต้องมี ได้แก่ โครงสร้างฐานข้อมูล </a:t>
                      </a:r>
                    </a:p>
                    <a:p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(Data Structure)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หรือพจนานุกรมข้อมูล (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Data Dictionary)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ไม่มีการจัดทำเอกสารด้านฐานข้อมูล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มีการจัดทำเอกสารด้านฐานข้อมูลแต่ไม่ครอบคลุมทุกระบบ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มีการจัดทำเอกสารด้านฐานข้อมูลและครอบคลุมทุกระบบของสหกรณ์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5.2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มีการจัดทำเอกสารเกี่ยวกับคู่มือการใช้ระบบงานสำหรับผู้ใช้งาน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ไม่มีการจัดทำคู่มือระบบงาน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มีการจัดทำเอกสารเกี่ยวกับคู่มือระบบงานแต่ไม่ครอบคลุมทุกระบบ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มีการจัดทำเอกสารเกี่ยวกับคู่มือระบบงานและครอบคลุมทุกระบบของสหกรณ์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5.3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มีการจัดเก็บเอกสารสนับสนุนการปฏิบัติงานสำหรับระบบบัญชีคอมพิวเตอร์อยู่ในรูปแบบของ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Hard Copy 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หรืออยู่ในรูปแบบอิเล็กทรอนิกส์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ไม่มีการจัดเก็บเอกสาร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มีการจัดเก็บเอกสารสนับสนุนการปฏิบัติงานจำนวน   1 ชุด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มีการจัดเก็บเอกสารสนับสนุนการปฏิบัติงานมากกว่า 1 ชุด และจัดเก็บไว้นอกสถานที่เพื่อไว้ใช้ในกรณีฉุกเฉิน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0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711204"/>
              </p:ext>
            </p:extLst>
          </p:nvPr>
        </p:nvGraphicFramePr>
        <p:xfrm>
          <a:off x="309941" y="432163"/>
          <a:ext cx="8557836" cy="280416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675148"/>
                <a:gridCol w="2602615"/>
                <a:gridCol w="942548"/>
                <a:gridCol w="1306392"/>
                <a:gridCol w="1449260"/>
                <a:gridCol w="1581873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5.4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ปรับปรุงเอกสารสนับสนุนการปฏิบัติงานสำหรับระบบบัญชีคอมพิวเตอร์ให้เป็นปัจจุบันอย่างสม่ำเสมอ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ไม่มีการปรับปรุงเอกสารอย่างสม่ำเสมอ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มีการปรับปรุงเอกสารแต่ไม่ครอบคลุมทุกระบบที่มีการเปลี่ยนแปลง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มีการปรับปรุงเอกสารและครอบคลุมทุกระบบที่มีการเปลี่ยนแปลง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5.5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จัดเก็บเอกสารสนับสนุนการปฏิบัติงานสำหรับระบบบัญชีให้อยู่ในสถานที่ที่ปลอดภัยและสามารถเรียกใช้งานได้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ไม่มีการจัดเก็บเอกสาร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มีการจัดเก็บเอกสารกระจัดกระจาย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มีการจัดเก็บเอกสารไว้ในที่ปลอดภัยและสามารถเรียกใช้งานได้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79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084" y="1341404"/>
            <a:ext cx="1470274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แนวการพิจารณา</a:t>
            </a:r>
            <a:endParaRPr lang="en-US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78138"/>
            <a:ext cx="1704975" cy="9997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</a:t>
            </a:r>
            <a:r>
              <a:rPr lang="th-TH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6</a:t>
            </a:r>
            <a:endParaRPr lang="en-US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800224" y="382921"/>
            <a:ext cx="6924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จะต้องสามารถเข้าถึงฐานข้อมูลระบบบัญชีคอมพิวเตอร์ได้ และสามารถนำ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ข้อมูล</a:t>
            </a:r>
            <a:endParaRPr lang="en-US" sz="20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ออก</a:t>
            </a: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จากฐานข้อมูลในรูปแบบที่อ่านเข้าใจ</a:t>
            </a:r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ได้  </a:t>
            </a:r>
            <a:r>
              <a:rPr lang="en-US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981199" y="1293779"/>
            <a:ext cx="68865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ระบบฐานข้อมูลเน้นความสำคัญของความปลอดภัยในข้อมูล เพื่อให้ข้อมูลถูกต้อง เที่ยงตรง ครบถ้วน และพร้อมใช้งาน ทำให้มีความเสี่ยงในการควบคุมการเข้าถึงข้อมูลในฐานข้อมูล       ซึ่งมีหลายลักษณะดังต่อไปนี้ </a:t>
            </a:r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endParaRPr lang="th-TH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394084" y="2326870"/>
            <a:ext cx="39112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/>
              </a:rPr>
              <a:t> 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การออกแบบขอบเขตการเข้าถึงฐานข้อมูลของผู้ใช้แต่ละราย </a:t>
            </a:r>
            <a:r>
              <a:rPr lang="th-TH" sz="2000" b="1" dirty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ผู้บริหาร</a:t>
            </a:r>
            <a:r>
              <a:rPr lang="th-TH" sz="20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ฐานข้อมูล</a:t>
            </a:r>
            <a:endParaRPr lang="en-US" sz="2000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97663" y="3021512"/>
            <a:ext cx="3323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มีหน้าที่รับผิดชอบโดยตรงต่อการออกแบบขอบเขตการใช้ฐานข้อมูลของผู้ใช้ สอดคล้องกับความต้องการของผู้ใช้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24" name="สี่เหลี่ยมผืนผ้า 23"/>
          <p:cNvSpPr/>
          <p:nvPr/>
        </p:nvSpPr>
        <p:spPr>
          <a:xfrm>
            <a:off x="4642233" y="2280867"/>
            <a:ext cx="435889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 2" pitchFamily="18" charset="2"/>
              <a:buChar char="v"/>
            </a:pP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/>
              </a:rPr>
              <a:t>การอนุญาตให้เข้าถึงฐานข้อมูล เป็นการกำหนดกฎเกณฑ์ และการกระทำที่ผู้ใช้สามารถทำได้</a:t>
            </a:r>
          </a:p>
          <a:p>
            <a:pPr marL="342900" indent="-342900">
              <a:buFont typeface="Wingdings 2" pitchFamily="18" charset="2"/>
              <a:buChar char="w"/>
            </a:pP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/>
              </a:rPr>
              <a:t>การเข้ารหัสข้อมูล </a:t>
            </a:r>
            <a:r>
              <a:rPr lang="en-US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/>
              </a:rPr>
              <a:t>(Data Encryption)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/>
              </a:rPr>
              <a:t> สำหรับป้องกันข้อมูลที่เป็นความลับ</a:t>
            </a:r>
          </a:p>
          <a:p>
            <a:pPr marL="342900" indent="-342900">
              <a:buFont typeface="Wingdings 2" pitchFamily="18" charset="2"/>
              <a:buChar char="x"/>
            </a:pP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/>
              </a:rPr>
              <a:t>การควบคุมการใช้ฐานข้อมูล </a:t>
            </a:r>
            <a:r>
              <a:rPr lang="th-TH" sz="2000" b="1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/>
              </a:rPr>
              <a:t>ผู้บริหารฐานข้อมูล </a:t>
            </a:r>
            <a:r>
              <a:rPr lang="th-TH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/>
              </a:rPr>
              <a:t>รับผิดชอบการจัดการและดูแลฐานข้อมูล โดยจัดทำ </a:t>
            </a:r>
            <a:r>
              <a:rPr lang="en-US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/>
              </a:rPr>
              <a:t>Data Dictionary  </a:t>
            </a:r>
            <a:r>
              <a:rPr lang="th-TH" sz="2000" dirty="0" smtClean="0">
                <a:solidFill>
                  <a:srgbClr val="C0000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/>
              </a:rPr>
              <a:t>สำหรับใช้เป็นเอกสารกำกับและควบคุมการปรับปรุงข้อมูลในระบบงาน</a:t>
            </a:r>
          </a:p>
          <a:p>
            <a:endParaRPr lang="en-US" sz="2000" dirty="0"/>
          </a:p>
        </p:txBody>
      </p:sp>
      <p:sp>
        <p:nvSpPr>
          <p:cNvPr id="9" name="Rounded Rectangle 8"/>
          <p:cNvSpPr/>
          <p:nvPr/>
        </p:nvSpPr>
        <p:spPr>
          <a:xfrm>
            <a:off x="123290" y="1204148"/>
            <a:ext cx="8876871" cy="1076719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91857" y="1304380"/>
            <a:ext cx="4798032" cy="332926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55;p15"/>
          <p:cNvSpPr txBox="1">
            <a:spLocks/>
          </p:cNvSpPr>
          <p:nvPr/>
        </p:nvSpPr>
        <p:spPr>
          <a:xfrm>
            <a:off x="0" y="381000"/>
            <a:ext cx="9144000" cy="861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6.1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ฐานข้อมูลของระบบบัญชีคอมพิวเตอร์ไม่มีการเข้ารหัส (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Encryption)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สามารถใช้ซอฟต์แวร์ในการดึงข้อมูลอยู่ในรูปแบบที่สามารถอ่าน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เข้าใจ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endParaRPr lang="en-US" sz="24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21241" y="1390091"/>
            <a:ext cx="2948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มั่นใจว่าข้อมูลจัดเก็บในฐานข้อมูลที่มีความปลอดภัยและสามารถเปลี่ยนแปลงแก้ไขหรือพัฒนาได้ เมื่อมีการเปลี่ยนแปลงของเทคโนโลยีสารสนเทศและความต้องการผู้ใช้งานได้ต่อไปในอนาคต</a:t>
            </a:r>
          </a:p>
          <a:p>
            <a:endParaRPr lang="th-TH" sz="20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ฐานข้อมูล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งระบบบัญชีคอมพิวเตอร์ทุกระบบต้องสามารถใช้ซอฟแวร์ในการดึงข้อมูลและส่งออกข้อมูลได้หลากหลายตามต้องการ   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931596" y="1390091"/>
            <a:ext cx="396168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Encryption</a:t>
            </a:r>
            <a:r>
              <a:rPr lang="en-US" sz="20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0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คือ  การเข้ารหัส หรือการแปลงข้อมูลให้เป็นรหัสลับ ไม่ให้ข้อมูลความลับนี้ถูกอ่านได้ โดยบุคคลอื่น แต่ให้ถูกอ่านได้โดยบุคคลที่เราต้องการให้อ่านได้เท่านั้น โดยการนำเอาข้อความเดิมที่สามารถอ่านได้ (</a:t>
            </a:r>
            <a:r>
              <a:rPr lang="en-US" sz="20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Plain </a:t>
            </a:r>
            <a:r>
              <a:rPr lang="en-US" sz="2000" dirty="0" err="1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text,Clear</a:t>
            </a:r>
            <a:r>
              <a:rPr lang="en-US" sz="20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 Text) </a:t>
            </a:r>
            <a:r>
              <a:rPr lang="th-TH" sz="20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มาทำการเข้ารหัสก่อน เพื่อเปลี่ยนแปลงข้อความเดิมให้ไปเป็นข้อความที่เราเข้ารหัส (</a:t>
            </a:r>
            <a:r>
              <a:rPr lang="en-US" sz="2000" dirty="0" err="1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Ciphertext</a:t>
            </a:r>
            <a:r>
              <a:rPr lang="en-US" sz="20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) </a:t>
            </a:r>
            <a:r>
              <a:rPr lang="th-TH" sz="2000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ก่อนที่จะส่งต่อไปให้บุคคลที่เราต้องการที่จะติดต่อด้วย เพื่อป้องกันไม่ให้บุคคลอื่นสามารถที่จะแอบอ่านข้อความที่ส่งมาโดยที่ข้อ ความที่เราเข้ารหัสแล้ว ซึ่งทำได้โดยใช้โปรแกรม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860" y="1390091"/>
            <a:ext cx="2071526" cy="20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7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52425"/>
            <a:ext cx="9144000" cy="8807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6.2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การกำหนดรหัสผู้ใช้และรหัสผ่านในการเข้าถึงฐานข้อมูลอย่างรัดกุม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เพื่อ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ป้องกันการเปลี่ยนแปลงแก้ไขข้อมูลที่ฐานข้อมูลโดยตรง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890329" y="1457364"/>
            <a:ext cx="371398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จัดให้มีการกำหนด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หน้าที่ความ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รับผิดชอบของ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ผู้ใช้งาน </a:t>
            </a:r>
            <a:endParaRPr lang="th-TH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User Responsibilities) </a:t>
            </a:r>
            <a:endParaRPr lang="th-TH" sz="2400" b="1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กำหนดบัญชีผู้ใช้งาน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ฐานข้อมูล</a:t>
            </a:r>
          </a:p>
          <a:p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แยก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จากบัญชีผู้ใช้งานทั่วไป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รหัสผ่านควบคุม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การเข้าถึง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ข้อมูล</a:t>
            </a:r>
          </a:p>
          <a:p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แบ่งแยกหน้าที่ความรับ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ผิด</a:t>
            </a:r>
          </a:p>
          <a:p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ชอบ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ให้ชัดเจน</a:t>
            </a:r>
            <a:endParaRPr lang="en-US" sz="24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68" y="1915860"/>
            <a:ext cx="2241368" cy="19655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318" y="1341685"/>
            <a:ext cx="2539682" cy="25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8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38;p22"/>
          <p:cNvSpPr txBox="1">
            <a:spLocks/>
          </p:cNvSpPr>
          <p:nvPr/>
        </p:nvSpPr>
        <p:spPr>
          <a:xfrm>
            <a:off x="272143" y="227571"/>
            <a:ext cx="8559437" cy="10658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แบบประเมินการปฏิบัติตามระเบียบนายทะเบียนสหกรณ์</a:t>
            </a:r>
          </a:p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ว่า</a:t>
            </a:r>
            <a:r>
              <a:rPr lang="th-TH" sz="2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ด้วย มาตรฐานขั้นต่ำในการควบคุมภายในและรักษาความปลอดภัย </a:t>
            </a:r>
            <a:endParaRPr lang="th-TH" sz="2000" b="1" dirty="0" smtClean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  <a:sym typeface="Wingdings 2" panose="05020102010507070707" pitchFamily="18" charset="2"/>
            </a:endParaRPr>
          </a:p>
          <a:p>
            <a:pPr algn="ctr"/>
            <a:r>
              <a:rPr lang="th-TH" sz="2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สำหรับ</a:t>
            </a:r>
            <a:r>
              <a:rPr lang="th-TH" sz="2000" b="1" dirty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สหกรณ์ที่ใช้โปรแกรมระบบบัญชีคอมพิวเตอร์ประมวลผล</a:t>
            </a:r>
            <a:r>
              <a:rPr lang="th-TH" sz="2000" b="1" dirty="0" smtClean="0">
                <a:solidFill>
                  <a:schemeClr val="bg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ข้อมูล พ.ศ. 2553</a:t>
            </a:r>
            <a:endParaRPr lang="th-TH" sz="1600" dirty="0">
              <a:solidFill>
                <a:schemeClr val="bg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977118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5" name="Google Shape;155;p15"/>
          <p:cNvSpPr txBox="1">
            <a:spLocks/>
          </p:cNvSpPr>
          <p:nvPr/>
        </p:nvSpPr>
        <p:spPr>
          <a:xfrm>
            <a:off x="632752" y="1308457"/>
            <a:ext cx="7637254" cy="506645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1600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สหกรณ์ .....................................................................................................</a:t>
            </a:r>
          </a:p>
          <a:p>
            <a:pPr>
              <a:buClr>
                <a:schemeClr val="dk1"/>
              </a:buClr>
              <a:buSzPts val="3600"/>
            </a:pPr>
            <a:r>
              <a:rPr lang="th-TH" sz="1600" dirty="0" smtClean="0">
                <a:solidFill>
                  <a:schemeClr val="tx1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ปีบัญชี ................................................</a:t>
            </a:r>
            <a:endParaRPr lang="th-TH" sz="1600" dirty="0">
              <a:solidFill>
                <a:schemeClr val="tx1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9118597"/>
              </p:ext>
            </p:extLst>
          </p:nvPr>
        </p:nvGraphicFramePr>
        <p:xfrm>
          <a:off x="272144" y="1786391"/>
          <a:ext cx="8559435" cy="315976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539514"/>
                <a:gridCol w="6976153"/>
                <a:gridCol w="523982"/>
                <a:gridCol w="5197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ลำดับที่</a:t>
                      </a:r>
                      <a:endParaRPr lang="en-US" sz="12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ใช่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ไม่ใช่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1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มีบุคลากรในการตรวจสอบหรือเฝ้าระวังเกี่ยวกับการรักษาความปลอดภัยระบบคอมพิวเตอร์แม่ข่าย 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(3.11)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2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มีการจ้างพัฒนาโปรแกรมหรือเปลี่ยนแปลงระบบงานใหม่ 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(4.1 – 4.4, 4.6 – 4.8)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3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มีการพัฒนาหรือเปลี่ยนแปลงระบบงานใหม่หรือเปลี่ยนแปลงข้อมูลจากระบบงานเดิม 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(4.5)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4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15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ซื้อโปรแกรมสำเร็จรูปที่ไม่สามารถเปลี่ยนแปลงแก้ไขระบบงานหรือใช้โปรแกรมที่พัฒนาโดยกรมตรวจบัญชีสหกรณ์ </a:t>
                      </a:r>
                    </a:p>
                    <a:p>
                      <a:r>
                        <a:rPr lang="th-TH" sz="1600" b="1" dirty="0" smtClean="0">
                          <a:solidFill>
                            <a:srgbClr val="FF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(4.9 –</a:t>
                      </a:r>
                      <a:r>
                        <a:rPr lang="th-TH" sz="1600" b="1" baseline="0" dirty="0" smtClean="0">
                          <a:solidFill>
                            <a:srgbClr val="FF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4.14)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5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มีบุคลากรในการวิเคราะห์หรือสอบทานเหตุการณ์หรือ </a:t>
                      </a:r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Log </a:t>
                      </a:r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สำหรับการเข้าถึงฐานข้อมูลของระบบบัญชีคอมพิวเตอร์ 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(6.4)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6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มีการเชื่อมต่อระบบภายในสู่ระบบภายนอกสหกรณ์ โดยผ่านทางระบบเครือข่าย 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(3.12,</a:t>
                      </a:r>
                      <a:r>
                        <a:rPr lang="th-TH" sz="1600" b="1" baseline="0" dirty="0" smtClean="0">
                          <a:solidFill>
                            <a:srgbClr val="FF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7.9 – 7.11)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7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มีการใช้บริการงานเทคโนโลยีสารสนเทศจากบุคคลภายนอก (ผู้ให้บริการ) </a:t>
                      </a:r>
                      <a:r>
                        <a:rPr lang="th-TH" sz="1600" b="1" dirty="0" smtClean="0">
                          <a:solidFill>
                            <a:srgbClr val="FF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(8.1</a:t>
                      </a:r>
                      <a:r>
                        <a:rPr lang="th-TH" sz="1600" b="1" baseline="0" dirty="0" smtClean="0">
                          <a:solidFill>
                            <a:srgbClr val="FF000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 – 8.6)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FreesiaUPC" panose="020B0604020202020204" pitchFamily="34" charset="-34"/>
                          <a:cs typeface="FreesiaUPC" panose="020B0604020202020204" pitchFamily="34" charset="-34"/>
                          <a:sym typeface="Wingdings 2" panose="05020102010507070707" pitchFamily="18" charset="2"/>
                        </a:rPr>
                        <a:t></a:t>
                      </a:r>
                      <a:endParaRPr lang="en-US" sz="1600" dirty="0" smtClean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68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23850"/>
            <a:ext cx="9144000" cy="8617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6.3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การอนุมัติการเข้าถึงฐานข้อมูลเพื่อเปลี่ยนแปลงแก้ไข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ข้อมูล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โดยตรง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จากผู้บริหารของสหกรณ์อย่าง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เหมาะสม</a:t>
            </a:r>
            <a:r>
              <a:rPr lang="en-US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901375" y="2958386"/>
            <a:ext cx="10441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ผู้ใช้งาน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203081" y="2958386"/>
            <a:ext cx="26160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ผู้ให้บริการด้านพัฒนาระบบงาน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34741" y="3326129"/>
            <a:ext cx="6223359" cy="156966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4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ที่ต้องการ</a:t>
            </a:r>
            <a:r>
              <a:rPr lang="th-TH" sz="24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สิทธิใน</a:t>
            </a:r>
            <a:r>
              <a:rPr lang="th-TH" sz="24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การเข้าถึงระบบสารสนเทศของสหกรณ์ </a:t>
            </a:r>
            <a:endParaRPr lang="en-US" sz="2400" dirty="0" smtClean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24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จะต้อง</a:t>
            </a:r>
            <a:r>
              <a:rPr lang="th-TH" sz="24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ทำเรื่องขออนุญาตเป็นลายลักษณ์</a:t>
            </a:r>
            <a:r>
              <a:rPr lang="th-TH" sz="24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อักษร</a:t>
            </a:r>
            <a:endParaRPr lang="en-US" sz="2400" dirty="0" smtClean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24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เพื่อ</a:t>
            </a:r>
            <a:r>
              <a:rPr lang="th-TH" sz="24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ขออนุมัติจากผู้จัดการ</a:t>
            </a:r>
            <a:r>
              <a:rPr lang="th-TH" sz="24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สหกรณ์</a:t>
            </a:r>
            <a:endParaRPr lang="en-US" sz="2400" dirty="0" smtClean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  <a:p>
            <a:pPr algn="ctr"/>
            <a:r>
              <a:rPr lang="th-TH" sz="24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หรือ</a:t>
            </a:r>
            <a:r>
              <a:rPr lang="th-TH" sz="24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ประธานกรรมการดำเนินการสหกรณ์</a:t>
            </a:r>
            <a:endParaRPr lang="en-US" sz="2400" dirty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441" y="1276282"/>
            <a:ext cx="1619318" cy="1619318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23" y="1276282"/>
            <a:ext cx="1619318" cy="1619318"/>
          </a:xfrm>
          <a:prstGeom prst="rect">
            <a:avLst/>
          </a:prstGeom>
        </p:spPr>
      </p:pic>
      <p:sp>
        <p:nvSpPr>
          <p:cNvPr id="9" name="ลูกศรซ้าย-ขวา-ขึ้น 8"/>
          <p:cNvSpPr/>
          <p:nvPr/>
        </p:nvSpPr>
        <p:spPr>
          <a:xfrm flipV="1">
            <a:off x="3666718" y="2161461"/>
            <a:ext cx="1724432" cy="958850"/>
          </a:xfrm>
          <a:prstGeom prst="leftRightUp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32346"/>
            <a:ext cx="9144000" cy="8106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6.4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การเปิดการบันทึกเหตุการณ์หรือ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Log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สำหรับ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การเข้าถึงฐานข้อมูลของระบบบัญชี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คอมพิวเตอร์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endParaRPr lang="en-US" sz="24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819275" y="1244702"/>
            <a:ext cx="7011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>
              <a:buFont typeface="+mj-lt"/>
              <a:buAutoNum type="arabicParenR"/>
            </a:pP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จัดเก็บ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ข้อมูลจราจรทางคอมพิวเตอร์ (</a:t>
            </a:r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Log) 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ไว้ในสื่อเก็บข้อมูลที่สามารถรักษาความครบถ้วน ถูกต้อง แท้จริง ระบุตัวบุคคลที่เข้าถึงสื่อดังกล่าวได้ และข้อมูลที่ใช้ในการจัดเก็บต้องกำหนดชั้นความลับในการเข้าถึง 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49" y="1244484"/>
            <a:ext cx="1106668" cy="1106668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178" y="2351152"/>
            <a:ext cx="1537336" cy="1537336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055" y="-172118"/>
            <a:ext cx="1819582" cy="18195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6306" y="2351152"/>
            <a:ext cx="73254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arenR" startAt="2"/>
            </a:pP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กำหนดให้มีการบันทึกการทำงานของระบบ บันทึก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การปฏิบัติงานของผู้ใช้งาน 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(</a:t>
            </a:r>
            <a:r>
              <a:rPr lang="en-US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Application Logs) 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บันทึกรายละเอียดของระบบป้องกันการบุกรุก 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เช่นบันทึกการเข้า-ออกระบบ บันทึก การพยายามเข้าสู่ระบบ ฯลฯ เพื่อประโยชน์ในการใช้ตรวจสอบและต้องเก็บบันทึกไว้ 90 วัน นับตั้งแต่การใช้งานสิ้นสุดลง 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pPr marL="457200" indent="-457200">
              <a:buFont typeface="+mj-lt"/>
              <a:buAutoNum type="arabicParenR" startAt="2"/>
            </a:pP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ต้องมี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วิธีการป้องกันการแก้ไขเปลี่ยนแปลงบันทึกต่างๆ และจำกัดสิทธิการเข้าถึงบันทึกเหล่านั้น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ให้เฉพาะบุคคลที่เกี่ยวข้องเท่านั้น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505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669" y="407276"/>
            <a:ext cx="8443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6. 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จะต้องสามารถเข้าถึงฐานข้อมูลระบบบัญชีคอมพิวเตอร์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ได้ และ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สามารถนำข้อมูลออกจาก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ฐานข้อมูล</a:t>
            </a:r>
            <a:endParaRPr lang="en-US" sz="18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ใน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รูปแบบที่อ่านเข้าใจ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ได้</a:t>
            </a:r>
            <a:r>
              <a:rPr lang="en-US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endParaRPr lang="th-TH" sz="18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366320"/>
              </p:ext>
            </p:extLst>
          </p:nvPr>
        </p:nvGraphicFramePr>
        <p:xfrm>
          <a:off x="247649" y="1143627"/>
          <a:ext cx="8619983" cy="329184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680050"/>
                <a:gridCol w="2621516"/>
                <a:gridCol w="949392"/>
                <a:gridCol w="1378318"/>
                <a:gridCol w="1362075"/>
                <a:gridCol w="1628632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6.1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ฐานข้อมูลของระบบบัญชีคอมพิวเตอร์ไม่มีการเข้ารหัส (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Encryption) 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และสามารถใช้ซอฟต์แวร์ในการดึงข้อมูลอยู่ในรูปแบบที่สามารถอ่านเข้าใจได้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มีการเข้ารหัสในฐานข้อมูลหรือไม่สามารถส่งออกข้อมูลออกมาได้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ฐานข้อมูลไม่มีการเข้ารหัสและสามารถใช้ซอฟแวร์ในการดึงข้อมูลเฉพาะรูปแบบที่จำกัด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ฐานข้อมูลไม่มีการเข้ารหัสและสามารถใช้ซอฟแวร์ในการดึงข้อมูลและส่งออกข้อมูลได้หลากหลายตามต้องการ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6.2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มีการกำหนดรหัสผู้ใช้และรหัสผ่านในการเข้าถึงฐานข้อมูลอย่างรัดกุม เพื่อป้องกันการเปลี่ยนแปลงแก้ไขข้อมูลที่ฐานข้อมูลโดยตรง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ไม่มีการกำหนดรหัสผู้ใช้งานและรหัสผ่าน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มีการกำหนดรหัสผู้ใช้งานและรหัสผ่านแต่ไม่ได้จำกัดจำนวนผู้ใช้งานในการเข้าถึงฐานข้อมูล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มีการกำหนดรหัสผู้ใช้งานและรหัสผ่านรวมทั้งจำกัดจำนวนผู้ใช้งานเพียง 1 รหัสเท่านั้น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17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053382"/>
              </p:ext>
            </p:extLst>
          </p:nvPr>
        </p:nvGraphicFramePr>
        <p:xfrm>
          <a:off x="322569" y="455023"/>
          <a:ext cx="8554730" cy="329184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674902"/>
                <a:gridCol w="2326754"/>
                <a:gridCol w="1217123"/>
                <a:gridCol w="1367884"/>
                <a:gridCol w="1351764"/>
                <a:gridCol w="1616303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6.3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อนุมัติการเข้าถึงฐานข้อมูลเพื่อเปลี่ยนแปลงแก้ไขข้อมูลโดยตรงจากผู้บริหารของสหกรณ์อย่างเหมาะสม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ไม่มีการอนุมัติการเข้าถึงฐานข้อมูลเพื่อเปลี่ยนแปลงแก้ไขข้อมูล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มีการอนุมัติการเข้าถึงฐานข้อมูลแต่ไม่ถือปฏิบัติอย่างเคร่งครัด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มีการอนุมัติการเข้าถึงฐานข้อมูลและถือปฏิบัติอย่างเคร่งครัด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6.4 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มีการเปิดการบันทึกเหตุการณ์หรือ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Log 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สำหรับการเข้าถึงฐานข้อมูลของระบบบัญชีคอมพิวเตอร์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ไม่มีบุคลากรในการวิเคราะห์หรือสอบทานเหตุการณ์หรือ </a:t>
                      </a:r>
                      <a:r>
                        <a:rPr lang="en-US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Log </a:t>
                      </a: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ของฐานข้อมูล</a:t>
                      </a:r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ไม่มีการเปิดการบันทึกเหตุการณ์หรือ </a:t>
                      </a:r>
                      <a:r>
                        <a:rPr lang="en-US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Log </a:t>
                      </a: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สำหรับการเข้าถึงฐานข้อมูล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มีการเปิดการบันทึกเหตุการณ์หรือ </a:t>
                      </a:r>
                      <a:r>
                        <a:rPr lang="en-US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Log </a:t>
                      </a: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สำหรับการเข้าถึงฐานข้อมูลแต่ไม่มีการสอบทานอย่างสม่ำเสมอ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มีการเปิดการบันทึกเหตุการณ์หรือ </a:t>
                      </a:r>
                      <a:r>
                        <a:rPr lang="en-US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Log </a:t>
                      </a: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สำหรับการเข้าถึงฐานข้อมูลและมีการสอบทานอย่างสม่ำเสมอ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6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4084" y="1678465"/>
            <a:ext cx="1470274" cy="40011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แนวการพิจารณา</a:t>
            </a:r>
            <a:endParaRPr lang="en-US" sz="20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0" y="78138"/>
            <a:ext cx="1704975" cy="9997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</a:t>
            </a:r>
            <a:r>
              <a:rPr lang="en-US" sz="2400" b="1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7</a:t>
            </a:r>
            <a:endParaRPr lang="en-US" sz="2400" b="1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826259" y="201636"/>
            <a:ext cx="68040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ให้มีสำรองข้อมูลของระบบบัญชีคอมพิวเตอร์เพื่อให้สามารถรองรับการประกอบธุรกิจได้อย่างต่อเนื่อง มีประสิทธิภาพและทันเหตุการณ์ ตลอดจนจัดให้มีการดูแลรักษาข้อมูลชุดสำรองให้มีความปลอดภัย รวมทั้งจัดให้มีการป้องกันมิให้มีการนำข้อมูลสำรองมาใช้อย่างไม่ถูกต้อง </a:t>
            </a:r>
            <a:r>
              <a:rPr lang="en-US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:</a:t>
            </a:r>
            <a:r>
              <a:rPr lang="th-TH" sz="20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	</a:t>
            </a:r>
          </a:p>
        </p:txBody>
      </p:sp>
      <p:sp>
        <p:nvSpPr>
          <p:cNvPr id="22" name="สี่เหลี่ยมผืนผ้า 21"/>
          <p:cNvSpPr/>
          <p:nvPr/>
        </p:nvSpPr>
        <p:spPr>
          <a:xfrm>
            <a:off x="1956826" y="1594401"/>
            <a:ext cx="6886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มาตรการอย่างหนึ่งที่สร้างความมั่นใจให้กับสหกรณ์ ในกรณีที่ระบบงานไม่สามารถให้บริการ</a:t>
            </a:r>
            <a:endParaRPr lang="en-US" sz="2000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แก่สมาชิกได้ คือ การจัดให้มีการสำรองข้อมูล</a:t>
            </a:r>
          </a:p>
          <a:p>
            <a:endParaRPr lang="th-TH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20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การสำรองข้อมูล </a:t>
            </a:r>
            <a:r>
              <a:rPr lang="th-TH" sz="2000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เป็นวิธีการช่วยป้องกันข้อมูลจากการสูญหาย เนื่องจากเหตุต่าง ๆ ที่ทำให้ข้อมูลถูกทำลาย ลักษณะการสำรองข้อมูลขึ้นอยู่กับวิธีการประมวลผลและเทคโนโลยีที่ใช้ในระบบสารสนเทศทางการบัญชี</a:t>
            </a:r>
            <a:endParaRPr lang="th-TH" sz="2000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4" t="3929" r="7101" b="10756"/>
          <a:stretch/>
        </p:blipFill>
        <p:spPr>
          <a:xfrm>
            <a:off x="211823" y="2684008"/>
            <a:ext cx="1698769" cy="169877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123290" y="1525075"/>
            <a:ext cx="8876871" cy="755792"/>
          </a:xfrm>
          <a:prstGeom prst="roundRect">
            <a:avLst/>
          </a:prstGeom>
          <a:noFill/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2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20362"/>
            <a:ext cx="9144000" cy="830344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7.1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การกำหนดขั้นตอนหรือวิธีปฏิบัติในการสำรองข้อมูล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โดย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ครอบคลุมรายละเอียดอย่าง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เหมาะสม</a:t>
            </a:r>
            <a:r>
              <a:rPr lang="en-US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751970" y="1291838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แน่ใจว่าการให้บริการด้านเทคโนโลยีสารสนเทศจะมีอยู่อย่างต่อเนื่องตามความต้องการของธุรกิจ และส่งผลกระทบต่อธุรกิจน้อย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ที่สุด</a:t>
            </a:r>
            <a:endParaRPr lang="en-US" sz="24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ใน</a:t>
            </a:r>
            <a:r>
              <a:rPr lang="en-US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กรณี</a:t>
            </a:r>
            <a:r>
              <a:rPr lang="th-TH" sz="24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ที่เกิดเหตุการณ์ฉุกเฉิน</a:t>
            </a:r>
            <a:r>
              <a:rPr lang="th-TH" sz="24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ขึ้น</a:t>
            </a:r>
            <a:endParaRPr lang="th-TH" sz="2400" b="1" dirty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280" y="2879405"/>
            <a:ext cx="1912620" cy="1912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45"/>
          <a:stretch/>
        </p:blipFill>
        <p:spPr>
          <a:xfrm>
            <a:off x="5323970" y="1309745"/>
            <a:ext cx="3481388" cy="1934222"/>
          </a:xfrm>
          <a:prstGeom prst="rect">
            <a:avLst/>
          </a:prstGeom>
        </p:spPr>
      </p:pic>
      <p:sp>
        <p:nvSpPr>
          <p:cNvPr id="6" name="สี่เหลี่ยมผืนผ้า 1"/>
          <p:cNvSpPr/>
          <p:nvPr/>
        </p:nvSpPr>
        <p:spPr>
          <a:xfrm>
            <a:off x="3741750" y="339459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ให้มีการกำหนดระเบียบ ขั้นตอนวิธีการปฏิบัติ และการควบคุมอย่างเหมาะสมและมีการปฏิบัติตามอย่างสม่ำเสมอ</a:t>
            </a:r>
          </a:p>
        </p:txBody>
      </p:sp>
    </p:spTree>
    <p:extLst>
      <p:ext uri="{BB962C8B-B14F-4D97-AF65-F5344CB8AC3E}">
        <p14:creationId xmlns:p14="http://schemas.microsoft.com/office/powerpoint/2010/main" val="267583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0" y="193939"/>
            <a:ext cx="9144000" cy="40011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20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วิธีของการ </a:t>
            </a:r>
            <a:r>
              <a:rPr lang="en-US" sz="20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2000" b="1" dirty="0">
                <a:solidFill>
                  <a:schemeClr val="bg1"/>
                </a:solidFill>
                <a:latin typeface="FreesiaUPC" pitchFamily="34" charset="-34"/>
                <a:cs typeface="FreesiaUPC" pitchFamily="34" charset="-34"/>
              </a:rPr>
              <a:t>มีดังนี้</a:t>
            </a:r>
            <a:endParaRPr lang="en-US" sz="2000" b="1" dirty="0">
              <a:solidFill>
                <a:schemeClr val="bg1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5006" y="594049"/>
            <a:ext cx="41148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1.Full Backup</a:t>
            </a:r>
          </a:p>
          <a:p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เป็นการ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ทุกไฟล์ เช่น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Full 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ของ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Windows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ก็ทำสำเนาเอาทุกไฟล์ในทุกไดร์ฟอย่าง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C:\ , D:\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และอื่นๆ มาทั้งหมด ถ้าใน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Unix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หรือ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Linux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ก็ไล่ตั้งแต่ /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home, /opt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และอื่นๆ ข้อแนะนำคือควรยกเว้นการ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เฉพาะไฟล์ที่รู้ว่าไม่จำเป็นจริงๆ เท่านั้น เช่น ไฟล์ </a:t>
            </a:r>
            <a:r>
              <a:rPr lang="en-US" sz="1600" dirty="0" err="1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Config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อย่าง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C:\Windows\TEMP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หรือ /</a:t>
            </a:r>
            <a:r>
              <a:rPr lang="en-US" sz="1600" dirty="0" err="1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tmp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ใน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Linux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ทั้งหมดนี้ก็เพื่อหลีกเลี่ยงในกรณีที่คนอื่นๆ อาจนำไฟล์ที่เราไม่รู้ไปวางไว้ที่อื่นและอาจไม่ได้ถูก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ไปด้วย</a:t>
            </a:r>
            <a:endParaRPr lang="en-US" sz="16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44811" y="589615"/>
            <a:ext cx="4231804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2.Incremental Backup</a:t>
            </a:r>
          </a:p>
          <a:p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เป็นการ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เอาเฉพาะข้อมูลที่มีการเปลี่ยนแปลงจากการ </a:t>
            </a:r>
            <a:r>
              <a:rPr lang="en-US" sz="16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ครั้งล่าสุด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ดูตัวอย่างตามรูปด้านล่างจะเห็นได้ว่าไฟล์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จะมีขนาดเล็กนี่คือข้อดีของการไม่ไปรบกวนประสิทธิภาพของเซิร์ฟเวอร์มากนักเพราะจะให้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ไฟล์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10 GB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ทั้งๆที่มีการเปลี่ยนแปลงข้อมูลแค่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1 MB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ก็คงเกินไป แต่หากต้องการได้ข้อมูลของวันศุกร์ก็ต้องเอาข้อมูลจากชุด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จากวันจันทร์ ถึง พฤหัส มาประกอบกันถ้าเสียไป</a:t>
            </a:r>
            <a:r>
              <a:rPr lang="th-TH" sz="16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อันหนึ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่</a:t>
            </a:r>
            <a:r>
              <a:rPr lang="th-TH" sz="16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งก็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จะมีปัญหา นอกจากนี้ปัจจุบันซอฟต์แวร์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สมัยใหม่ก็มีการใช้งาน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แบบ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Block-based incremental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คือการจัดการในระดับ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Block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นั่นเอง โดยการใช้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API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จาก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VMware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หรือ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Hyper-V</a:t>
            </a:r>
          </a:p>
        </p:txBody>
      </p:sp>
      <p:pic>
        <p:nvPicPr>
          <p:cNvPr id="7" name="Picture 2" descr="https://i1.wp.com/www.techtalkthai.com/wp-content/uploads/2018/09/incremental-backup.png?resize=600%2C384&amp;ssl=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 bwMode="auto">
          <a:xfrm>
            <a:off x="4782313" y="3174715"/>
            <a:ext cx="4094302" cy="15587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6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398206" y="472918"/>
            <a:ext cx="39599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3.Differential Backup</a:t>
            </a:r>
          </a:p>
          <a:p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เฉพาะข้อมูลที่มีการเปลี่ยนแปลงจาก </a:t>
            </a:r>
            <a:r>
              <a:rPr lang="en-US" sz="16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Full 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ดูตามรูปด้านล่าง ซึ่งวิธีการเป็นที่นิยมกับการใช้เทป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โดยการนำข้อมูลกลับก็ใช้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Full 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 ไฟล์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เพิ่มไปยังจุดหมายที่ต้องการซึ่งประหยัดเวลากว่าการทำ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Full 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ได้มาก</a:t>
            </a:r>
            <a:endParaRPr lang="en-US" sz="16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5" name="Picture 1" descr="https://i0.wp.com/www.techtalkthai.com/wp-content/uploads/2018/09/differential-backup.png?resize=600%2C381&amp;ssl=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06" y="2263526"/>
            <a:ext cx="3725750" cy="18596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สี่เหลี่ยมผืนผ้า 5"/>
          <p:cNvSpPr/>
          <p:nvPr/>
        </p:nvSpPr>
        <p:spPr>
          <a:xfrm>
            <a:off x="4613342" y="472918"/>
            <a:ext cx="432865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4.Forever-incremental</a:t>
            </a:r>
          </a:p>
          <a:p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การมาถึงของดิสก์และ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Deduplication </a:t>
            </a:r>
            <a:r>
              <a:rPr lang="th-TH" sz="16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(Deduplication </a:t>
            </a:r>
            <a:r>
              <a:rPr lang="th-TH" sz="16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คือ การลดพื้นที่การเก็บข้อมูลบน </a:t>
            </a:r>
            <a:r>
              <a:rPr lang="en-US" sz="16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disk/storage </a:t>
            </a:r>
            <a:r>
              <a:rPr lang="th-TH" sz="16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ด้วยวิธีกำจัดข้อมูลที่ซ้ำๆ ออกไป ให้เก็บไว้เพียงชุด</a:t>
            </a:r>
            <a:r>
              <a:rPr lang="th-TH" sz="16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เดียว)</a:t>
            </a:r>
            <a:r>
              <a:rPr lang="th-TH" sz="16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ได้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ทำให้การ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แบบ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Full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Differential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นิยมน้อยลงเพราะไม่ต้องนั่งคิดเรื่องลดจำนวนเทปอีกต่อไป รวมถึงเวลาการ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Restore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ข้อมูลจาก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incremental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จำนวนมากกับ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Full 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แทบไม่ต่างกันเพราะว่าอันที่จริงแล้วในระบบ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เพียงทำการเก็บบันทึกไว้ว่า ไฟล์หรือ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Block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ทั้งหมดนั้นถูกเก็บอยู่ที่ไหนใน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Storage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และก็แค่ย้ายจาก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Storage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กลับไปยังเครื่อง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Client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เท่านั้นเอง ทั้งนี้ขั้นตอนก็ไม่ได้สัมพันธ์กันด้วยในโลกของการ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ยุคใหม่ๆ และวิธีการ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Backup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แบบ </a:t>
            </a:r>
            <a:r>
              <a:rPr lang="en-US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Forever incremental 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นั้นก็จะช่วยเรื่องของการได้ข้อมูล</a:t>
            </a:r>
            <a:r>
              <a:rPr lang="th-TH" sz="16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 อัป</a:t>
            </a:r>
            <a:r>
              <a:rPr lang="th-TH" sz="16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เดตล่าสุดอีกด้วย</a:t>
            </a:r>
            <a:endParaRPr lang="en-US" sz="16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95" y="3427911"/>
            <a:ext cx="3866667" cy="13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61458"/>
            <a:ext cx="9144000" cy="757990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7.2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การสำรองข้อมูลหรือรายการบัญชีของระบบบัญชี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คอมพิวเตอร์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อย่าง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น้อยวันละครั้งและเป็นประจำ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สม่ำเสมอ</a:t>
            </a:r>
            <a:r>
              <a:rPr lang="en-US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654728" y="1234503"/>
            <a:ext cx="58403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ระบบสารสนเทศอยู่ในสภาพพร้อมใช้อยู่</a:t>
            </a:r>
            <a:r>
              <a:rPr lang="th-TH" sz="20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เสมอ เมื่อ</a:t>
            </a:r>
            <a:r>
              <a:rPr lang="th-TH" sz="20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เกิดเหตุการณ์</a:t>
            </a:r>
            <a:r>
              <a:rPr lang="th-TH" sz="20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สำคัญ</a:t>
            </a:r>
          </a:p>
          <a:p>
            <a:r>
              <a:rPr lang="th-TH" sz="20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ทำ</a:t>
            </a:r>
            <a:r>
              <a:rPr lang="th-TH" sz="20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ให้ต้องหยุดชะงัก การดำเนินธุรกิจของสหกรณ์เกิดปัญหาน้อย</a:t>
            </a:r>
            <a:r>
              <a:rPr lang="th-TH" sz="20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ที่สุด</a:t>
            </a:r>
            <a:endParaRPr lang="th-TH" sz="2000" b="1" dirty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670" y="2491110"/>
            <a:ext cx="2091562" cy="209156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2317355" y="1936879"/>
            <a:ext cx="44553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ให้มีการ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สำรองข้อมูลที่เหมาะสมกับความสำคัญ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ของ  แต่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ละระบบสารสนเทศ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โดยกำหนดประเภทของข้อมูลที่ต้องทำสำรองเก็บไว้ 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ความถี่ในการสำรอง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 ดำเนินการตามกระบวนการสำรองข้อมูล สำหรับแต่ละระบบสารสนเทศอย่างเคร่งครัด เช่น กำหนดให้สำรองข้อมูลจากระบบบัญชีคอมพิวเตอร์ที่สหกรณ์ใช้ในเครื่องคอมพิวเตอร์ที่แยกต่างหากจากเครื่องคอมพิวเตอร์แม่ข่ายหลักของสหกรณ์ จำนวน 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1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ชุดเป็นประจำทุกวันทำการของสหกรณ์และสำรองข้อมูลไว้ในสื่อบันทึกข้อมูลจำนวน 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1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ชุดเป็นประจำทุกเดือน เป็น</a:t>
            </a:r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ต้น</a:t>
            </a:r>
            <a:endParaRPr lang="en-US" sz="20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9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29" y="1934995"/>
            <a:ext cx="2102126" cy="21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0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05491"/>
            <a:ext cx="9144000" cy="1135625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7.3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การสำรองโปรแกรมระบบปฏิบัติการ (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Operating System)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โปรแกรม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ระบบบัญชีคอมพิวเตอร์ และชุดคำสั่งที่ใช้ในการทำงานของโปรแกรม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อย่าง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น้อยเดือนละครั้งหรือเมื่อมีการเปลี่ยนแปลงแก้ไขโปรแกรมให้สามารถพร้อมใช้งานได้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63" y="1684148"/>
            <a:ext cx="1756902" cy="175690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2470355" y="1506552"/>
            <a:ext cx="28611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เพื่อให้แน่ใจ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ว่าการให้บริการด้านเทคโนโลยีสารสนเทศจะ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มีอยู่อย่างต่อเนื่องตามความต้องการของธุรกิจ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และส่งผลกระทบต่อธุรกิจน้อยที่สุดใน</a:t>
            </a:r>
            <a:r>
              <a:rPr lang="th-TH" sz="2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กรณีที่เกิดเหตุการณ์ฉุกเฉิน</a:t>
            </a:r>
            <a:r>
              <a:rPr lang="th-TH" sz="20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ขึ้น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19" y="1563432"/>
            <a:ext cx="3034909" cy="151745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177" y="3227296"/>
            <a:ext cx="1498614" cy="1479814"/>
          </a:xfrm>
          <a:prstGeom prst="rect">
            <a:avLst/>
          </a:prstGeom>
        </p:spPr>
      </p:pic>
      <p:sp>
        <p:nvSpPr>
          <p:cNvPr id="8" name="สี่เหลี่ยมผืนผ้า 2"/>
          <p:cNvSpPr/>
          <p:nvPr/>
        </p:nvSpPr>
        <p:spPr>
          <a:xfrm>
            <a:off x="5732205" y="3227296"/>
            <a:ext cx="28611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ให้มีการสำรองโปรแกรมที่เกี่ยวกับ ระบบปฏิบัติการ ระบบฐานข้อมูลและระบบบัญชีคอมพิวเตอร์ไว้ในสื่อบันทึกข้อมูลจำนวน </a:t>
            </a:r>
            <a:r>
              <a:rPr lang="en-US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1 </a:t>
            </a:r>
            <a:r>
              <a:rPr lang="th-TH" sz="20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ชุด โดยจัดให้มีการสำรองเป็นประจำสม่ำเสมอ</a:t>
            </a:r>
          </a:p>
        </p:txBody>
      </p:sp>
    </p:spTree>
    <p:extLst>
      <p:ext uri="{BB962C8B-B14F-4D97-AF65-F5344CB8AC3E}">
        <p14:creationId xmlns:p14="http://schemas.microsoft.com/office/powerpoint/2010/main" val="4614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531433" y="284997"/>
            <a:ext cx="3180596" cy="547888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3600"/>
            </a:pPr>
            <a:r>
              <a:rPr lang="th-TH" sz="2800" b="1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เกณฑ์ระดับการควบคุม </a:t>
            </a: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800" b="1" dirty="0">
              <a:solidFill>
                <a:schemeClr val="accent1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Oval 1"/>
          <p:cNvSpPr/>
          <p:nvPr/>
        </p:nvSpPr>
        <p:spPr>
          <a:xfrm>
            <a:off x="850712" y="3164639"/>
            <a:ext cx="598715" cy="609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0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04244" y="3164639"/>
            <a:ext cx="598715" cy="6096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1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3" name="Google Shape;155;p15"/>
          <p:cNvSpPr txBox="1">
            <a:spLocks/>
          </p:cNvSpPr>
          <p:nvPr/>
        </p:nvSpPr>
        <p:spPr>
          <a:xfrm>
            <a:off x="359229" y="1412422"/>
            <a:ext cx="1298121" cy="17248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Non - existent</a:t>
            </a:r>
            <a:endParaRPr lang="th-TH" sz="1800" dirty="0" smtClean="0">
              <a:solidFill>
                <a:schemeClr val="accent1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  <a:sym typeface="Wingdings 2" panose="05020102010507070707" pitchFamily="18" charset="2"/>
            </a:endParaRPr>
          </a:p>
          <a:p>
            <a:pPr algn="ctr">
              <a:buClr>
                <a:schemeClr val="dk1"/>
              </a:buClr>
              <a:buSzPts val="3600"/>
            </a:pPr>
            <a:r>
              <a:rPr lang="th-TH" sz="18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ไม่มีกระบวนการควบคุม</a:t>
            </a:r>
            <a:endParaRPr lang="th-TH" sz="1800" dirty="0">
              <a:solidFill>
                <a:schemeClr val="accent1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57776" y="3164639"/>
            <a:ext cx="598715" cy="6096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2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911308" y="3164639"/>
            <a:ext cx="598715" cy="6096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3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64840" y="3164639"/>
            <a:ext cx="598715" cy="6096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4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618372" y="3164639"/>
            <a:ext cx="598715" cy="6096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5</a:t>
            </a:r>
            <a:endParaRPr lang="en-US" sz="2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19" name="Google Shape;155;p15"/>
          <p:cNvSpPr txBox="1">
            <a:spLocks/>
          </p:cNvSpPr>
          <p:nvPr/>
        </p:nvSpPr>
        <p:spPr>
          <a:xfrm>
            <a:off x="1730829" y="1414966"/>
            <a:ext cx="1465868" cy="1722354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spcFirstLastPara="1" wrap="square" lIns="91425" tIns="0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Initial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18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มีกระบวนการควบคุมกำหนดเฉพาะที่ต้องการ (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ad-hoc) </a:t>
            </a:r>
            <a:r>
              <a:rPr lang="th-TH" sz="18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ซึ่งไม่เป็นระบบ</a:t>
            </a:r>
            <a:endParaRPr lang="th-TH" sz="1800" dirty="0">
              <a:solidFill>
                <a:schemeClr val="accent1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0" name="Google Shape;155;p15"/>
          <p:cNvSpPr txBox="1">
            <a:spLocks/>
          </p:cNvSpPr>
          <p:nvPr/>
        </p:nvSpPr>
        <p:spPr>
          <a:xfrm>
            <a:off x="3241407" y="1414967"/>
            <a:ext cx="1371600" cy="172235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Repeatable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18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มีกระบวนการควบคุมให้ปฏิบัติตามอย่างเป็นระบบ</a:t>
            </a:r>
            <a:endParaRPr lang="th-TH" sz="1800" dirty="0">
              <a:solidFill>
                <a:schemeClr val="accent1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1" name="Google Shape;155;p15"/>
          <p:cNvSpPr txBox="1">
            <a:spLocks/>
          </p:cNvSpPr>
          <p:nvPr/>
        </p:nvSpPr>
        <p:spPr>
          <a:xfrm>
            <a:off x="4686300" y="1414967"/>
            <a:ext cx="1219200" cy="172235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Defined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18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มีกระบวนการควบคุมเป็นเอกสารและสื่อสารให้ทราบทั่วกัน</a:t>
            </a:r>
            <a:endParaRPr lang="th-TH" sz="1800" dirty="0">
              <a:solidFill>
                <a:schemeClr val="accent1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2" name="Google Shape;155;p15"/>
          <p:cNvSpPr txBox="1">
            <a:spLocks/>
          </p:cNvSpPr>
          <p:nvPr/>
        </p:nvSpPr>
        <p:spPr>
          <a:xfrm>
            <a:off x="5993678" y="1412423"/>
            <a:ext cx="1141039" cy="17248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Clr>
                <a:schemeClr val="dk1"/>
              </a:buClr>
              <a:buSzPts val="3600"/>
              <a:defRPr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</a:defRPr>
            </a:lvl1pPr>
          </a:lstStyle>
          <a:p>
            <a:r>
              <a:rPr lang="en-US" sz="1800" dirty="0">
                <a:sym typeface="Wingdings 2" panose="05020102010507070707" pitchFamily="18" charset="2"/>
              </a:rPr>
              <a:t>Managed</a:t>
            </a:r>
          </a:p>
          <a:p>
            <a:r>
              <a:rPr lang="th-TH" sz="1800" dirty="0">
                <a:sym typeface="Wingdings 2" panose="05020102010507070707" pitchFamily="18" charset="2"/>
              </a:rPr>
              <a:t>มีกระบวนการควบคุม ติดตามและวัดผลการปฏิบัติ</a:t>
            </a:r>
            <a:endParaRPr lang="th-TH" sz="1800" dirty="0"/>
          </a:p>
        </p:txBody>
      </p:sp>
      <p:sp>
        <p:nvSpPr>
          <p:cNvPr id="23" name="Google Shape;155;p15"/>
          <p:cNvSpPr txBox="1">
            <a:spLocks/>
          </p:cNvSpPr>
          <p:nvPr/>
        </p:nvSpPr>
        <p:spPr>
          <a:xfrm>
            <a:off x="7208531" y="1412422"/>
            <a:ext cx="1782944" cy="172489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txBody>
          <a:bodyPr spcFirstLastPara="1" wrap="square" lIns="91425" tIns="0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Optimized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18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กำหนดวิธีการปฏิบัติที่ดีให้สามารถปฏิบัติตามและมีเครื่องมือช่วยในการดำเนินงานได้อย่างมีประสิทธิภาพสูง</a:t>
            </a:r>
            <a:endParaRPr lang="th-TH" sz="1800" dirty="0">
              <a:solidFill>
                <a:schemeClr val="accent1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993185" y="914380"/>
            <a:ext cx="2998289" cy="40959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มาก</a:t>
            </a:r>
            <a:endParaRPr lang="en-US" sz="1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304191" y="914400"/>
            <a:ext cx="2581501" cy="424523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ปานกลาง</a:t>
            </a:r>
            <a:endParaRPr lang="en-US" sz="1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838324" y="914380"/>
            <a:ext cx="1358373" cy="42454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น้อย</a:t>
            </a:r>
            <a:endParaRPr lang="en-US" sz="1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59230" y="914380"/>
            <a:ext cx="1371600" cy="424543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FreesiaUPC" panose="020B0604020202020204" pitchFamily="34" charset="-34"/>
                <a:cs typeface="FreesiaUPC" panose="020B0604020202020204" pitchFamily="34" charset="-34"/>
              </a:rPr>
              <a:t>N/A</a:t>
            </a:r>
            <a:endParaRPr lang="en-US" sz="1800" dirty="0"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8" name="Google Shape;155;p15"/>
          <p:cNvSpPr txBox="1">
            <a:spLocks/>
          </p:cNvSpPr>
          <p:nvPr/>
        </p:nvSpPr>
        <p:spPr>
          <a:xfrm>
            <a:off x="850712" y="4360595"/>
            <a:ext cx="7366375" cy="372952"/>
          </a:xfrm>
          <a:prstGeom prst="rect">
            <a:avLst/>
          </a:prstGeom>
          <a:noFill/>
          <a:ln>
            <a:noFill/>
          </a:ln>
          <a:effectLst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th-TH" sz="1600" dirty="0" smtClean="0">
                <a:solidFill>
                  <a:schemeClr val="accent1">
                    <a:lumMod val="50000"/>
                  </a:schemeClr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เกณฑ์ 6 ระดับ</a:t>
            </a:r>
            <a:endParaRPr lang="th-TH" sz="1600" dirty="0">
              <a:solidFill>
                <a:schemeClr val="accent1">
                  <a:lumMod val="50000"/>
                </a:schemeClr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cxnSp>
        <p:nvCxnSpPr>
          <p:cNvPr id="6" name="Elbow Connector 5"/>
          <p:cNvCxnSpPr>
            <a:stCxn id="28" idx="0"/>
            <a:endCxn id="18" idx="4"/>
          </p:cNvCxnSpPr>
          <p:nvPr/>
        </p:nvCxnSpPr>
        <p:spPr>
          <a:xfrm rot="5400000" flipH="1" flipV="1">
            <a:off x="5932637" y="2375502"/>
            <a:ext cx="586356" cy="338383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8" idx="0"/>
            <a:endCxn id="2" idx="4"/>
          </p:cNvCxnSpPr>
          <p:nvPr/>
        </p:nvCxnSpPr>
        <p:spPr>
          <a:xfrm rot="16200000" flipV="1">
            <a:off x="2548807" y="2375502"/>
            <a:ext cx="586356" cy="338383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28" idx="0"/>
            <a:endCxn id="11" idx="4"/>
          </p:cNvCxnSpPr>
          <p:nvPr/>
        </p:nvCxnSpPr>
        <p:spPr>
          <a:xfrm rot="16200000" flipV="1">
            <a:off x="3225573" y="3052268"/>
            <a:ext cx="586356" cy="203029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28" idx="0"/>
            <a:endCxn id="17" idx="4"/>
          </p:cNvCxnSpPr>
          <p:nvPr/>
        </p:nvCxnSpPr>
        <p:spPr>
          <a:xfrm rot="5400000" flipH="1" flipV="1">
            <a:off x="5255871" y="3052268"/>
            <a:ext cx="586356" cy="2030298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>
            <a:stCxn id="28" idx="0"/>
            <a:endCxn id="15" idx="4"/>
          </p:cNvCxnSpPr>
          <p:nvPr/>
        </p:nvCxnSpPr>
        <p:spPr>
          <a:xfrm rot="5400000" flipH="1" flipV="1">
            <a:off x="4579105" y="3729034"/>
            <a:ext cx="586356" cy="676766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28" idx="0"/>
            <a:endCxn id="14" idx="4"/>
          </p:cNvCxnSpPr>
          <p:nvPr/>
        </p:nvCxnSpPr>
        <p:spPr>
          <a:xfrm rot="16200000" flipV="1">
            <a:off x="3902339" y="3729034"/>
            <a:ext cx="586356" cy="676766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981347" y="59083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FF000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ปัจจุบัน</a:t>
            </a:r>
            <a:endParaRPr lang="en-US" sz="1800" b="1" dirty="0">
              <a:solidFill>
                <a:srgbClr val="FF000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39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52800"/>
            <a:ext cx="9144000" cy="757990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7.4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การเก็บรักษาสื่อสำรองข้อมูลไว้ที่ปลอดภัยทั้งใน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นอก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สถานที่ของสหกรณ์ เพื่อความปลอดภัยในกรณีที่สถานที่ปฏิบัติงานได้รับความเสียหาย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45773" y="1212526"/>
            <a:ext cx="31154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แน่ใจว่าการให้บริการด้านเทคโนโลยีสารสนเทศจะมีอยู่อย่างต่อเนื่องตามความต้องการของธุรกิจและส่งผลกระทบต่อธุรกิจน้อยที่สุดในกรณีที่เกิดเหตุการณ์ฉุกเฉินขึ้น หลีกเลี่ยงความเสียหายที่จะเกิดขึ้นจากข้อมูลเกิดการเสียหายหรือสูญหาย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011444" y="338456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จัดให้มีสถานที่ที่ใช้</a:t>
            </a:r>
            <a:r>
              <a:rPr lang="th-TH" sz="24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จัดเก็บข้อมูลทั้งในและนอก</a:t>
            </a:r>
            <a:r>
              <a:rPr lang="th-TH" sz="24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สถานที่ของ</a:t>
            </a:r>
            <a:r>
              <a:rPr lang="th-TH" sz="24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สหกรณ์</a:t>
            </a:r>
            <a:r>
              <a:rPr lang="th-TH" sz="24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และกำหนดการป้องกันทางกายภาพอย่างเพียงพอ</a:t>
            </a:r>
            <a:endParaRPr lang="en-US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026" name="Picture 2" descr="à¸à¸¥à¸à¸²à¸£à¸à¹à¸à¸«à¸²à¸£à¸¹à¸à¸ à¸²à¸à¸ªà¸³à¸«à¸£à¸±à¸ icon data cente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06" b="18125"/>
          <a:stretch/>
        </p:blipFill>
        <p:spPr bwMode="auto">
          <a:xfrm>
            <a:off x="6127316" y="1357062"/>
            <a:ext cx="2490228" cy="1940942"/>
          </a:xfrm>
          <a:prstGeom prst="rect">
            <a:avLst/>
          </a:prstGeom>
          <a:noFill/>
          <a:ln>
            <a:solidFill>
              <a:srgbClr val="00206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1" r="8071"/>
          <a:stretch/>
        </p:blipFill>
        <p:spPr>
          <a:xfrm>
            <a:off x="3568602" y="1298683"/>
            <a:ext cx="1345914" cy="1259582"/>
          </a:xfrm>
          <a:prstGeom prst="rect">
            <a:avLst/>
          </a:prstGeom>
        </p:spPr>
      </p:pic>
      <p:cxnSp>
        <p:nvCxnSpPr>
          <p:cNvPr id="6" name="Elbow Connector 5"/>
          <p:cNvCxnSpPr>
            <a:stCxn id="4" idx="3"/>
            <a:endCxn id="1026" idx="1"/>
          </p:cNvCxnSpPr>
          <p:nvPr/>
        </p:nvCxnSpPr>
        <p:spPr>
          <a:xfrm>
            <a:off x="4914516" y="1928474"/>
            <a:ext cx="1212800" cy="399059"/>
          </a:xfrm>
          <a:prstGeom prst="bentConnector3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34" y="1168418"/>
            <a:ext cx="959585" cy="9595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23" y="2256227"/>
            <a:ext cx="959585" cy="95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2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415258"/>
            <a:ext cx="9144000" cy="689671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7.5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มีการทดสอบข้อมูลที่สำรองอย่างน้อยปีละ </a:t>
            </a: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1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ครั้ง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285344" y="1356563"/>
            <a:ext cx="41204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แน่ใจว่าการให้บริการด้านเทคโนโลยีสารสนเทศจะมีอยู่อย่างต่อเนื่องข้อมูลที่จัดเก็บไว้สามารถนำกลับมาใช้ใหม่ได้ใน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กรณีที่เกิดเหตุฉุกเฉิน  </a:t>
            </a:r>
          </a:p>
        </p:txBody>
      </p:sp>
      <p:pic>
        <p:nvPicPr>
          <p:cNvPr id="2050" name="Picture 2" descr="à¸à¸¥à¸à¸²à¸£à¸à¹à¸à¸«à¸²à¸£à¸¹à¸à¸ à¸²à¸à¸ªà¸³à¸«à¸£à¸±à¸ icon recov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141" y="1356563"/>
            <a:ext cx="2022712" cy="20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1"/>
          <p:cNvSpPr/>
          <p:nvPr/>
        </p:nvSpPr>
        <p:spPr>
          <a:xfrm>
            <a:off x="5531140" y="3603009"/>
            <a:ext cx="30715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ให้มีการทดสอบ</a:t>
            </a:r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ข้อมูล</a:t>
            </a:r>
          </a:p>
          <a:p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สำรองเก็บไว้อย่างสม่ำเสมอ</a:t>
            </a:r>
          </a:p>
        </p:txBody>
      </p:sp>
    </p:spTree>
    <p:extLst>
      <p:ext uri="{BB962C8B-B14F-4D97-AF65-F5344CB8AC3E}">
        <p14:creationId xmlns:p14="http://schemas.microsoft.com/office/powerpoint/2010/main" val="386072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383796"/>
            <a:ext cx="9144000" cy="1084006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7.6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การกำหนดระยะเวลาการสำรองข้อมูลสำหรับการอ้างอิงในอนาคต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เช่น 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การตรวจสอบทางภาษี หรือการค้นหารายการบัญชีย้อนหลังให้เหมาะสม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และ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สื่อที่ใช้ในการสำรองว่ามีความคงทนและสามารถเรียกข้อมูลกลับมาใช้ได้ในอนาคต 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52625" y="1635411"/>
            <a:ext cx="35678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ให้แน่ใจว่าสื่อที่ใช้ในการสำรองข้อมูลมีความคงทนและสามารถเรียกข้อมูลกลับมาใช้อ้างอิงได้ในอนาคตในกรณีที่เกิดเหตุฉุกเฉิน</a:t>
            </a:r>
          </a:p>
          <a:p>
            <a:endParaRPr lang="th-TH" sz="24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th-TH" sz="24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- กำหนด</a:t>
            </a:r>
            <a:r>
              <a:rPr lang="th-TH" sz="24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ชนิดสื่อที่ใช้เก็บ</a:t>
            </a:r>
            <a:r>
              <a:rPr lang="th-TH" sz="24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ข้อมูล</a:t>
            </a:r>
          </a:p>
          <a:p>
            <a:r>
              <a:rPr lang="th-TH" sz="24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- ช่วงเวลา</a:t>
            </a:r>
            <a:r>
              <a:rPr lang="th-TH" sz="24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ในการเก็บรักษาข้อมูลที่ได้มีการสำรองข้อมูลไว้ </a:t>
            </a:r>
            <a:endParaRPr lang="en-US" sz="2400" b="1" dirty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074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13" y="1684402"/>
            <a:ext cx="1573337" cy="10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à¸à¸¥à¸à¸²à¸£à¸à¹à¸à¸«à¸²à¸£à¸¹à¸à¸ à¸²à¸à¸ªà¸³à¸«à¸£à¸±à¸ à¸ªà¸·à¹à¸­à¸à¸±à¸à¹à¸à¹à¸à¸à¹à¸­à¸¡à¸¹à¸¥à¸¡à¸µà¸­à¸°à¹à¸£à¸à¹à¸²à¸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738" y="1635411"/>
            <a:ext cx="1254842" cy="96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à¸à¸¥à¸à¸²à¸£à¸à¹à¸à¸«à¸²à¸£à¸¹à¸à¸ à¸²à¸à¸ªà¸³à¸«à¸£à¸±à¸ à¸ªà¸·à¹à¸­à¸à¸±à¸à¹à¸à¹à¸à¸à¹à¸­à¸¡à¸¹à¸¥à¸¡à¸µà¸­à¸°à¹à¸£à¸à¹à¸²à¸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282" y="2777563"/>
            <a:ext cx="970620" cy="97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à¸à¸¥à¸à¸²à¸£à¸à¹à¸à¸«à¸²à¸£à¸¹à¸à¸ à¸²à¸à¸ªà¸³à¸«à¸£à¸±à¸ à¸ªà¸·à¹à¸­à¸à¸±à¸à¹à¸à¹à¸à¸à¹à¸­à¸¡à¸¹à¸¥à¸¡à¸µà¸­à¸°à¹à¸£à¸à¹à¸²à¸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4" y="3853311"/>
            <a:ext cx="1344387" cy="93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50" y="2556041"/>
            <a:ext cx="1419730" cy="141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65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0" y="484746"/>
            <a:ext cx="9144000" cy="757990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7.7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การติดฉลากที่มีรายละเอียดที่ชัดเจนไว้บนสื่อสำรองข้อมูล </a:t>
            </a:r>
            <a:endParaRPr lang="th-TH" sz="24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pPr algn="ctr"/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เพื่อให้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สามารถค้นหาได้เร็วและเพื่อป้องกันการใช้งานสื่อบันทึกผิดพลาด 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287730" y="1431746"/>
            <a:ext cx="47880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เพื่อประโยชน์ต่อการรักษาความมั่นคง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ปลอดภัย</a:t>
            </a:r>
          </a:p>
          <a:p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ของข้อมูลง่าย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ต่อการค้นหา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87729" y="2631560"/>
            <a:ext cx="47880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จัดให้มีการการกำหนดสื่อที่ใช้ในการสำรอง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ข้อมูล</a:t>
            </a:r>
            <a:r>
              <a:rPr lang="en-US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</a:p>
          <a:p>
            <a:r>
              <a:rPr lang="th-TH" sz="24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ติด</a:t>
            </a:r>
            <a:r>
              <a:rPr lang="th-TH" sz="24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ฉลากหรือกำหนดรายละเอียดที่ชัดเจนไว้บนสื่อสำรองข้อมูล </a:t>
            </a:r>
            <a:r>
              <a:rPr lang="th-TH" sz="24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และให้มี</a:t>
            </a:r>
            <a:r>
              <a:rPr lang="th-TH" sz="24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การ </a:t>
            </a:r>
            <a:r>
              <a:rPr lang="th-TH" sz="2400" b="1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ทำ</a:t>
            </a:r>
            <a:r>
              <a:rPr lang="th-TH" sz="24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ทะเบียนคุมข้อมูลชุดสำรองที่จัดเก็บไว้ทั้งภายในและภายนอกสถานที่ 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9" y="1441914"/>
            <a:ext cx="2054542" cy="2070345"/>
          </a:xfrm>
          <a:prstGeom prst="rect">
            <a:avLst/>
          </a:prstGeom>
        </p:spPr>
      </p:pic>
      <p:sp>
        <p:nvSpPr>
          <p:cNvPr id="5" name="Striped Right Arrow 4"/>
          <p:cNvSpPr/>
          <p:nvPr/>
        </p:nvSpPr>
        <p:spPr>
          <a:xfrm rot="5400000">
            <a:off x="4744778" y="2024508"/>
            <a:ext cx="499731" cy="845288"/>
          </a:xfrm>
          <a:prstGeom prst="striped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55;p15"/>
          <p:cNvSpPr txBox="1">
            <a:spLocks/>
          </p:cNvSpPr>
          <p:nvPr/>
        </p:nvSpPr>
        <p:spPr>
          <a:xfrm>
            <a:off x="-6439" y="325115"/>
            <a:ext cx="9144000" cy="606648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7.8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การควบคุมการนำชุดข้อมูลสำรองออกใช้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งาน</a:t>
            </a:r>
            <a:r>
              <a:rPr lang="en-US" sz="2400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15874" y="1002901"/>
            <a:ext cx="3534193" cy="2031325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1. ใน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รณีที่พบปัญหาที่อาจสร้างความเสียหายต่อระบบคอมพิวเตอร์และ/หรือระบบเครือข่ายจนเป็นเหตุทำให้ต้องกู้คืนระบบ</a:t>
            </a:r>
            <a:r>
              <a:rPr lang="th-TH" sz="18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 ผู้ดูแลระบบจะต้องดำเนินการแก้ไขพร้อมทั้งรายงานผลการแก้ไข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8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สรุปผลการปฏิบัติงานต่อประธานคณะกรรมการดำเนินการสหกรณ์ หรือผู้ที่ได้รับมอบหมายจากคณะกรรมการดำเนินการสหกรณ์ทราบ  </a:t>
            </a:r>
            <a:endParaRPr lang="en-US" sz="1800" b="1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สี่เหลี่ยมผืนผ้า 1"/>
          <p:cNvSpPr/>
          <p:nvPr/>
        </p:nvSpPr>
        <p:spPr>
          <a:xfrm>
            <a:off x="215874" y="3105364"/>
            <a:ext cx="3534193" cy="175432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3. หาก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ความเสียหายที่เกิดขึ้นกับระบบคอมพิวเตอร์หรือระบบเครือข่ายของสหกรณ์ </a:t>
            </a:r>
            <a:r>
              <a:rPr lang="th-TH" sz="18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กระทบต่อการให้บริการสมาชิกหรือการใช้งานของผู้ใช้ระบบ </a:t>
            </a:r>
            <a:r>
              <a:rPr lang="th-TH" sz="18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ให้แจ้งผู้ดูแลระบบทราบทันที</a:t>
            </a:r>
            <a:r>
              <a:rPr lang="th-TH" sz="1800" b="1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พร้อมทั้งรายงานความคืบหน้าการกู้คืนระบบเป็นระยะจนกว่าจะดำเนินการเสร็จสิ้นอย่างสมบูรณ์  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สี่เหลี่ยมผืนผ้า 1"/>
          <p:cNvSpPr/>
          <p:nvPr/>
        </p:nvSpPr>
        <p:spPr>
          <a:xfrm>
            <a:off x="5201016" y="1006362"/>
            <a:ext cx="3674102" cy="92333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18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กำหนดการ</a:t>
            </a:r>
            <a:r>
              <a:rPr lang="th-TH" sz="18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กู้คืนระบบ ให้ใช้ข้อมูลที่เป็นปัจจุบันมากที่สุด (</a:t>
            </a:r>
            <a:r>
              <a:rPr lang="en-US" sz="18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Latest Update)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ที่ได้สำรองไว้หรือตามความเหมาะสม 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9" name="สี่เหลี่ยมผืนผ้า 1"/>
          <p:cNvSpPr/>
          <p:nvPr/>
        </p:nvSpPr>
        <p:spPr>
          <a:xfrm>
            <a:off x="5201016" y="2182783"/>
            <a:ext cx="3756397" cy="646331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 กำหนดให้</a:t>
            </a:r>
            <a:r>
              <a:rPr lang="th-TH" sz="18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มีการทดสอบและปรับปรุงแผนการกู้คืนระบบอย่างน้อยปีละ 1 ครั้ง </a:t>
            </a:r>
            <a:endParaRPr lang="en-US" sz="1800" dirty="0">
              <a:solidFill>
                <a:srgbClr val="C0000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0" name="สี่เหลี่ยมผืนผ้า 1"/>
          <p:cNvSpPr/>
          <p:nvPr/>
        </p:nvSpPr>
        <p:spPr>
          <a:xfrm>
            <a:off x="5201016" y="3082205"/>
            <a:ext cx="3756397" cy="1754326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5. ใน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กรณีที่</a:t>
            </a:r>
            <a:r>
              <a:rPr lang="th-TH" sz="1800" dirty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หน่วยงานภายนอกมีความจำเป็นต้องสำเนาฐานข้อมูลทุกประเภทออก</a:t>
            </a:r>
            <a:r>
              <a:rPr lang="th-TH" sz="1800" dirty="0" smtClean="0">
                <a:solidFill>
                  <a:srgbClr val="C00000"/>
                </a:solidFill>
                <a:latin typeface="FreesiaUPC" pitchFamily="34" charset="-34"/>
                <a:cs typeface="FreesiaUPC" pitchFamily="34" charset="-34"/>
              </a:rPr>
              <a:t>จากสหกรณ์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จะต้อง</a:t>
            </a:r>
            <a:r>
              <a:rPr lang="th-TH" sz="18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จัดทำหนังสือขอความเห็นชอบจากประธานคณะกรรมการดำเนินการสหกรณ์ล่วงหน้าก่อนทุกครั้ง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โดยจะต้องระบุเหตุผลในการนำไปใช้งานอย่างชัดเจนและต้องรับผิดชอบความเสียหายที่อาจเกิดขึ้นด้วย   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37" name="รูปภาพ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160" y="1188575"/>
            <a:ext cx="1325856" cy="132585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916485" y="1003275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ชุดข้อมูลสำรอง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5"/>
          <a:stretch/>
        </p:blipFill>
        <p:spPr>
          <a:xfrm>
            <a:off x="2623846" y="1001099"/>
            <a:ext cx="1896783" cy="1082760"/>
          </a:xfrm>
          <a:prstGeom prst="rect">
            <a:avLst/>
          </a:prstGeom>
        </p:spPr>
      </p:pic>
      <p:sp>
        <p:nvSpPr>
          <p:cNvPr id="16" name="Google Shape;155;p15"/>
          <p:cNvSpPr txBox="1">
            <a:spLocks/>
          </p:cNvSpPr>
          <p:nvPr/>
        </p:nvSpPr>
        <p:spPr>
          <a:xfrm>
            <a:off x="0" y="340659"/>
            <a:ext cx="9144000" cy="584512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7.9</a:t>
            </a:r>
            <a:r>
              <a:rPr lang="th-TH" sz="24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การจัดทำแผนสำรองฉุกเฉินมีการจัดทำอย่างเป็นลายลักษณ์อักษร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49788" y="975863"/>
            <a:ext cx="246368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1. กำหนด</a:t>
            </a:r>
            <a:r>
              <a:rPr lang="th-TH" sz="18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หน้าที่และความรับผิดชอบของเจ้าหน้าที่ </a:t>
            </a:r>
            <a:r>
              <a:rPr lang="th-TH" sz="18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ซึ่ง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ดูแลรับผิดชอบการจัดทำแผนเตรียมความพร้อมกรณีฉุกเฉิน ในกรณีที่ไม่สามารถดำเนินการด้วยวิธีการ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ทางอิเล็กทรอนิกส์ 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โดยจัดลำดับความสำคัญของระบบงานที่อยู่ในแผนสำรองฉุกเฉิน กำหนดสถานการณ์หรือลำดับความรุนแรงของปัญหาที่อาจเกิดขึ้น กำหนดขั้นตอนการแก้ไขปัญหาโดยละเอียดในแต่ละสถานการณ์ และรายละเอียดของอุปกรณ์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คอมพิวเตอร์</a:t>
            </a:r>
          </a:p>
        </p:txBody>
      </p:sp>
      <p:sp>
        <p:nvSpPr>
          <p:cNvPr id="4" name="Rectangle 3"/>
          <p:cNvSpPr/>
          <p:nvPr/>
        </p:nvSpPr>
        <p:spPr>
          <a:xfrm>
            <a:off x="2603102" y="2083859"/>
            <a:ext cx="20048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18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ผู้ดูแล</a:t>
            </a:r>
            <a:r>
              <a:rPr lang="th-TH" sz="18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ระบบต้องบันทึกเหตุการณ์เกี่ยวกับการรักษาความมั่นคงปลอดภัยด้านสารสนเทศ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ที่เกิดขึ้น โดยพิจารณาถึงประเภทปริมาณและหลักฐานสำหรับอ้างอิง เพื่อใช้ในกรณีที่เหตุการณ์มีความเกี่ยวข้องกับการดำเนินการทางกฎหมาย  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18299" y="925171"/>
            <a:ext cx="202557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3. การ</a:t>
            </a:r>
            <a:r>
              <a:rPr lang="th-TH" sz="18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จัดทำแผนเตรียมความพร้อมกรณีฉุกเฉินของระบบเทคโนโลยีสารสนเทศ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เพื่อรองรับสถานการณ์ฉุกเฉิน ต้องทดสอบ/ประเมินและปรับปรุงแผนเตรียมความพร้อมกรณีฉุกเฉินอย่างน้อย  ปีละ </a:t>
            </a:r>
            <a:r>
              <a:rPr lang="en-US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1 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ครั้ง เพื่อให้แผนมีความทันสมัยและสามารถใช้งานได้หากเกิดเหตุการณ์ขึ้น</a:t>
            </a:r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จริง</a:t>
            </a:r>
            <a:endParaRPr lang="en-US" sz="1800" dirty="0" smtClean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  <a:p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43869" y="980632"/>
            <a:ext cx="23033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4. </a:t>
            </a:r>
            <a:r>
              <a:rPr lang="th-TH" sz="1800" b="1" dirty="0" smtClean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รายละเอียด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ที่ปรากฏในแผนเตรียมความพร้อมกรณีฉุกเฉิน </a:t>
            </a:r>
            <a:r>
              <a:rPr lang="th-TH" sz="18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ควรมีสาระครอบคลุมภัยพิบัติหรือสถานการณ์ฉุกเฉินที่มีผลกระทบต่อระบบสารสนเทศของสหกรณ์</a:t>
            </a:r>
            <a:r>
              <a:rPr lang="th-TH" sz="1800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 เช่น การเตรียมการเบื้องต้น ผู้รับผิดชอบในการดำเนินการ มาตรการความปลอดภัยและแผนการดำเนินงานในการนำระบบคอมพิวเตอร์กลับสู่สภาพปกติเมื่อเกิดความเสียหายหรือหยุดทำงาน เป็นต้น</a:t>
            </a:r>
            <a:endParaRPr lang="en-US" sz="1800" dirty="0">
              <a:solidFill>
                <a:srgbClr val="00206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171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371" y="41096"/>
            <a:ext cx="4458984" cy="48802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Google Shape;155;p15"/>
          <p:cNvSpPr txBox="1">
            <a:spLocks/>
          </p:cNvSpPr>
          <p:nvPr/>
        </p:nvSpPr>
        <p:spPr>
          <a:xfrm>
            <a:off x="102742" y="390416"/>
            <a:ext cx="4315146" cy="781333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7.10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มีการทดสอบแผนสำรองฉุกเฉิน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อย่างน้อยปีละ 1 ครั้ง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5" name="Google Shape;155;p15"/>
          <p:cNvSpPr txBox="1">
            <a:spLocks/>
          </p:cNvSpPr>
          <p:nvPr/>
        </p:nvSpPr>
        <p:spPr>
          <a:xfrm>
            <a:off x="4664467" y="393197"/>
            <a:ext cx="4397340" cy="778552"/>
          </a:xfrm>
          <a:prstGeom prst="rect">
            <a:avLst/>
          </a:prstGeom>
          <a:solidFill>
            <a:schemeClr val="accent4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dk1"/>
              </a:buClr>
              <a:buSzPts val="3600"/>
            </a:pP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7.11 </a:t>
            </a: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มีการปรับปรุงแผนสำรองฉุกเฉิน</a:t>
            </a:r>
          </a:p>
          <a:p>
            <a:pPr algn="ctr">
              <a:buClr>
                <a:schemeClr val="dk1"/>
              </a:buClr>
              <a:buSzPts val="3600"/>
            </a:pPr>
            <a:r>
              <a:rPr lang="th-TH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ให้เป็นปัจจุบันอยู่เสมอ </a:t>
            </a:r>
            <a:r>
              <a:rPr lang="en-US" sz="24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  <a:sym typeface="Wingdings 2" panose="05020102010507070707" pitchFamily="18" charset="2"/>
              </a:rPr>
              <a:t>:</a:t>
            </a:r>
            <a:endParaRPr lang="th-TH" sz="2400" b="1" dirty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pic>
        <p:nvPicPr>
          <p:cNvPr id="5122" name="Picture 2" descr="à¸à¸¥à¸à¸²à¸£à¸à¹à¸à¸«à¸²à¸£à¸¹à¸à¸ à¸²à¸à¸ªà¸³à¸«à¸£à¸±à¸ icon à¹à¸à¸à¸ªà¸³à¸£à¸­à¸à¸à¸¸à¸à¹à¸à¸´à¸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3" b="11826"/>
          <a:stretch/>
        </p:blipFill>
        <p:spPr bwMode="auto">
          <a:xfrm>
            <a:off x="459434" y="1851660"/>
            <a:ext cx="3896972" cy="149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2407920" y="1844040"/>
            <a:ext cx="144780" cy="762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à¸à¸¥à¸à¸²à¸£à¸à¹à¸à¸«à¸²à¸£à¸¹à¸à¸ à¸²à¸à¸ªà¸³à¸«à¸£à¸±à¸ icon testing plann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67" y="1608676"/>
            <a:ext cx="4168140" cy="189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677735">
            <a:off x="1495765" y="3688204"/>
            <a:ext cx="1204108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TEST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20677735">
            <a:off x="5822969" y="3780098"/>
            <a:ext cx="158312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Segoe UI Black" pitchFamily="34" charset="0"/>
                <a:cs typeface="Times New Roman" pitchFamily="18" charset="0"/>
              </a:rPr>
              <a:t>ADJUST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ea typeface="Segoe UI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3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4701" y="249626"/>
            <a:ext cx="84740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ระเบียบข้อที่ 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7. 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จัดให้มีสำรองข้อมูลของระบบบัญชีคอมพิวเตอร์เพื่อให้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สามารถรองรบั 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การประกอบธ</a:t>
            </a:r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รุกิจ </a:t>
            </a:r>
          </a:p>
          <a:p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ได้อย่างต่อเนื่องมีประสิทธิภาพและทันเหตุการณ์ ตลอดจน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จัดให้มีการดูแลรักษาข้อมูลชุดสำรองให้มีความปลอดภัย </a:t>
            </a:r>
            <a:endParaRPr lang="th-TH" sz="1800" b="1" dirty="0" smtClean="0">
              <a:solidFill>
                <a:srgbClr val="002060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  <a:p>
            <a:r>
              <a:rPr lang="th-TH" sz="1800" b="1" dirty="0" smtClean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รวมทั้งจัด</a:t>
            </a:r>
            <a:r>
              <a:rPr lang="th-TH" sz="1800" b="1" dirty="0">
                <a:solidFill>
                  <a:srgbClr val="002060"/>
                </a:solidFill>
                <a:latin typeface="FreesiaUPC" panose="020B0604020202020204" pitchFamily="34" charset="-34"/>
                <a:cs typeface="FreesiaUPC" panose="020B0604020202020204" pitchFamily="34" charset="-34"/>
              </a:rPr>
              <a:t>ให้มีการป้องกันมิให้มีการนำข้อมูลสำรองมาใช้อย่างไม่ถูกต้อง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99636"/>
              </p:ext>
            </p:extLst>
          </p:nvPr>
        </p:nvGraphicFramePr>
        <p:xfrm>
          <a:off x="237375" y="1172956"/>
          <a:ext cx="8619983" cy="353568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680050"/>
                <a:gridCol w="3079222"/>
                <a:gridCol w="914400"/>
                <a:gridCol w="1171254"/>
                <a:gridCol w="1397286"/>
                <a:gridCol w="1377771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7.1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มีการกำหนดขั้นตอนหรือวิธีปฏิบัติในการสำรองข้อมูล โดยครอบคลุม</a:t>
                      </a:r>
                    </a:p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รายละเอียดอย่างน้อยดังนี้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ข้อมูลที่ต้องสำรองและความถี่ในการสำรอง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ประเภทสื่อบันทึก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จำนวนที่ต้องสำรอง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ขั้นตอนและวิธีการสำรองข้อมูลโดยละเอียด</a:t>
                      </a:r>
                    </a:p>
                    <a:p>
                      <a:pPr marL="169863" indent="-169863">
                        <a:buFont typeface="Arial" panose="020B0604020202020204" pitchFamily="34" charset="0"/>
                        <a:buChar char="•"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สถานที่และวิธีการเก็บรักษาสื่อบันทึก</a:t>
                      </a:r>
                      <a:endParaRPr lang="en-US" sz="1600" b="1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ไม่มีการกำหนดขั้นตอนในการสำรองข้อมูล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มีการกำหนดขั้นตอนการสำรองข้อมูลแต่ยังไม่ครอบคลุมรายละเอียดที่จำเป็น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มีการกำหนดขั้นตอนการสำรองข้อมูลและครอบคลุมรายละเอียดที่ครบถ้วน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7.2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มีการสำรองข้อมูลหรือรายการบัญชีของระบบบัญชีคอมพิวเตอร์อย่างน้อยวันละครั้งและ</a:t>
                      </a:r>
                    </a:p>
                    <a:p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เป็นประจำสม่ำเสมอ</a:t>
                      </a:r>
                      <a:endParaRPr lang="en-US" sz="18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ไม่มีการสำรองข้อมูล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มีการสำรองข้อมูลแต่ไม่ได้ทำเป็นประจำสม่ำเสมอ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มีการสำรองข้อมูลวันละครั้งและเป็นประจำสม่ำเสมอ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83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76728"/>
              </p:ext>
            </p:extLst>
          </p:nvPr>
        </p:nvGraphicFramePr>
        <p:xfrm>
          <a:off x="257923" y="238007"/>
          <a:ext cx="8619983" cy="411480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680050"/>
                <a:gridCol w="3079222"/>
                <a:gridCol w="914400"/>
                <a:gridCol w="1171254"/>
                <a:gridCol w="1397286"/>
                <a:gridCol w="1377771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7.3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มีการสำรองโปรแกรมระบบปฏิบัติการ (</a:t>
                      </a:r>
                      <a:r>
                        <a:rPr lang="en-US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Operating System) </a:t>
                      </a: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โปรแกรมระบบบัญชีคอมพิวเตอร์ และชุดคำสั่งที่ใช้ในการทำงานของโปรแกรม อย่างน้อยเดือนละครั้งหรือเมื่อมีการเปลี่ยนแปลงแก้ไขโปรแกรม ให้สามารถพร้อมใช้งานได้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ไม่มีการสำรองโปรแกรม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มีการสำรองโปรแกรมแต่ไม่ครอบคลุมทุกโปรแกรมที่สำคัญ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มีการสำรองโปรแกรมเดือนละครั้งและครอบคลุมทุกโปรแกรมที่สำคัญ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7.4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มีการเก็บรักษาสื่อสำรองข้อมูลไว้ที่ปลอดภัยทั้งในและนอกสถานที่ของสหกรณ์ เพื่อความปลอดภัยในกรณีที่สถานที่ปฏิบัติงานได้รับความเสียหาย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ไม่มีการเก็บรักษาสื่อสำรองข้อมูลหรือจัดเก็บกระจัดกระจาย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มีการเก็บสื่อสำรองข้อมูลไว้ในที่ปลอดภัยเฉพาะในสถานที่สหกรณ์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มีการเก็บสื่อสำรองข้อมูลไว้ในที่ปลอดภัยทั้งในและนอกสถานที่สหกรณ์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7.5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มีการทดสอบข้อมูลที่สำรองอย่างน้อยปีละ 1 ครั้งเพื่อให้มั่นใจว่าได้ว่าข้อมูล รวมทั้งโปรแกรมระบบต่าง ๆ ที่ได้สำรองไว้ มีความถูกต้องครบถ้วนและใช้งานได้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ไม่มีการทดสอบข้อมูลที่สำรอง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มีการทดสอบข้อมูลสำรองน้อยกว่าปีละครั้ง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มีการทดสอบข้อมูลสำรองปีละครั้ง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33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238;p22"/>
          <p:cNvSpPr txBox="1">
            <a:spLocks/>
          </p:cNvSpPr>
          <p:nvPr/>
        </p:nvSpPr>
        <p:spPr>
          <a:xfrm>
            <a:off x="632752" y="1796143"/>
            <a:ext cx="7999619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th-TH" sz="2000" b="1" dirty="0">
              <a:solidFill>
                <a:schemeClr val="accent6"/>
              </a:solidFill>
              <a:latin typeface="FreesiaUPC" panose="020B0604020202020204" pitchFamily="34" charset="-34"/>
              <a:cs typeface="FreesiaUPC" panose="020B0604020202020204" pitchFamily="34" charset="-34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2538346"/>
              </p:ext>
            </p:extLst>
          </p:nvPr>
        </p:nvGraphicFramePr>
        <p:xfrm>
          <a:off x="257923" y="145541"/>
          <a:ext cx="8619983" cy="4846320"/>
        </p:xfrm>
        <a:graphic>
          <a:graphicData uri="http://schemas.openxmlformats.org/drawingml/2006/table">
            <a:tbl>
              <a:tblPr firstRow="1" bandRow="1">
                <a:tableStyleId>{F097ED8D-AC31-4452-ABF0-7D076E87DC28}</a:tableStyleId>
              </a:tblPr>
              <a:tblGrid>
                <a:gridCol w="680050"/>
                <a:gridCol w="2678530"/>
                <a:gridCol w="616450"/>
                <a:gridCol w="1366463"/>
                <a:gridCol w="1315092"/>
                <a:gridCol w="1963398"/>
              </a:tblGrid>
              <a:tr h="324882"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ลำดับ</a:t>
                      </a:r>
                    </a:p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ที่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รายการ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ระดับการควบคุม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73693">
                <a:tc vMerge="1">
                  <a:txBody>
                    <a:bodyPr/>
                    <a:lstStyle/>
                    <a:p>
                      <a:endParaRPr lang="en-US" sz="1600" dirty="0"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N/A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น้อย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ปานกลาง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 smtClean="0">
                          <a:solidFill>
                            <a:schemeClr val="bg1"/>
                          </a:solidFill>
                          <a:latin typeface="FreesiaUPC" panose="020B0604020202020204" pitchFamily="34" charset="-34"/>
                          <a:cs typeface="FreesiaUPC" panose="020B0604020202020204" pitchFamily="34" charset="-34"/>
                        </a:rPr>
                        <a:t>มาก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7.6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มีการกำหนดระยะเวลาการสำรองข้อมูลสำหรับการอ้างอิงในอนาคต เช่น การตรวจสอบทางภาษี หรือการค้นหารายการบัญชีย้อนหลังให้เหมาะสม และสื่อที่ใช้ในการสำรองว่ามีความคงทนและสามารถเรียกข้อมูลกลับมาใช้ได้ในอนาคต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ไม่มีการคำนึงถึงระยะเวลาการสำรองข้อมูลสำหรับการอ้างอิงในอนาคต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มีการกำหนดระยะเวลาการสำรองข้อมูลสำหรับการอ้างอิงในอนาคตแต่ยังไม่ถือปฏิบัติ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มีการกำหนดระยะเวลาการสำรองข้อมูลสำหรับการอ้างอิงในอนาคตและถือปฏิบัติ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7.7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มีการติดฉลากที่มีรายละเอียดที่ชัดเจนไว้บนสื่อสำรองข้อมูล เพื่อให้สามารถค้นหาได้เร็วและเพื่อป้องกันการใช้งานสื่อบันทึกผิดพลาด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ไม่มีการติดฉลากไว้บนสื่อสำรองข้อมูล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มีการติดฉลากแต่รายละเอียดไม่ชัดเจนไว้บนสื่อสำรองข้อมูล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มีการติดฉลากที่มีรายละเอียดที่ชัดเจนไว้บนสื่อสำรองข้อมูล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9453">
                <a:tc>
                  <a:txBody>
                    <a:bodyPr/>
                    <a:lstStyle/>
                    <a:p>
                      <a:pPr algn="ctr"/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7.8</a:t>
                      </a:r>
                      <a:endParaRPr lang="th-TH" sz="1600" b="0" i="0" u="none" strike="noStrike" cap="none" baseline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i="0" u="none" strike="noStrike" cap="none" baseline="0" dirty="0" smtClean="0">
                          <a:solidFill>
                            <a:srgbClr val="002060"/>
                          </a:solidFill>
                          <a:latin typeface="FreesiaUPC" panose="020B0604020202020204" pitchFamily="34" charset="-34"/>
                          <a:ea typeface="Arial"/>
                          <a:cs typeface="FreesiaUPC" panose="020B0604020202020204" pitchFamily="34" charset="-34"/>
                          <a:sym typeface="Arial"/>
                        </a:rPr>
                        <a:t>มีการควบคุมการนำชุดข้อมูลสำรองออก   ใช้งาน</a:t>
                      </a: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600" b="0" dirty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cs typeface="FreesiaUPC" panose="020B0604020202020204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ไม่แจ้งความเสียหายส่งกระทบต่อการให้บริการสมาชิกหรือการใช้งานของผู้ใช้ระบบ </a:t>
                      </a:r>
                      <a:endParaRPr lang="th-TH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มีการแจ้งความเสียหายส่งกระทบต่อการให้บริการสมาชิกหรือการใช้งานของผู้ใช้ระบบ </a:t>
                      </a:r>
                      <a:endParaRPr lang="th-TH" sz="1600" b="0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th-TH" sz="1600" b="1" i="0" u="none" strike="noStrike" cap="none" dirty="0" smtClean="0">
                        <a:solidFill>
                          <a:srgbClr val="002060"/>
                        </a:solidFill>
                        <a:latin typeface="FreesiaUPC" panose="020B0604020202020204" pitchFamily="34" charset="-34"/>
                        <a:ea typeface="Arial"/>
                        <a:cs typeface="FreesiaUPC" panose="020B0604020202020204" pitchFamily="34" charset="-34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1600" b="0" dirty="0" smtClean="0">
                          <a:solidFill>
                            <a:srgbClr val="002060"/>
                          </a:solidFill>
                          <a:latin typeface="FreesiaUPC" pitchFamily="34" charset="-34"/>
                          <a:cs typeface="FreesiaUPC" pitchFamily="34" charset="-34"/>
                        </a:rPr>
                        <a:t>แจ้งผลกระทบต่อผู้ให้บริการและการปฏิบัติงานต่อประธานคณะกรรมการดำเนินการสหกรณ์ หรือผู้ที่ได้รับมอบหมายจากคณะกรรมการดำเนินการสหกรณ์ทราบ  </a:t>
                      </a:r>
                      <a:endParaRPr lang="en-US" sz="1600" b="0" dirty="0" smtClean="0">
                        <a:solidFill>
                          <a:srgbClr val="002060"/>
                        </a:solidFill>
                        <a:latin typeface="FreesiaUPC" pitchFamily="34" charset="-34"/>
                        <a:cs typeface="FreesiaUPC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8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5382</TotalTime>
  <Words>16105</Words>
  <Application>Microsoft Office PowerPoint</Application>
  <PresentationFormat>On-screen Show (16:9)</PresentationFormat>
  <Paragraphs>1289</Paragraphs>
  <Slides>118</Slides>
  <Notes>109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118</vt:i4>
      </vt:variant>
    </vt:vector>
  </HeadingPairs>
  <TitlesOfParts>
    <vt:vector size="127" baseType="lpstr">
      <vt:lpstr>Cordia New</vt:lpstr>
      <vt:lpstr>Segoe UI Black</vt:lpstr>
      <vt:lpstr>FreesiaUPC</vt:lpstr>
      <vt:lpstr>Calibri</vt:lpstr>
      <vt:lpstr>Times New Roman</vt:lpstr>
      <vt:lpstr>Poppins</vt:lpstr>
      <vt:lpstr>Wingdings 2</vt:lpstr>
      <vt:lpstr>Arial</vt:lpstr>
      <vt:lpstr>Cymbeline template</vt:lpstr>
      <vt:lpstr>ระเบียบนายทะเบียนสหกรณ์ว่าด้วย มาตรฐานขั้นต่ำในการควบคุมภายใน และการรักษาความปลอดภัยสำหรับสหกรณ์และกลุ่มเกษตรกร ที่ใช้โปรแกรมระบบบัญชีคอมพิวเตอร์ประมวลผลข้อมูล พ.ศ. 2553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ขอบคุณค่ะ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pc</dc:creator>
  <cp:lastModifiedBy>Windows User</cp:lastModifiedBy>
  <cp:revision>438</cp:revision>
  <cp:lastPrinted>2018-12-13T09:51:09Z</cp:lastPrinted>
  <dcterms:modified xsi:type="dcterms:W3CDTF">2019-02-01T07:34:13Z</dcterms:modified>
</cp:coreProperties>
</file>