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38"/>
  </p:notesMasterIdLst>
  <p:handoutMasterIdLst>
    <p:handoutMasterId r:id="rId139"/>
  </p:handoutMasterIdLst>
  <p:sldIdLst>
    <p:sldId id="510" r:id="rId2"/>
    <p:sldId id="514" r:id="rId3"/>
    <p:sldId id="524" r:id="rId4"/>
    <p:sldId id="525" r:id="rId5"/>
    <p:sldId id="533" r:id="rId6"/>
    <p:sldId id="527" r:id="rId7"/>
    <p:sldId id="534" r:id="rId8"/>
    <p:sldId id="535" r:id="rId9"/>
    <p:sldId id="509" r:id="rId10"/>
    <p:sldId id="507" r:id="rId11"/>
    <p:sldId id="506" r:id="rId12"/>
    <p:sldId id="522" r:id="rId13"/>
    <p:sldId id="520" r:id="rId14"/>
    <p:sldId id="521" r:id="rId15"/>
    <p:sldId id="532" r:id="rId16"/>
    <p:sldId id="512" r:id="rId17"/>
    <p:sldId id="519" r:id="rId18"/>
    <p:sldId id="513" r:id="rId19"/>
    <p:sldId id="307" r:id="rId20"/>
    <p:sldId id="498" r:id="rId21"/>
    <p:sldId id="378" r:id="rId22"/>
    <p:sldId id="258" r:id="rId23"/>
    <p:sldId id="518" r:id="rId24"/>
    <p:sldId id="284" r:id="rId25"/>
    <p:sldId id="412" r:id="rId26"/>
    <p:sldId id="491" r:id="rId27"/>
    <p:sldId id="382" r:id="rId28"/>
    <p:sldId id="383" r:id="rId29"/>
    <p:sldId id="385" r:id="rId30"/>
    <p:sldId id="386" r:id="rId31"/>
    <p:sldId id="379" r:id="rId32"/>
    <p:sldId id="287" r:id="rId33"/>
    <p:sldId id="377" r:id="rId34"/>
    <p:sldId id="493" r:id="rId35"/>
    <p:sldId id="388" r:id="rId36"/>
    <p:sldId id="389" r:id="rId37"/>
    <p:sldId id="499" r:id="rId38"/>
    <p:sldId id="391" r:id="rId39"/>
    <p:sldId id="392" r:id="rId40"/>
    <p:sldId id="393" r:id="rId41"/>
    <p:sldId id="516" r:id="rId42"/>
    <p:sldId id="500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94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530" r:id="rId60"/>
    <p:sldId id="291" r:id="rId61"/>
    <p:sldId id="415" r:id="rId62"/>
    <p:sldId id="416" r:id="rId63"/>
    <p:sldId id="417" r:id="rId64"/>
    <p:sldId id="432" r:id="rId65"/>
    <p:sldId id="433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295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502" r:id="rId92"/>
    <p:sldId id="446" r:id="rId93"/>
    <p:sldId id="447" r:id="rId94"/>
    <p:sldId id="448" r:id="rId95"/>
    <p:sldId id="449" r:id="rId96"/>
    <p:sldId id="450" r:id="rId97"/>
    <p:sldId id="451" r:id="rId98"/>
    <p:sldId id="503" r:id="rId99"/>
    <p:sldId id="452" r:id="rId100"/>
    <p:sldId id="453" r:id="rId101"/>
    <p:sldId id="454" r:id="rId102"/>
    <p:sldId id="455" r:id="rId103"/>
    <p:sldId id="456" r:id="rId104"/>
    <p:sldId id="457" r:id="rId105"/>
    <p:sldId id="458" r:id="rId106"/>
    <p:sldId id="459" r:id="rId107"/>
    <p:sldId id="460" r:id="rId108"/>
    <p:sldId id="461" r:id="rId109"/>
    <p:sldId id="462" r:id="rId110"/>
    <p:sldId id="463" r:id="rId111"/>
    <p:sldId id="464" r:id="rId112"/>
    <p:sldId id="465" r:id="rId113"/>
    <p:sldId id="466" r:id="rId114"/>
    <p:sldId id="467" r:id="rId115"/>
    <p:sldId id="468" r:id="rId116"/>
    <p:sldId id="469" r:id="rId117"/>
    <p:sldId id="301" r:id="rId118"/>
    <p:sldId id="470" r:id="rId119"/>
    <p:sldId id="471" r:id="rId120"/>
    <p:sldId id="472" r:id="rId121"/>
    <p:sldId id="473" r:id="rId122"/>
    <p:sldId id="474" r:id="rId123"/>
    <p:sldId id="475" r:id="rId124"/>
    <p:sldId id="476" r:id="rId125"/>
    <p:sldId id="477" r:id="rId126"/>
    <p:sldId id="478" r:id="rId127"/>
    <p:sldId id="479" r:id="rId128"/>
    <p:sldId id="480" r:id="rId129"/>
    <p:sldId id="304" r:id="rId130"/>
    <p:sldId id="483" r:id="rId131"/>
    <p:sldId id="484" r:id="rId132"/>
    <p:sldId id="485" r:id="rId133"/>
    <p:sldId id="505" r:id="rId134"/>
    <p:sldId id="487" r:id="rId135"/>
    <p:sldId id="489" r:id="rId136"/>
    <p:sldId id="490" r:id="rId137"/>
  </p:sldIdLst>
  <p:sldSz cx="9144000" cy="5143500" type="screen16x9"/>
  <p:notesSz cx="9931400" cy="6800850"/>
  <p:embeddedFontLst>
    <p:embeddedFont>
      <p:font typeface="Wingdings 2" panose="05020102010507070707" pitchFamily="18" charset="2"/>
      <p:regular r:id="rId140"/>
    </p:embeddedFont>
    <p:embeddedFont>
      <p:font typeface="Poppins" panose="020B0604020202020204" charset="0"/>
      <p:regular r:id="rId141"/>
      <p:bold r:id="rId142"/>
      <p:italic r:id="rId143"/>
      <p:boldItalic r:id="rId144"/>
    </p:embeddedFont>
    <p:embeddedFont>
      <p:font typeface="EucrosiaUPC" panose="02020603050405020304" pitchFamily="18" charset="-34"/>
      <p:regular r:id="rId145"/>
      <p:bold r:id="rId146"/>
      <p:italic r:id="rId147"/>
      <p:boldItalic r:id="rId148"/>
    </p:embeddedFont>
    <p:embeddedFont>
      <p:font typeface="Cordia New" panose="020B0304020202020204" pitchFamily="34" charset="-34"/>
      <p:regular r:id="rId149"/>
      <p:bold r:id="rId150"/>
      <p:italic r:id="rId151"/>
      <p:boldItalic r:id="rId152"/>
    </p:embeddedFont>
    <p:embeddedFont>
      <p:font typeface="FreesiaUPC" panose="020B0604020202020204" pitchFamily="34" charset="-34"/>
      <p:regular r:id="rId153"/>
      <p:bold r:id="rId154"/>
      <p:italic r:id="rId155"/>
      <p:boldItalic r:id="rId156"/>
    </p:embeddedFont>
    <p:embeddedFont>
      <p:font typeface="Segoe UI Black" panose="020B0A02040204020203" pitchFamily="34" charset="0"/>
      <p:bold r:id="rId157"/>
      <p:boldItalic r:id="rId158"/>
    </p:embeddedFont>
    <p:embeddedFont>
      <p:font typeface="Calibri" panose="020F0502020204030204" pitchFamily="34" charset="0"/>
      <p:regular r:id="rId159"/>
      <p:bold r:id="rId160"/>
      <p:italic r:id="rId161"/>
      <p:boldItalic r:id="rId162"/>
    </p:embeddedFont>
    <p:embeddedFont>
      <p:font typeface="TH SarabunPSK" panose="020B0500040200020003" pitchFamily="34" charset="-34"/>
      <p:regular r:id="rId163"/>
      <p:bold r:id="rId164"/>
      <p:italic r:id="rId165"/>
      <p:boldItalic r:id="rId1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66CC"/>
    <a:srgbClr val="FFCC00"/>
    <a:srgbClr val="FFFF99"/>
    <a:srgbClr val="FF0000"/>
    <a:srgbClr val="FF5050"/>
    <a:srgbClr val="FF9900"/>
    <a:srgbClr val="008000"/>
    <a:srgbClr val="00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97ED8D-AC31-4452-ABF0-7D076E87DC28}">
  <a:tblStyle styleId="{F097ED8D-AC31-4452-ABF0-7D076E87D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2" autoAdjust="0"/>
  </p:normalViewPr>
  <p:slideViewPr>
    <p:cSldViewPr snapToGrid="0" showGuides="1">
      <p:cViewPr varScale="1">
        <p:scale>
          <a:sx n="149" d="100"/>
          <a:sy n="149" d="100"/>
        </p:scale>
        <p:origin x="27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948" y="84"/>
      </p:cViewPr>
      <p:guideLst>
        <p:guide orient="horz" pos="2141"/>
        <p:guide pos="3127"/>
      </p:guideLst>
    </p:cSldViewPr>
  </p:notesViewPr>
  <p:gridSpacing cx="54863" cy="54863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59" Type="http://schemas.openxmlformats.org/officeDocument/2006/relationships/font" Target="fonts/font20.fntdata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0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21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handoutMaster" Target="handoutMasters/handoutMaster1.xml"/><Relationship Id="rId85" Type="http://schemas.openxmlformats.org/officeDocument/2006/relationships/slide" Target="slides/slide84.xml"/><Relationship Id="rId150" Type="http://schemas.openxmlformats.org/officeDocument/2006/relationships/font" Target="fonts/font11.fntdata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.fntdata"/><Relationship Id="rId145" Type="http://schemas.openxmlformats.org/officeDocument/2006/relationships/font" Target="fonts/font6.fntdata"/><Relationship Id="rId161" Type="http://schemas.openxmlformats.org/officeDocument/2006/relationships/font" Target="fonts/font22.fntdata"/><Relationship Id="rId166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12.fntdata"/><Relationship Id="rId156" Type="http://schemas.openxmlformats.org/officeDocument/2006/relationships/font" Target="fonts/font17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2.fntdata"/><Relationship Id="rId146" Type="http://schemas.openxmlformats.org/officeDocument/2006/relationships/font" Target="fonts/font7.fntdata"/><Relationship Id="rId16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8.fntdata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3.fntdata"/><Relationship Id="rId163" Type="http://schemas.openxmlformats.org/officeDocument/2006/relationships/font" Target="fonts/font2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4.fntdata"/><Relationship Id="rId148" Type="http://schemas.openxmlformats.org/officeDocument/2006/relationships/font" Target="fonts/font9.fntdata"/><Relationship Id="rId164" Type="http://schemas.openxmlformats.org/officeDocument/2006/relationships/font" Target="fonts/font25.fntdata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15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5.fntdata"/><Relationship Id="rId90" Type="http://schemas.openxmlformats.org/officeDocument/2006/relationships/slide" Target="slides/slide89.xml"/><Relationship Id="rId165" Type="http://schemas.openxmlformats.org/officeDocument/2006/relationships/font" Target="fonts/font26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16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02T15:45:16.858" idx="1">
    <p:pos x="10" y="10"/>
    <p:text>“ข้อมูลจราจรทางคอมพิวเตอร์” เมื่อเกิดเหตุที่ไม่ปกติเกิดขึ้นกับระบบความไซเบอร์ของบริษัทเรา Log นี่แหละที่จะหาสาเหตุและไขข้อข้องใจให้กับเรา Log สามารถสืบค้นเพื่อหาที่มาที่ไปเหตุการณ์จากอดีตจนถึงปัจจุบันที่เป็นสาเหตุของปัญหา ร่องรอยของการกระทำความผิด และสามารถรู้ตัวคนร้ายที่แท้จริงในที่สุด เหมือนดั่งโคนันเลยทีเดียว โดย Log สามารถระบุและสาเหตุเหตุการณ์การกระทำผิดได้ไม่ว่าจะเป็นการกระทำผิดของมนุษย์เช่น การหลอกลวง การขโมยข้อมูลคอมพิวเตอร์ การโพสต์ การแสดงความคิดเห็น รวมไปถึงการหมิ่นประมาทในโลกไซเบอร์ อีกทั้งยังสามารถระบุเหตุการณ์การกระทำผิดที่เกิดจากโปรแกรมที่ไม่พึงประสงค์</p:text>
    <p:extLst>
      <p:ext uri="{C676402C-5697-4E1C-873F-D02D1690AC5C}">
        <p15:threadingInfo xmlns:p15="http://schemas.microsoft.com/office/powerpoint/2012/main" timeZoneBias="-420"/>
      </p:ext>
    </p:extLst>
  </p:cm>
  <p:cm authorId="1" dt="2020-01-02T16:40:15.009" idx="2">
    <p:pos x="106" y="106"/>
    <p:text>ข้อมูลจราจรทางคอมพิวเตอร์ คือ สิ่งที่คอยบันทึกกิจกรรมต่างๆที่เราใช้งานบนระบบคอมพิวเตอร์ เพื่อใช้เป็นหลักฐานประกอบในการดำเนินคดีของคนร้ายที่กระทำผิดในระบบคอมพิวเตอร์ อีกทั้งยังเป็นแหล่งข้อมูลในการสืบหาตัวคนร้ายที่กระทำผิดอีกด้วย Log file มีด้วยกันหลากหลายรูปแบบขึ้นอยู่กับ อุปกรณ์ที่เราจะจัดเก็บ</p:text>
    <p:extLst>
      <p:ext uri="{C676402C-5697-4E1C-873F-D02D1690AC5C}">
        <p15:threadingInfo xmlns:p15="http://schemas.microsoft.com/office/powerpoint/2012/main" timeZoneBias="-420"/>
      </p:ext>
    </p:extLst>
  </p:cm>
  <p:cm authorId="1" dt="2020-01-02T16:56:45.195" idx="3">
    <p:pos x="5609" y="1602"/>
    <p:text>พรบ. คอมพิวเตอร์ 2550 และ 2560 ส่วนที่เกี่ยวข้องกับการจัดเก็บ Log และการเปลี่ยนแปลง
พรบ. 2550 : มาตรา 18 ข้อย่อยที่ 2 และ 3 กล่าวเกี่ยวกับการให้อำนาจเจ้าหน้าที่ว่า
สามารถเรียกข้อมูลจราจรทางคอมพิวเตอร์จากผู้ให้บริการเกี่ยวกับการติดต่อสื่อสารผ่านระบบคอมพิวเตอร์หรือจากบุคคลอื่นที่เกี่ยวข้อง
สั่งให้ผู้ให้บริการส่งมอบข้อมูลเกี่ยวกับผู้ใช้บริการที่ต้องเก็บตามมาตรา ๒๖ หรือที่อยู่ในความครอบครองหรือควบคุมของผู้ให้บริการให้แก่พนักงานเจ้าหน้าที่
พรบ. 2550 : มาตราที่ 26 กล่าวว่า
ผู้ให้บริการต้องเก็บรักษาข้อมูลจราจรทางคอมพิวเตอร์ไว้ไม่น้อยกว่าเก้าสิบวันนับแต่วันที่ข้อมูลนั้นเข้าสู่ระบบคอมพิวเตอร์  แต่ในกรณีจำเป็นพนักงานเจ้าหน้าที่จะสั่งให้ผู้ให้บริการผู้ใดเก็บรักษาข้อมูลจราจรทางคอมพิวเตอร์ไว้เกินเก้าสิบวันแต่ไม่เกินหนึ่งปีเป็นกรณีพิเศษเฉพาะรายและเฉพาะคราวก็ได้ ผู้ให้บริการผู้ใดไม่ปฏิบัติตามมาตรานี้ ต้องระวางโทษปรับไม่เกินห้าแสนบาท
พรบ. 2560 : มีจุดเดียวที่แก้ไขของเดิมคือมาตราที่ 17 ให้ยกเลิกมาตราที่ 26 ของ พรบ. 50 และให้ใช้ความว่า “มาตรา ๒๖  ผู้ให้บริการต้องเก็บรักษาข้อมูลจราจรทางคอมพิวเตอร์ไว้ไม่น้อยกว่าเก้าสิบวันนับแต่วันที่ข้อมูลนั้นเข้าสู่ระบบคอมพิวเตอร์ แต่ในกรณีจำเป็น  พนักงานเจ้าหน้าที่จะสั่งให้ผู้ให้บริการผู้ใดเก็บรักษาข้อมูลจราจรทางคอมพิวเตอร์ไว้เกินเก้าสิบวันแต่ไม่เกินสองปีเป็นกรณีพิเศษเฉพาะรายและเฉพาะคราวก็ได้”
สรุปเนื้อหาก็คือว่าปกติผู้ให้บริการต้องเก็บข้อมูลทางจราจรทางคอมพิวเตอร์ไว้ไม่น้อยกว่า 90 วัน และกรณีพิเศษเจ้าหน้าที่สามารถสั่งให้เก็บข้อมูลส่วนนั้นไว้ได้นานที่สุดคือ 2 ปี หากปฏิบัติไม่ได้อาจมีโทษสูงสุดถึง 5 แสนบาทนั่นเอง นี่คือข้อความกฏหมายที่เราต้องปฏิบัตตาม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4303608" cy="341222"/>
          </a:xfrm>
          <a:prstGeom prst="rect">
            <a:avLst/>
          </a:prstGeom>
        </p:spPr>
        <p:txBody>
          <a:bodyPr vert="horz" lIns="92091" tIns="46046" rIns="92091" bIns="460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4"/>
            <a:ext cx="4303608" cy="341222"/>
          </a:xfrm>
          <a:prstGeom prst="rect">
            <a:avLst/>
          </a:prstGeom>
        </p:spPr>
        <p:txBody>
          <a:bodyPr vert="horz" lIns="92091" tIns="46046" rIns="92091" bIns="46046" rtlCol="0"/>
          <a:lstStyle>
            <a:lvl1pPr algn="r">
              <a:defRPr sz="1200"/>
            </a:lvl1pPr>
          </a:lstStyle>
          <a:p>
            <a:fld id="{1821A4F0-6A17-4C4D-95EF-CB1B05A76A18}" type="datetimeFigureOut">
              <a:rPr lang="en-US" smtClean="0"/>
              <a:t>14-Jul-20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9630"/>
            <a:ext cx="4303608" cy="341221"/>
          </a:xfrm>
          <a:prstGeom prst="rect">
            <a:avLst/>
          </a:prstGeom>
        </p:spPr>
        <p:txBody>
          <a:bodyPr vert="horz" lIns="92091" tIns="46046" rIns="92091" bIns="460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9630"/>
            <a:ext cx="4303608" cy="341221"/>
          </a:xfrm>
          <a:prstGeom prst="rect">
            <a:avLst/>
          </a:prstGeom>
        </p:spPr>
        <p:txBody>
          <a:bodyPr vert="horz" lIns="92091" tIns="46046" rIns="92091" bIns="46046" rtlCol="0" anchor="b"/>
          <a:lstStyle>
            <a:lvl1pPr algn="r">
              <a:defRPr sz="1200"/>
            </a:lvl1pPr>
          </a:lstStyle>
          <a:p>
            <a:fld id="{BAD38232-0A49-490B-B92A-708398E2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4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7" tIns="92077" rIns="92077" bIns="92077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30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4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653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48692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6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851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08570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10535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9876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498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76438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7535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67398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450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93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783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35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61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79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21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288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761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87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4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731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552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993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097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216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095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326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720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039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58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73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016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029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1534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95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345347" indent="-345347">
              <a:buFont typeface="+mj-lt"/>
              <a:buAutoNum type="arabicParenR"/>
            </a:pPr>
            <a:r>
              <a:rPr lang="th-TH" dirty="0">
                <a:latin typeface="FreesiaUPC" pitchFamily="34" charset="-34"/>
                <a:cs typeface="FreesiaUPC" pitchFamily="34" charset="-34"/>
              </a:rPr>
              <a:t>(6) การกำหนดค่าการให้บริการของเครื่องคอมพิวเตอร์แม่ข่ายในแต่ละส่วนของเครือข่าย จะต้องกำหนดค่า อนุญาตเฉพาะพอร์ตการเชื่อมต่อที่จำเป็นต่อการให้บริการเท่านั้น โดยจะต้องถูกระบุให้กับเครื่องคอมพิวเตอร์แม่ข่าย เป็นรายเครื่องที่ให้บริการจริง  </a:t>
            </a:r>
            <a:endParaRPr lang="en-US" dirty="0">
              <a:latin typeface="FreesiaUPC" pitchFamily="34" charset="-34"/>
              <a:cs typeface="FreesiaUPC" pitchFamily="34" charset="-34"/>
            </a:endParaRPr>
          </a:p>
          <a:p>
            <a:pPr marL="345347" indent="-345347">
              <a:buFont typeface="+mj-lt"/>
              <a:buAutoNum type="arabicParenR"/>
            </a:pPr>
            <a:r>
              <a:rPr lang="th-TH" dirty="0">
                <a:latin typeface="FreesiaUPC" pitchFamily="34" charset="-34"/>
                <a:cs typeface="FreesiaUPC" pitchFamily="34" charset="-34"/>
              </a:rPr>
              <a:t>	(7) จะต้องมีการสำรองข้อมูลการกำหนดค่าต่าง ๆ ของอุปกรณ์ </a:t>
            </a:r>
            <a:r>
              <a:rPr lang="en-US" dirty="0">
                <a:latin typeface="FreesiaUPC" pitchFamily="34" charset="-34"/>
                <a:cs typeface="FreesiaUPC" pitchFamily="34" charset="-34"/>
              </a:rPr>
              <a:t>Firewall </a:t>
            </a:r>
            <a:r>
              <a:rPr lang="th-TH" dirty="0">
                <a:latin typeface="FreesiaUPC" pitchFamily="34" charset="-34"/>
                <a:cs typeface="FreesiaUPC" pitchFamily="34" charset="-34"/>
              </a:rPr>
              <a:t>เป็นประจำทุกสัปดาห์ หรือทุกครั้งที่มีการเปลี่ยนแปลงค่า  </a:t>
            </a:r>
            <a:endParaRPr lang="en-US" dirty="0">
              <a:latin typeface="FreesiaUPC" pitchFamily="34" charset="-34"/>
              <a:cs typeface="FreesiaUPC" pitchFamily="34" charset="-34"/>
            </a:endParaRPr>
          </a:p>
          <a:p>
            <a:pPr marL="345347" indent="-345347">
              <a:buFont typeface="+mj-lt"/>
              <a:buAutoNum type="arabicParenR"/>
            </a:pPr>
            <a:r>
              <a:rPr lang="en-US" dirty="0">
                <a:latin typeface="FreesiaUPC" pitchFamily="34" charset="-34"/>
                <a:cs typeface="FreesiaUPC" pitchFamily="34" charset="-34"/>
              </a:rPr>
              <a:t>	(</a:t>
            </a:r>
            <a:r>
              <a:rPr lang="th-TH" dirty="0">
                <a:latin typeface="FreesiaUPC" pitchFamily="34" charset="-34"/>
                <a:cs typeface="FreesiaUPC" pitchFamily="34" charset="-34"/>
              </a:rPr>
              <a:t>8</a:t>
            </a:r>
            <a:r>
              <a:rPr lang="en-US" dirty="0">
                <a:latin typeface="FreesiaUPC" pitchFamily="34" charset="-34"/>
                <a:cs typeface="FreesiaUPC" pitchFamily="34" charset="-34"/>
              </a:rPr>
              <a:t>)</a:t>
            </a:r>
            <a:r>
              <a:rPr lang="th-TH" dirty="0">
                <a:latin typeface="FreesiaUPC" pitchFamily="34" charset="-34"/>
                <a:cs typeface="FreesiaUPC" pitchFamily="34" charset="-34"/>
              </a:rPr>
              <a:t> เครื่องคอมพิวเตอร์แม่ข่ายที่ให้บริการระบบงานสารสนเทศต่าง ๆ จะต้องไม่อนุญาตให้มีการเชื่อมต่อเพื่อใช้งานอินเทอร์เน็ต เว้นแต่มีความจำเป็นโดยจะต้องกำหนดเป็นกรณีไป  </a:t>
            </a:r>
            <a:endParaRPr lang="en-US" dirty="0">
              <a:latin typeface="FreesiaUPC" pitchFamily="34" charset="-34"/>
              <a:cs typeface="FreesiaUPC" pitchFamily="34" charset="-34"/>
            </a:endParaRPr>
          </a:p>
          <a:p>
            <a:pPr marL="345347" indent="-345347">
              <a:buFont typeface="+mj-lt"/>
              <a:buAutoNum type="arabicParenR"/>
            </a:pPr>
            <a:r>
              <a:rPr lang="th-TH" dirty="0">
                <a:latin typeface="FreesiaUPC" pitchFamily="34" charset="-34"/>
                <a:cs typeface="FreesiaUPC" pitchFamily="34" charset="-34"/>
              </a:rPr>
              <a:t>	(9) สหกรณ์มีสิทธิ์ที่จะระงับหรือปิดกั้นการใช้งานของคอมพิวเตอร์ลูกข่ายที่มีพฤติกรรมการใช้งานที่ผิดนโยบาย หรือเกิดจากการทำงานของโปรแกรมที่มีความเสี่ยงต่อความปลอดภัย จนกว่าจะได้รับการแก้ไข  </a:t>
            </a:r>
            <a:endParaRPr lang="en-US" dirty="0">
              <a:latin typeface="FreesiaUPC" pitchFamily="34" charset="-34"/>
              <a:cs typeface="FreesiaUPC" pitchFamily="34" charset="-34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862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488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057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057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057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057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942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23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5334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4970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7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9386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8523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6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910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685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797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6606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7063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595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595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54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7275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7550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7918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5793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2853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0681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0658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161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8725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6111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56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7971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8980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8682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25031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2088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26811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1227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76827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6540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4171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7075" cy="255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993141" y="3230407"/>
            <a:ext cx="7945120" cy="3060382"/>
          </a:xfrm>
          <a:prstGeom prst="rect">
            <a:avLst/>
          </a:prstGeom>
        </p:spPr>
        <p:txBody>
          <a:bodyPr spcFirstLastPara="1" wrap="square" lIns="92077" tIns="92077" rIns="92077" bIns="9207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82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98866" y="4945323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กนกพรรณ ชำนาญกิจ</a:t>
            </a:r>
            <a:endParaRPr lang="en-US" sz="9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98866" y="4945323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กนกพรรณ ชำนาญกิจ</a:t>
            </a:r>
            <a:endParaRPr lang="en-US" sz="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" name="TextBox 10"/>
          <p:cNvSpPr txBox="1"/>
          <p:nvPr userDrawn="1"/>
        </p:nvSpPr>
        <p:spPr>
          <a:xfrm>
            <a:off x="98866" y="4945323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กนกพรรณ ชำนาญกิจ</a:t>
            </a:r>
            <a:endParaRPr lang="en-US" sz="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userDrawn="1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8866" y="4945323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กนกพรรณ ชำนาญกิจ</a:t>
            </a:r>
            <a:endParaRPr lang="en-US" sz="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 userDrawn="1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8866" y="4945323"/>
            <a:ext cx="9236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กนกพรรณ ชำนาญกิจ</a:t>
            </a:r>
            <a:endParaRPr lang="en-US" sz="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￮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￮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￮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0" y="4963887"/>
            <a:ext cx="9144000" cy="1796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 </a:t>
            </a:r>
            <a:endParaRPr lang="en-US" sz="1200" dirty="0"/>
          </a:p>
        </p:txBody>
      </p:sp>
      <p:sp>
        <p:nvSpPr>
          <p:cNvPr id="11" name="Oval 10"/>
          <p:cNvSpPr/>
          <p:nvPr userDrawn="1"/>
        </p:nvSpPr>
        <p:spPr>
          <a:xfrm>
            <a:off x="8601387" y="4667460"/>
            <a:ext cx="411982" cy="432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3">
              <a:solidFill>
                <a:srgbClr val="002060"/>
              </a:solidFill>
            </a:endParaRPr>
          </a:p>
        </p:txBody>
      </p:sp>
      <p:sp>
        <p:nvSpPr>
          <p:cNvPr id="10" name="Google Shape;44;p4"/>
          <p:cNvSpPr txBox="1">
            <a:spLocks/>
          </p:cNvSpPr>
          <p:nvPr userDrawn="1"/>
        </p:nvSpPr>
        <p:spPr>
          <a:xfrm>
            <a:off x="8547632" y="4742828"/>
            <a:ext cx="435600" cy="32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b="1" smtClean="0">
                <a:solidFill>
                  <a:srgbClr val="002060"/>
                </a:solidFill>
              </a:rPr>
              <a:pPr algn="r"/>
              <a:t>‹#›</a:t>
            </a:fld>
            <a:endParaRPr lang="en" sz="1200" b="1" dirty="0">
              <a:solidFill>
                <a:srgbClr val="00206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7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01.jpeg"/><Relationship Id="rId4" Type="http://schemas.openxmlformats.org/officeDocument/2006/relationships/image" Target="../media/image125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128.g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49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png"/><Relationship Id="rId4" Type="http://schemas.openxmlformats.org/officeDocument/2006/relationships/image" Target="../media/image150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slide" Target="slide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6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1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1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0.png"/><Relationship Id="rId4" Type="http://schemas.openxmlformats.org/officeDocument/2006/relationships/image" Target="../media/image11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3680085" cy="496778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9844" y="1006897"/>
            <a:ext cx="8536898" cy="2362972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th-TH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ระเบียบนายทะเบียนสหกรณ์ว่าด้วย</a:t>
            </a:r>
            <a:br>
              <a:rPr lang="th-TH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มาตรฐานขั้นต่ำในการควบคุมภายใน</a:t>
            </a:r>
            <a:b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และการรักษาความปลอดภัยสำหรับสหกรณ์และกลุ่มเกษตรกร</a:t>
            </a:r>
            <a:b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ที่ใช้โปรแกรมระบบบัญชีคอมพิวเตอร์ประมวลผลข้อมูล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 2553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0764" y="4176711"/>
            <a:ext cx="370597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บรรยายโดย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  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นางสาวกนกพรรณ ชำนาญกิจ</a:t>
            </a:r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0449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4648" y="998799"/>
            <a:ext cx="329725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ปัจจัยความเสี่ยงต่อ</a:t>
            </a:r>
          </a:p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ความไม่มั่นคงปลอดภัยด้าน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IT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879" y="2606007"/>
            <a:ext cx="1530098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People Rick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2959" y="2606007"/>
            <a:ext cx="1781032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Process Rick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7404" y="2607756"/>
            <a:ext cx="2060461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Technology Rick</a:t>
            </a:r>
          </a:p>
        </p:txBody>
      </p:sp>
      <p:cxnSp>
        <p:nvCxnSpPr>
          <p:cNvPr id="6" name="Elbow Connector 5"/>
          <p:cNvCxnSpPr>
            <a:stCxn id="2" idx="2"/>
            <a:endCxn id="3" idx="0"/>
          </p:cNvCxnSpPr>
          <p:nvPr/>
        </p:nvCxnSpPr>
        <p:spPr>
          <a:xfrm rot="5400000">
            <a:off x="3521497" y="-195772"/>
            <a:ext cx="776211" cy="482734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2" idx="2"/>
            <a:endCxn id="5" idx="0"/>
          </p:cNvCxnSpPr>
          <p:nvPr/>
        </p:nvCxnSpPr>
        <p:spPr>
          <a:xfrm rot="16200000" flipH="1">
            <a:off x="6171475" y="1981596"/>
            <a:ext cx="777960" cy="47436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2" idx="2"/>
            <a:endCxn id="4" idx="0"/>
          </p:cNvCxnSpPr>
          <p:nvPr/>
        </p:nvCxnSpPr>
        <p:spPr>
          <a:xfrm rot="5400000">
            <a:off x="4830270" y="1113001"/>
            <a:ext cx="776211" cy="2209800"/>
          </a:xfrm>
          <a:prstGeom prst="bentConnector3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1" y="3050316"/>
            <a:ext cx="1432274" cy="1458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54" y="2867617"/>
            <a:ext cx="1868818" cy="1868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34" y="3183726"/>
            <a:ext cx="1236599" cy="123659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0" y="308269"/>
            <a:ext cx="4340908" cy="107721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การรักษาความปลอดภัย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ระบบเทคโนโลยีสารสนเทศ</a:t>
            </a:r>
            <a:endParaRPr lang="en-US" sz="32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3422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23850"/>
            <a:ext cx="9144000" cy="8617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6.3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อนุมัติการเข้าถึงฐานข้อมูล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เพื่อเปลี่ยนแปลงแก้ไขข้อมูล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โดยตรงจากผู้บริหารของสหกรณ์อย่างเหมาะสม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89" y="1281011"/>
            <a:ext cx="1619318" cy="161931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10" y="1444613"/>
            <a:ext cx="1879335" cy="1879335"/>
          </a:xfrm>
          <a:prstGeom prst="rect">
            <a:avLst/>
          </a:prstGeom>
        </p:spPr>
      </p:pic>
      <p:pic>
        <p:nvPicPr>
          <p:cNvPr id="12" name="Picture 6" descr="ผลการค้นหารูปภาพสำหรับ icon อนุมัติ">
            <a:extLst>
              <a:ext uri="{FF2B5EF4-FFF2-40B4-BE49-F238E27FC236}">
                <a16:creationId xmlns:a16="http://schemas.microsoft.com/office/drawing/2014/main" xmlns="" id="{7BA310A0-0900-4A43-91BD-18DC55B0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703">
            <a:off x="6277615" y="2629648"/>
            <a:ext cx="1627059" cy="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EAC145-E8D4-4ACC-B6BA-E5EBE9F72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544" y="3132716"/>
            <a:ext cx="1769612" cy="148331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0EAEE72A-72BC-4EE5-AE3C-467755DB8AE7}"/>
              </a:ext>
            </a:extLst>
          </p:cNvPr>
          <p:cNvSpPr/>
          <p:nvPr/>
        </p:nvSpPr>
        <p:spPr>
          <a:xfrm rot="9374774">
            <a:off x="5074927" y="3306409"/>
            <a:ext cx="1245810" cy="60035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8D562C36-4F27-4057-A8EC-B15EB141DBEF}"/>
              </a:ext>
            </a:extLst>
          </p:cNvPr>
          <p:cNvSpPr/>
          <p:nvPr/>
        </p:nvSpPr>
        <p:spPr>
          <a:xfrm>
            <a:off x="4047708" y="1942994"/>
            <a:ext cx="1619317" cy="60035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446760-8137-4AC1-9B2C-9A6088DA0B64}"/>
              </a:ext>
            </a:extLst>
          </p:cNvPr>
          <p:cNvSpPr/>
          <p:nvPr/>
        </p:nvSpPr>
        <p:spPr>
          <a:xfrm>
            <a:off x="3500491" y="3850523"/>
            <a:ext cx="1717137" cy="461665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ระบบสารสนเทศ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80448137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32346"/>
            <a:ext cx="9144000" cy="8106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6.4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การเปิดการ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บันทึกเหตุการณ์หรือ 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Log </a:t>
            </a:r>
            <a:endParaRPr lang="th-TH" sz="24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สำหรับการเข้าถึงฐานข้อมูลของระบบบัญชีคอมพิวเตอร์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3698" r="12536" b="6551"/>
          <a:stretch/>
        </p:blipFill>
        <p:spPr>
          <a:xfrm>
            <a:off x="266686" y="1238663"/>
            <a:ext cx="2725744" cy="1945899"/>
          </a:xfrm>
          <a:prstGeom prst="rect">
            <a:avLst/>
          </a:prstGeom>
        </p:spPr>
      </p:pic>
      <p:sp>
        <p:nvSpPr>
          <p:cNvPr id="8" name="Arrow: Right 16">
            <a:extLst>
              <a:ext uri="{FF2B5EF4-FFF2-40B4-BE49-F238E27FC236}">
                <a16:creationId xmlns:a16="http://schemas.microsoft.com/office/drawing/2014/main" xmlns="" id="{8D562C36-4F27-4057-A8EC-B15EB141DBEF}"/>
              </a:ext>
            </a:extLst>
          </p:cNvPr>
          <p:cNvSpPr/>
          <p:nvPr/>
        </p:nvSpPr>
        <p:spPr>
          <a:xfrm>
            <a:off x="2813649" y="2086992"/>
            <a:ext cx="621790" cy="60035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16831"/>
          <a:stretch/>
        </p:blipFill>
        <p:spPr bwMode="auto">
          <a:xfrm>
            <a:off x="3523473" y="1343003"/>
            <a:ext cx="1175658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log compu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72374" y="1472948"/>
            <a:ext cx="37368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ข้อมูลจราจรทางคอมพิวเตอร์</a:t>
            </a:r>
            <a:r>
              <a:rPr lang="en-US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สิ่งที่บันทึกกิจกรรมต่างๆ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ที่เราใช้งานบนระบบคอมพิวเตอร์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เพื่อใช้เป็นหลักฐานประกอบในการดำเนินคดีของคนร้ายที่กระทำผิดในระบบคอมพิวเตอร์ </a:t>
            </a:r>
            <a:r>
              <a:rPr lang="en-US" sz="18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อีกทั้งยังเป็นแหล่งข้อมูลในการสืบหาตัวคนร้ายที่กระทำผิดอีกด้วย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Log file </a:t>
            </a:r>
            <a:r>
              <a:rPr lang="en-US" sz="18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มีด้วยกันหลากหลายรูปแบบขึ้นอยู่กับอุปกรณ์ที่เราจะจัดเก็บ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ที่สามารถรักษาความครบถ้วน ถูกต้อง แท้จริง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ระบุตัวบุคคลที่เข้าถึงสื่อดังกล่าวได้ และข้อมูลที่ใช้ในการจัดเก็บต้อง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กำหนดชั้นความลับ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ในการเข้าถึง เป็นไปตาม </a:t>
            </a:r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พรบ. คอมพิวเตอร์ฉบับ พ.ศ. 2560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4568" y="3381896"/>
            <a:ext cx="37519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บันทึกการปฏิบัติงานของผู้ใช้งาน (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Application Logs)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บันทึกรายละเอียดของระบบป้องกันการบุกรุก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วิธีการป้องกันการแก้ไขเปลี่ยนแปลงบันทึกต่างๆ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จำกัดสิทธิการเข้าถึงบันทึกเฉพาะบุคคลที่เกี่ยวข้อง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5057190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671" y="407278"/>
            <a:ext cx="8443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6. จะต้องสามารถเข้าถึงฐานข้อมูลระบบบัญชีคอมพิวเตอร์ได้ และสามารถนำข้อมูลออกจากฐานข้อมูล</a:t>
            </a:r>
            <a:endParaRPr lang="en-US" sz="1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ในรูปแบบที่อ่านเข้าใจได้</a:t>
            </a:r>
            <a:r>
              <a:rPr lang="en-US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:</a:t>
            </a:r>
            <a:endParaRPr lang="th-TH" sz="1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674093"/>
              </p:ext>
            </p:extLst>
          </p:nvPr>
        </p:nvGraphicFramePr>
        <p:xfrm>
          <a:off x="247651" y="1143627"/>
          <a:ext cx="8619983" cy="32918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1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9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83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86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6.1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ฐานข้อมูลของระบบบัญชีคอมพิวเตอร์</a:t>
                      </a:r>
                      <a:r>
                        <a:rPr lang="th-TH" sz="1600" b="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ไม่มีการเข้ารหัส (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Encryption)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และสามารถใช้ซอฟต์แวร์ในการดึงข้อมูลอยู่ในรูปแบบที่สามารถอ่านเข้าใจได้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มีการเข้ารหัสในฐานข้อมูลหรือไม่สามารถส่งออกข้อมูลออกมาได้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ฐานข้อมูลไม่มีการเข้ารหัสและสามารถใช้ซอฟแวร์ในการดึงข้อมูลเฉพาะรูปแบบที่จำกัด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ฐานข้อมูลไม่มีการเข้ารหัสและสามารถใช้ซอฟแวร์ในการดึงข้อมูลและส่งออกข้อมูลได้หลากหลายตามต้อง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6.2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มีการกำหนดรหัสผู้ใช้และรหัสผ่านในการเข้าถึงฐานข้อมูลอย่างรัดกุม เพื่อป้องกันการเปลี่ยนแปลงแก้ไขข้อมูลที่ฐานข้อมูลโดยตรง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ไม่มีการกำหนดรหัสผู้ใช้งานและรหัสผ่าน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มีการกำหนดรหัสผู้ใช้งานและรหัสผ่านแต่ไม่ได้จำกัดจำนวนผู้ใช้งานในการเข้าถึงฐานข้อมูล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มีการกำหนดรหัสผู้ใช้งานและรหัสผ่านรวมทั้งจำกัดจำนวนผู้ใช้งานเพียง 1 รหัสเท่านั้น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723206"/>
      </p:ext>
    </p:extLst>
  </p:cSld>
  <p:clrMapOvr>
    <a:masterClrMapping/>
  </p:clrMapOvr>
  <p:transition spd="slow">
    <p:wip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053382"/>
              </p:ext>
            </p:extLst>
          </p:nvPr>
        </p:nvGraphicFramePr>
        <p:xfrm>
          <a:off x="322569" y="455023"/>
          <a:ext cx="8554730" cy="32918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749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67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1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8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17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163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6.3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อนุมัติการเข้าถึงฐานข้อมูลเพื่อเปลี่ยนแปลงแก้ไขข้อมูลโดยตรงจากผู้บริหารของสหกรณ์อย่างเหมาะสม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ไม่มีการอนุมัติการเข้าถึงฐานข้อมูลเพื่อเปลี่ยนแปลงแก้ไขข้อมูล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มีการอนุมัติการเข้าถึงฐานข้อมูลแต่ไม่ถือปฏิบัติอย่างเคร่งครัด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มีการอนุมัติการเข้าถึงฐานข้อมูลและถือปฏิบัติอย่างเคร่งครัด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6.4 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มีการเปิดการบันทึกเหตุการณ์หรือ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Log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สำหรับการเข้าถึงฐานข้อมูลของระบบบัญชีคอมพิวเตอร์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ไม่มีบุคลากรในการวิเคราะห์หรือสอบทานเหตุการณ์หรือ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Log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ของฐานข้อมูล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ไม่มีการเปิดการบันทึกเหตุการณ์หรือ </a:t>
                      </a: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Log </a:t>
                      </a: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สำหรับการเข้าถึงฐานข้อมูล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มีการเปิดการบันทึกเหตุการณ์หรือ </a:t>
                      </a: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Log </a:t>
                      </a: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สำหรับการเข้าถึงฐานข้อมูลแต่ไม่มีการสอบทานอย่างสม่ำเสมอ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มีการเปิดการบันทึกเหตุการณ์หรือ </a:t>
                      </a: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Log </a:t>
                      </a: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สำหรับการเข้าถึงฐานข้อมูลและมีการสอบทานอย่างสม่ำเสมอ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68666"/>
      </p:ext>
    </p:extLst>
  </p:cSld>
  <p:clrMapOvr>
    <a:masterClrMapping/>
  </p:clrMapOvr>
  <p:transition spd="slow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084" y="1678465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</a:t>
            </a:r>
            <a:r>
              <a:rPr lang="en-US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7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826261" y="201638"/>
            <a:ext cx="6804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มีสำรองข้อมูลของระบบบัญชีคอมพิวเตอร์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เพื่อให้สามารถรองรับการประกอบธุรกิจได้อย่างต่อเนื่อง มีประสิทธิภาพและทันเหตุการณ์ ตลอดจนจัดให้มีการดูแลรักษาข้อมูลชุดสำรองให้มีความปลอดภัย รวมทั้งจัดให้มีการป้องกันมิให้มีการนำข้อมูลสำรองมาใช้อย่างไม่ถูกต้อง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058998" y="1594401"/>
            <a:ext cx="6784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มาตรการอย่างหนึ่งที่สร้างความมั่นใจให้กับสหกรณ์ ในกรณีที่ระบบงานไม่สามารถให้บริการ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แก่สมาชิกได้ คือ การจัดให้มีการสำรองข้อมูล</a:t>
            </a:r>
          </a:p>
          <a:p>
            <a:endParaRPr lang="th-TH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3929" r="7101" b="10756"/>
          <a:stretch/>
        </p:blipFill>
        <p:spPr>
          <a:xfrm>
            <a:off x="1347962" y="2434255"/>
            <a:ext cx="1698769" cy="16987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292" y="1525075"/>
            <a:ext cx="8876871" cy="755792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65199" y="24814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การสำรองข้อมูล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เป็นวิธีการช่วยป้องกันข้อมูลจากการสูญหาย เนื่องจากเหตุต่าง ๆ ที่ทำให้ข้อมูลถูกทำลาย ลักษณะการสำรองข้อมูลขึ้นอยู่กับวิธีการประมวลผลและเทคโนโลยีที่ใช้ในระบบสารสนเทศทางการบัญชี</a:t>
            </a:r>
          </a:p>
        </p:txBody>
      </p:sp>
    </p:spTree>
    <p:extLst>
      <p:ext uri="{BB962C8B-B14F-4D97-AF65-F5344CB8AC3E}">
        <p14:creationId xmlns:p14="http://schemas.microsoft.com/office/powerpoint/2010/main" val="2466328768"/>
      </p:ext>
    </p:extLst>
  </p:cSld>
  <p:clrMapOvr>
    <a:masterClrMapping/>
  </p:clrMapOvr>
  <p:transition spd="slow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20362"/>
            <a:ext cx="9144000" cy="830344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การกำหนดขั้นตอนหรือวิธีปฏิบัติในการสำรองข้อมูล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โดยครอบคลุมรายละเอียดอย่างเหมาะสม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51970" y="1291838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แน่ใจว่าการให้บริการด้านเทคโนโลยีสารสนเทศจะมีอยู่อย่างต่อเนื่องตามความต้องการของธุรกิจ และส่งผลกระทบต่อธุรกิจน้อยที่สุด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ใน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กรณีที่เกิดเหตุการณ์ฉุกเฉินขึ้น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80" y="2879405"/>
            <a:ext cx="1912620" cy="1912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/>
          <a:stretch/>
        </p:blipFill>
        <p:spPr>
          <a:xfrm>
            <a:off x="5323970" y="1309745"/>
            <a:ext cx="3481388" cy="1934222"/>
          </a:xfrm>
          <a:prstGeom prst="rect">
            <a:avLst/>
          </a:prstGeom>
        </p:spPr>
      </p:pic>
      <p:sp>
        <p:nvSpPr>
          <p:cNvPr id="6" name="สี่เหลี่ยมผืนผ้า 1"/>
          <p:cNvSpPr/>
          <p:nvPr/>
        </p:nvSpPr>
        <p:spPr>
          <a:xfrm>
            <a:off x="3741750" y="339459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จัดให้มีการกำหนดระเบียบ ขั้นตอนวิธีการปฏิบัติ และการควบคุมอย่างเหมาะสมและมีการปฏิบัติตามอย่างสม่ำเสมอ</a:t>
            </a:r>
          </a:p>
        </p:txBody>
      </p:sp>
    </p:spTree>
    <p:extLst>
      <p:ext uri="{BB962C8B-B14F-4D97-AF65-F5344CB8AC3E}">
        <p14:creationId xmlns:p14="http://schemas.microsoft.com/office/powerpoint/2010/main" val="2675831714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193939"/>
            <a:ext cx="9144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4 </a:t>
            </a: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วิธีของการ </a:t>
            </a:r>
            <a:r>
              <a:rPr lang="en-US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มีดังนี้</a:t>
            </a:r>
            <a:endParaRPr lang="en-US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65006" y="594049"/>
            <a:ext cx="4114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1.Full Backup</a:t>
            </a:r>
          </a:p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เป็นการ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ทุกไฟล์ เช่น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Full 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ของ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Windows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ก็ทำสำเนาเอาทุกไฟล์ในทุกไดร์ฟอย่าง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C:\ , D:\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และอื่นๆ มาทั้งหมด ถ้าใน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Unix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หรือ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Linux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ก็ไล่ตั้งแต่ /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home, /opt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และอื่นๆ ข้อแนะนำคือควรยกเว้นการ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เฉพาะไฟล์ที่รู้ว่าไม่จำเป็นจริงๆ เท่านั้น เช่น ไฟล์ </a:t>
            </a:r>
            <a:r>
              <a:rPr lang="en-US" sz="16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Config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C:\Windows\TEMP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หรือ /</a:t>
            </a:r>
            <a:r>
              <a:rPr lang="en-US" sz="1600" dirty="0" err="1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tmp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Linux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ทั้งหมดนี้ก็เพื่อหลีกเลี่ยงในกรณีที่คนอื่นๆ อาจนำไฟล์ที่เราไม่รู้ไปวางไว้ที่อื่นและอาจไม่ได้ถูก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ไปด้วย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44811" y="589617"/>
            <a:ext cx="423180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2.Incremental Backup</a:t>
            </a:r>
          </a:p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เป็นการ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เอาเฉพาะข้อมูลที่มีการเปลี่ยนแปลงจากการ </a:t>
            </a:r>
            <a:r>
              <a:rPr lang="en-US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ครั้งล่าสุด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ดูตัวอย่างตามรูปด้านล่างจะเห็นได้ว่าไฟล์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จะมีขนาดเล็กนี่คือข้อดีของการไม่ไปรบกวนประสิทธิภาพของเซิร์ฟเวอร์มากนักเพราะจะให้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ไฟล์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10 GB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ทั้งๆที่มีการเปลี่ยนแปลงข้อมูลแค่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 MB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ก็คงเกินไป แต่หากต้องการได้ข้อมูลของวันศุกร์ก็ต้องเอาข้อมูลจากชุด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จากวันจันทร์ ถึง พฤหัส มาประกอบกันถ้าเสียไปอันหนึ่งก็จะมีปัญหา นอกจากนี้ปัจจุบันซอฟต์แวร์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สมัยใหม่ก็มีการใช้งาน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แบบ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Block-based incremental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คือการจัดการในระดับ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Block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นั่นเอง โดยการใช้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API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จาก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VMware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หรือ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Hyper-V</a:t>
            </a:r>
          </a:p>
        </p:txBody>
      </p:sp>
      <p:pic>
        <p:nvPicPr>
          <p:cNvPr id="7" name="Picture 2" descr="https://i1.wp.com/www.techtalkthai.com/wp-content/uploads/2018/09/incremental-backup.png?resize=600%2C384&amp;ssl=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/>
          <a:stretch/>
        </p:blipFill>
        <p:spPr bwMode="auto">
          <a:xfrm>
            <a:off x="4782313" y="3174717"/>
            <a:ext cx="4094302" cy="155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09185"/>
      </p:ext>
    </p:extLst>
  </p:cSld>
  <p:clrMapOvr>
    <a:masterClrMapping/>
  </p:clrMapOvr>
  <p:transition spd="slow">
    <p:wip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8206" y="472918"/>
            <a:ext cx="39599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3.Differential Backup</a:t>
            </a:r>
          </a:p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เฉพาะข้อมูลที่มีการเปลี่ยนแปลงจาก </a:t>
            </a:r>
            <a:r>
              <a:rPr lang="en-US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Full 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ดูตามรูปด้านล่าง ซึ่งวิธีการเป็นที่นิยมกับการใช้เทป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โดยการนำข้อมูลกลับก็ใช้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Full 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 ไฟล์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เพิ่มไปยังจุดหมายที่ต้องการซึ่งประหยัดเวลากว่าการทำ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Full 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ได้มาก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5" name="Picture 1" descr="https://i0.wp.com/www.techtalkthai.com/wp-content/uploads/2018/09/differential-backup.png?resize=600%2C381&amp;ssl=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2263528"/>
            <a:ext cx="3725750" cy="18596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4613344" y="472920"/>
            <a:ext cx="432865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4.Forever-incremental</a:t>
            </a:r>
          </a:p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การมาถึงของดิสก์และ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Deduplication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(Deduplication </a:t>
            </a:r>
            <a:r>
              <a:rPr lang="th-TH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คือ การลดพื้นที่การเก็บข้อมูลบน </a:t>
            </a:r>
            <a:r>
              <a:rPr lang="en-US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disk/storage </a:t>
            </a:r>
            <a:r>
              <a:rPr lang="th-TH" sz="1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ด้วยวิธีกำจัดข้อมูลที่ซ้ำๆ ออกไป ให้เก็บไว้เพียงชุดเดียว)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ได้ทำให้การ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แบบ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Full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Differential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นิยมน้อยลงเพราะไม่ต้องนั่งคิดเรื่องลดจำนวนเทปอีกต่อไป รวมถึงเวลาการ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Restore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ข้อมูลจาก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incremental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จำนวนมากกับ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Full 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แทบไม่ต่างกันเพราะว่าอันที่จริงแล้วในระบบ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เพียงทำการเก็บบันทึกไว้ว่า ไฟล์หรือ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Block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ทั้งหมดนั้นถูกเก็บอยู่ที่ไหนใน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Storage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และก็แค่ย้ายจาก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Storage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กลับไปยังเครื่อง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Client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เท่านั้นเอง ทั้งนี้ขั้นตอนก็ไม่ได้สัมพันธ์กันด้วยในโลกของการ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ยุคใหม่ๆ และวิธีการ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Backup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แบบ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Forever incremental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นั้นก็จะช่วยเรื่องของการได้ข้อมูลที่ อัปเดตล่าสุดอีกด้วย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97" y="3427911"/>
            <a:ext cx="3866667" cy="1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9610"/>
      </p:ext>
    </p:extLst>
  </p:cSld>
  <p:clrMapOvr>
    <a:masterClrMapping/>
  </p:clrMapOvr>
  <p:transition spd="slow">
    <p:wip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442663" y="2060890"/>
            <a:ext cx="5345723" cy="242798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14825" y="2904732"/>
            <a:ext cx="1456113" cy="139561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51905" y="2904733"/>
            <a:ext cx="1456113" cy="139561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5;p15"/>
          <p:cNvSpPr txBox="1">
            <a:spLocks/>
          </p:cNvSpPr>
          <p:nvPr/>
        </p:nvSpPr>
        <p:spPr>
          <a:xfrm>
            <a:off x="0" y="361458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การสำรองข้อมูลหรือรายการบัญชีของระบบบัญชีคอมพิวเตอร์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อย่างน้อยวันละครั้งและเป็นประจำสม่ำเสมอ</a:t>
            </a:r>
            <a:r>
              <a:rPr lang="en-US" sz="24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340364" y="1236226"/>
            <a:ext cx="584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ระบบสารสนเทศอยู่ในสภาพพร้อมใช้อยู่เสมอ เมื่อเกิดเหตุการณ์สำคัญ</a:t>
            </a:r>
          </a:p>
          <a:p>
            <a:pPr algn="ctr"/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ทำให้ต้องหยุดชะงัก การดำเนินธุรกิจของสหกรณ์เกิดปัญหาน้อยที่สุด</a:t>
            </a:r>
          </a:p>
        </p:txBody>
      </p:sp>
      <p:pic>
        <p:nvPicPr>
          <p:cNvPr id="9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3" y="1260360"/>
            <a:ext cx="1715211" cy="1715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54" y="3200447"/>
            <a:ext cx="797982" cy="973148"/>
          </a:xfrm>
          <a:prstGeom prst="rect">
            <a:avLst/>
          </a:prstGeom>
        </p:spPr>
      </p:pic>
      <p:pic>
        <p:nvPicPr>
          <p:cNvPr id="1030" name="Picture 6" descr="Image result for เครื่องสำรองข้อมู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14" y="3249483"/>
            <a:ext cx="1150070" cy="8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310348" y="2636558"/>
            <a:ext cx="1608399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สื่อการสำรองข้อมูล จำนวน </a:t>
            </a: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1 ชุด ทุกเดือน</a:t>
            </a:r>
            <a:endParaRPr lang="en-US" sz="20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1454" y="2702531"/>
            <a:ext cx="193354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ระบบบัญชีคอมพิวเตอร์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ทุกวัน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8145" y="1961648"/>
            <a:ext cx="21098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การสำรองข้อมูลของสหกรณ์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4008671"/>
      </p:ext>
    </p:extLst>
  </p:cSld>
  <p:clrMapOvr>
    <a:masterClrMapping/>
  </p:clrMapOvr>
  <p:transition spd="slow"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5493"/>
            <a:ext cx="9144000" cy="1135625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7.3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สำรองโปรแกรม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ระบบปฏิบัติการ (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Operating System) 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โปรแกรมระบบบัญชีคอมพิวเตอร์ และชุดคำสั่งที่ใช้ในการทำงานของโปรแกรม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อย่างน้อยเดือนละครั้งหรือเมื่อมีการเปลี่ยนแปลงแก้ไขโปรแกรมให้สามารถพร้อมใช้งานได้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3" y="1684148"/>
            <a:ext cx="1756902" cy="1756902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470357" y="1506552"/>
            <a:ext cx="28611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เพื่อให้แน่ใจ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ว่าการให้บริการด้านเทคโนโลยีสารสนเทศจะ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มีอยู่อย่างต่อเนื่องตามความต้องการของธุรกิจ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และส่งผลกระทบต่อธุรกิจน้อยที่สุดใน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กรณีที่เกิดเหตุการณ์ฉุกเฉินขึ้น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21" y="1563434"/>
            <a:ext cx="3034909" cy="151745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77" y="3227296"/>
            <a:ext cx="1498614" cy="1479814"/>
          </a:xfrm>
          <a:prstGeom prst="rect">
            <a:avLst/>
          </a:prstGeom>
        </p:spPr>
      </p:pic>
      <p:sp>
        <p:nvSpPr>
          <p:cNvPr id="8" name="สี่เหลี่ยมผืนผ้า 2"/>
          <p:cNvSpPr/>
          <p:nvPr/>
        </p:nvSpPr>
        <p:spPr>
          <a:xfrm>
            <a:off x="5732207" y="3227296"/>
            <a:ext cx="28611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จัดให้มีการสำรองโปรแกรมที่เกี่ยวกับ ระบบปฏิบัติการ ระบบฐานข้อมูลและระบบบัญชีคอมพิวเตอร์ไว้ในสื่อบันทึกข้อมูลจำนวน 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ชุด โดยจัดให้มีการสำรองเป็นประจำสม่ำเสมอ</a:t>
            </a:r>
          </a:p>
        </p:txBody>
      </p:sp>
    </p:spTree>
    <p:extLst>
      <p:ext uri="{BB962C8B-B14F-4D97-AF65-F5344CB8AC3E}">
        <p14:creationId xmlns:p14="http://schemas.microsoft.com/office/powerpoint/2010/main" val="46142037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65892" y="221284"/>
            <a:ext cx="4021296" cy="1015663"/>
          </a:xfrm>
          <a:prstGeom prst="rect">
            <a:avLst/>
          </a:prstGeom>
          <a:noFill/>
          <a:ln>
            <a:noFill/>
            <a:prstDash val="dash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นิยมใช้ตัวย่อว่า </a:t>
            </a:r>
            <a:r>
              <a:rPr lang="en-US" sz="60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C</a:t>
            </a:r>
            <a:r>
              <a:rPr lang="en-US" sz="60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I</a:t>
            </a:r>
            <a:r>
              <a:rPr lang="en-US" sz="6000" b="1" dirty="0">
                <a:solidFill>
                  <a:srgbClr val="FF99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A</a:t>
            </a:r>
            <a:r>
              <a:rPr lang="en-US" sz="20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th-TH" sz="20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ซึ่งประกอบ 3 ส่วนดังนี้</a:t>
            </a:r>
            <a:endParaRPr lang="en-US" sz="20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89" y="1256756"/>
            <a:ext cx="2834504" cy="2942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64" y="302649"/>
            <a:ext cx="3086144" cy="954107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องค์ประกอบสำคัญ</a:t>
            </a:r>
          </a:p>
          <a:p>
            <a:pPr algn="r"/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ของความปลอดภัยข้อมูล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0718" y="3486247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การรักษาความคงสภาพเดิม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896" y="1087701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onfidentiality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2730" y="1437539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การรักษาความพร้อมใช้งาน</a:t>
            </a:r>
          </a:p>
        </p:txBody>
      </p:sp>
      <p:sp>
        <p:nvSpPr>
          <p:cNvPr id="9" name="Rectangle 8"/>
          <p:cNvSpPr/>
          <p:nvPr/>
        </p:nvSpPr>
        <p:spPr>
          <a:xfrm>
            <a:off x="479151" y="2041808"/>
            <a:ext cx="2181101" cy="14773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th-TH" sz="1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เพื่อให้มั่นใจได้ว่า สารสนเทศขององค์กรจะสามารถล่วงรู้ เข้าถึง และใช้งานได้เฉพาะผู้ที่ได้รับอนุญาต และมีสิทธิตามที่องค์กรกำหนดไว้เท่านั้น</a:t>
            </a:r>
            <a:endParaRPr lang="en-US" sz="1800" dirty="0"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1346" y="3909571"/>
            <a:ext cx="5743982" cy="9233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การรักษาความคงสภาพเดิมของสารสนเทศ เพื่อให้มั่นใจได้ว่า สารสนเทศมีความถูกต้องและสมบูรณ์ครบถ้วน ไม่ถูกแก้ไขเปลี่ยนแปลง นับตั้งแต่สารสนเทศได้รับการสร้างขึ้น หรือถูกทำลายจากผู้ที่ไม่มีสิทธิไม่ว่าการกระทำนั้นจะมีเจตนาหรือไม่ก็ตาม</a:t>
            </a:r>
            <a:endParaRPr lang="en-US" sz="18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7176" y="1799285"/>
            <a:ext cx="3164586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การรักษาความพร้อมใช้งานของสารสนเทศ เพื่อให้มั่นใจว่า สารสนเทศมีความพร้อมที่จะให้ผู้ที่มีสิทธิเข้าถึงสารสนเทศ และสามารถเข้าถึงและใช้งานสารสนเทศได้ทุกเมื่อที่ต้องการ</a:t>
            </a:r>
            <a:endParaRPr lang="en-US" sz="18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2730" y="848702"/>
            <a:ext cx="129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99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vailability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641" y="1645350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การรักษาความลับ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0718" y="2867923"/>
            <a:ext cx="990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ntegrity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007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52800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7.4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การเก็บรักษาสื่อสำรองข้อมูล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ไว้ที่ปลอดภัยทั้งในและ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นอกสถานที่ของสหกรณ์ เพื่อความปลอดภัยในกรณีที่สถานที่ปฏิบัติงานได้รับความเสียหาย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15786" y="3590362"/>
            <a:ext cx="6042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จัดให้มีสถานที่ที่ใช้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จัดเก็บข้อมูลทั้งในและนอกสถานที่ของสหกรณ์</a:t>
            </a:r>
            <a:r>
              <a:rPr lang="th-TH" sz="24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และกำหนดการป้องกันทางกายภาพอย่างเพียงพอ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6" name="Picture 2" descr="à¸à¸¥à¸à¸²à¸£à¸à¹à¸à¸«à¸²à¸£à¸¹à¸à¸ à¸²à¸à¸ªà¸³à¸«à¸£à¸±à¸ icon data cen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b="18125"/>
          <a:stretch/>
        </p:blipFill>
        <p:spPr bwMode="auto">
          <a:xfrm>
            <a:off x="5658263" y="1342549"/>
            <a:ext cx="2490228" cy="1940942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r="8071"/>
          <a:stretch/>
        </p:blipFill>
        <p:spPr>
          <a:xfrm>
            <a:off x="1115786" y="1348215"/>
            <a:ext cx="1702411" cy="1593212"/>
          </a:xfrm>
          <a:prstGeom prst="rect">
            <a:avLst/>
          </a:prstGeom>
        </p:spPr>
      </p:pic>
      <p:cxnSp>
        <p:nvCxnSpPr>
          <p:cNvPr id="6" name="Elbow Connector 5"/>
          <p:cNvCxnSpPr>
            <a:stCxn id="4" idx="3"/>
            <a:endCxn id="1026" idx="1"/>
          </p:cNvCxnSpPr>
          <p:nvPr/>
        </p:nvCxnSpPr>
        <p:spPr>
          <a:xfrm>
            <a:off x="2818197" y="2144821"/>
            <a:ext cx="2840066" cy="168199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50" y="2453486"/>
            <a:ext cx="959585" cy="959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59" y="1648212"/>
            <a:ext cx="959585" cy="959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52418" y="1274759"/>
            <a:ext cx="11929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ภายในสหกรณ์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8557" y="1274759"/>
            <a:ext cx="18004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นอกสถานที่ของสหกรณ์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9237045"/>
      </p:ext>
    </p:extLst>
  </p:cSld>
  <p:clrMapOvr>
    <a:masterClrMapping/>
  </p:clrMapOvr>
  <p:transition spd="slow">
    <p:wip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415260"/>
            <a:ext cx="9144000" cy="689671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7.5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ทดสอบข้อมูลที่สำรองอย่างน้อยปีละ 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ครั้ง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285344" y="1356563"/>
            <a:ext cx="4120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แน่ใจว่าการให้บริการด้านเทคโนโลยีสารสนเทศจะมีอยู่อย่างต่อเนื่องข้อมูลที่จัดเก็บไว้สามารถนำกลับมาใช้ใหม่ได้ใน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กรณีที่เกิดเหตุฉุกเฉิน  </a:t>
            </a:r>
          </a:p>
        </p:txBody>
      </p:sp>
      <p:pic>
        <p:nvPicPr>
          <p:cNvPr id="2050" name="Picture 2" descr="à¸à¸¥à¸à¸²à¸£à¸à¹à¸à¸«à¸²à¸£à¸¹à¸à¸ à¸²à¸à¸ªà¸³à¸«à¸£à¸±à¸ icon recov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41" y="1356563"/>
            <a:ext cx="2022712" cy="20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1"/>
          <p:cNvSpPr/>
          <p:nvPr/>
        </p:nvSpPr>
        <p:spPr>
          <a:xfrm>
            <a:off x="5531142" y="3603011"/>
            <a:ext cx="3071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จัดให้มีการทดสอบข้อมูล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ที่สำรองเก็บไว้อย่างสม่ำเสมอ</a:t>
            </a:r>
          </a:p>
        </p:txBody>
      </p:sp>
    </p:spTree>
    <p:extLst>
      <p:ext uri="{BB962C8B-B14F-4D97-AF65-F5344CB8AC3E}">
        <p14:creationId xmlns:p14="http://schemas.microsoft.com/office/powerpoint/2010/main" val="3860727866"/>
      </p:ext>
    </p:extLst>
  </p:cSld>
  <p:clrMapOvr>
    <a:masterClrMapping/>
  </p:clrMapOvr>
  <p:transition spd="slow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83796"/>
            <a:ext cx="9144000" cy="1084006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7.6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กำหนดระยะเวลาการสำรองข้อมูล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สำหรับการอ้างอิงในอนาคต 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เช่น การตรวจสอบทางภาษี หรือการค้นหารายการบัญชีย้อนหลังให้เหมาะสม 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และสื่อที่ใช้ในการสำรองว่ามีความคงทนและสามารถเรียกข้อมูลกลับมาใช้ได้ในอนาคต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515899" y="1635891"/>
            <a:ext cx="1604995" cy="3170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th-TH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แน่ใจว่าสื่อที่ใช้ในการสำรองข้อมูลมีความคงทนและสามารถเรียกข้อมูลกลับมาใช้อ้างอิงได้ในอนาคตในกรณีที่เกิดเหตุฉุกเฉิน</a:t>
            </a:r>
          </a:p>
          <a:p>
            <a:endParaRPr lang="th-TH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3846" y="1830741"/>
            <a:ext cx="31076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ตั้งค่าช่วงของระยะเวลาในการปฏิบัติการให้น้อยที่สุด 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ควรมีการผสมผสานระหว่างการสำรองข้อมูลที่เพิ่มขึ้น และเต็มรูปแบบ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การเก็บข้อมูลไว้ในหลายตำแหน่ง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5" y="1467802"/>
            <a:ext cx="2451189" cy="24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59246"/>
      </p:ext>
    </p:extLst>
  </p:cSld>
  <p:clrMapOvr>
    <a:masterClrMapping/>
  </p:clrMapOvr>
  <p:transition spd="slow"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484746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7.7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การติดฉลากที่มีรายละเอียดที่ชัดเจนไว้บนสื่อสำรองข้อมูล 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เพื่อให้สามารถค้นหาได้เร็วและเพื่อป้องกันการใช้งานสื่อบันทึกผิดพลาด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287732" y="1431748"/>
            <a:ext cx="4788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เพื่อประโยชน์ต่อการรักษาความมั่นคงปลอดภัย</a:t>
            </a:r>
          </a:p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ของข้อมูลง่ายต่อการค้นหา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87729" y="2631560"/>
            <a:ext cx="4788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จัดให้มีการการกำหนดสื่อที่ใช้ในการสำรองข้อมูล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ติดฉลากหรือกำหนดรายละเอียดที่ชัดเจนไว้บนสื่อสำรองข้อมูล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และให้มีการ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ทำทะเบียนคุมข้อมูลชุดสำรองที่จัดเก็บไว้ทั้งภายในและภายนอกสถานที่ </a:t>
            </a:r>
          </a:p>
        </p:txBody>
      </p:sp>
      <p:sp>
        <p:nvSpPr>
          <p:cNvPr id="5" name="Striped Right Arrow 4"/>
          <p:cNvSpPr/>
          <p:nvPr/>
        </p:nvSpPr>
        <p:spPr>
          <a:xfrm rot="5400000">
            <a:off x="4744780" y="2024508"/>
            <a:ext cx="499731" cy="845288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997590"/>
              </p:ext>
            </p:extLst>
          </p:nvPr>
        </p:nvGraphicFramePr>
        <p:xfrm>
          <a:off x="684200" y="1569548"/>
          <a:ext cx="2474635" cy="1981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9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5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000" b="1" i="0" u="none" strike="noStrike" cap="none" dirty="0">
                          <a:solidFill>
                            <a:schemeClr val="bg1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เครื่องแม่ข่าย</a:t>
                      </a:r>
                      <a:r>
                        <a:rPr lang="th-TH" sz="2000" b="1" i="0" u="none" strike="noStrike" cap="none" baseline="0" dirty="0">
                          <a:solidFill>
                            <a:schemeClr val="bg1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 1</a:t>
                      </a:r>
                      <a:endParaRPr lang="en-US" sz="2000" b="1" i="0" u="none" strike="noStrike" cap="none" dirty="0">
                        <a:solidFill>
                          <a:schemeClr val="bg1"/>
                        </a:solidFill>
                        <a:latin typeface="FreesiaUPC" pitchFamily="34" charset="-34"/>
                        <a:ea typeface="Arial"/>
                        <a:cs typeface="FreesiaUPC" pitchFamily="34" charset="-34"/>
                        <a:sym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No. 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1 - 02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Date 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04-Jan-2019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Time 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10.00 – 11.25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3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2060"/>
                          </a:solidFill>
                          <a:latin typeface="FreesiaUPC" pitchFamily="34" charset="-34"/>
                          <a:ea typeface="Arial"/>
                          <a:cs typeface="FreesiaUPC" pitchFamily="34" charset="-34"/>
                          <a:sym typeface="Arial"/>
                        </a:rPr>
                        <a:t>Note 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0" i="0" u="none" strike="noStrike" cap="none" dirty="0">
                        <a:solidFill>
                          <a:srgbClr val="002060"/>
                        </a:solidFill>
                        <a:latin typeface="FreesiaUPC" pitchFamily="34" charset="-34"/>
                        <a:ea typeface="Arial"/>
                        <a:cs typeface="FreesiaUPC" pitchFamily="34" charset="-34"/>
                        <a:sym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4" y="3745566"/>
            <a:ext cx="1573337" cy="10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43030"/>
      </p:ext>
    </p:extLst>
  </p:cSld>
  <p:clrMapOvr>
    <a:masterClrMapping/>
  </p:clrMapOvr>
  <p:transition spd="slow">
    <p:wip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-6439" y="325115"/>
            <a:ext cx="9144000" cy="606648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7.8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ควบคุมการนำชุดข้อมูลสำรองออกใช้งาน</a:t>
            </a:r>
            <a:r>
              <a:rPr lang="en-US" sz="24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5876" y="1002903"/>
            <a:ext cx="3534193" cy="14773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1. เหตุทำให้</a:t>
            </a:r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ต้องกู้คืนระบบ</a:t>
            </a:r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ผู้ดูแลระบบจะต้องดำเนินการแก้ไขพร้อมทั้งรายงานผลการแก้ไข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สรุป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ผลการปฏิบัติงานต่อประธานคณะกรรมการดำเนินการสหกรณ์ หรือผู้ที่ได้รับมอบหมายจากคณะกรรมการดำเนินการสหกรณ์ทราบ 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5201016" y="1265964"/>
            <a:ext cx="3534193" cy="14773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 ความเสียหาย</a:t>
            </a:r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กระทบต่อการให้บริการสมาชิกหรือการใช้งานของผู้ใช้ระบบ </a:t>
            </a:r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ให้แจ้งผู้ดูแลระบบทราบทันที</a:t>
            </a:r>
            <a:r>
              <a:rPr lang="th-TH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พร้อมทั้งรายงานความคืบหน้าการกู้คืนระบบเป็นระยะจนกว่าจะดำเนินการเสร็จสิ้นอย่างสมบูรณ์ 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สี่เหลี่ยมผืนผ้า 1"/>
          <p:cNvSpPr/>
          <p:nvPr/>
        </p:nvSpPr>
        <p:spPr>
          <a:xfrm>
            <a:off x="215876" y="2620540"/>
            <a:ext cx="3674102" cy="9233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2. 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กำหนดการกู้คืนระบบ ให้ใช้ข้อมูลที่เป็นปัจจุบันมากที่สุด (</a:t>
            </a:r>
            <a:r>
              <a:rPr lang="en-US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Latest Update) 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ที่ได้สำรองไว้หรือตามความเหมาะสม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สี่เหลี่ยมผืนผ้า 1"/>
          <p:cNvSpPr/>
          <p:nvPr/>
        </p:nvSpPr>
        <p:spPr>
          <a:xfrm>
            <a:off x="5201016" y="2902931"/>
            <a:ext cx="3756397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 กำหนดให้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มีการทดสอบและปรับปรุงแผนการกู้คืนระบบอย่างน้อยปีละ 1 ครั้ง </a:t>
            </a:r>
            <a:endParaRPr lang="en-US" sz="1800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สี่เหลี่ยมผืนผ้า 1"/>
          <p:cNvSpPr/>
          <p:nvPr/>
        </p:nvSpPr>
        <p:spPr>
          <a:xfrm>
            <a:off x="876033" y="3695975"/>
            <a:ext cx="780117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5. ในกรณีที่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หน่วยงานภายนอกมีความจำเป็นต้องสำเนาฐานข้อมูลทุกประเภทออกจากสหกรณ์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จะต้อง</a:t>
            </a:r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จัดทำหนังสือขอความเห็นชอบจากประธานคณะกรรมการดำเนินการสหกรณ์ล่วงหน้าก่อนทุกครั้ง 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โดยจะต้องระบุเหตุผลในการนำไปใช้งานอย่างชัดเจนและต้องรับผิดชอบความเสียหายที่อาจเกิดขึ้นด้วย  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7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8" y="1091402"/>
            <a:ext cx="1900735" cy="1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1006"/>
      </p:ext>
    </p:extLst>
  </p:cSld>
  <p:clrMapOvr>
    <a:masterClrMapping/>
  </p:clrMapOvr>
  <p:transition spd="slow">
    <p:wip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>
          <a:xfrm>
            <a:off x="786777" y="1154631"/>
            <a:ext cx="2287876" cy="1871764"/>
          </a:xfrm>
          <a:prstGeom prst="rect">
            <a:avLst/>
          </a:prstGeom>
        </p:spPr>
      </p:pic>
      <p:sp>
        <p:nvSpPr>
          <p:cNvPr id="16" name="Google Shape;155;p15"/>
          <p:cNvSpPr txBox="1">
            <a:spLocks/>
          </p:cNvSpPr>
          <p:nvPr/>
        </p:nvSpPr>
        <p:spPr>
          <a:xfrm>
            <a:off x="0" y="340659"/>
            <a:ext cx="9144000" cy="584512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7.9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จัดทำแผนสำรองฉุกเฉิน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มีการจัดทำอย่างเป็นลายลักษณ์อักษร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86777" y="3255855"/>
            <a:ext cx="193590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1. กำหนดหน้าที่และความรับผิดชอบของเจ้าหน้าที่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7804" y="3255855"/>
            <a:ext cx="20048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2. ผู้ดูแลระบบต้องบันทึกเหตุการณ์เกี่ยวกับการรักษาความมั่นคงปลอดภัยด้านสารสนเทศ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7750" y="2199647"/>
            <a:ext cx="172657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 การจัดทำแผนเตรียมความพร้อมกรณีฉุกเฉินของระบบเทคโนโลยีสารสนเทศ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9446" y="1645650"/>
            <a:ext cx="194857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 รายละเอียดที่ปรากฏในแผนเตรียมความพร้อมกรณีฉุกเฉิน ควรมีสาระครอบคลุมภัยพิบัติหรือสถานการณ์ฉุกเฉินที่มีผลกระทบต่อระบบสารสนเทศของสหกรณ์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A6FF3F-328A-4538-A44F-BDFE39F6515D}"/>
              </a:ext>
            </a:extLst>
          </p:cNvPr>
          <p:cNvSpPr/>
          <p:nvPr/>
        </p:nvSpPr>
        <p:spPr>
          <a:xfrm rot="21129721">
            <a:off x="3327996" y="1049400"/>
            <a:ext cx="231329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A6FF3F-328A-4538-A44F-BDFE39F6515D}"/>
              </a:ext>
            </a:extLst>
          </p:cNvPr>
          <p:cNvSpPr/>
          <p:nvPr/>
        </p:nvSpPr>
        <p:spPr>
          <a:xfrm rot="20889188">
            <a:off x="3097405" y="1805868"/>
            <a:ext cx="231329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ประกาศใช้งาน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15196"/>
      </p:ext>
    </p:extLst>
  </p:cSld>
  <p:clrMapOvr>
    <a:masterClrMapping/>
  </p:clrMapOvr>
  <p:transition spd="slow">
    <p:wip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71" y="41098"/>
            <a:ext cx="4458984" cy="488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5;p15"/>
          <p:cNvSpPr txBox="1">
            <a:spLocks/>
          </p:cNvSpPr>
          <p:nvPr/>
        </p:nvSpPr>
        <p:spPr>
          <a:xfrm>
            <a:off x="102742" y="390418"/>
            <a:ext cx="4315146" cy="781333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7.10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การทดสอบแผนสำรองฉุกเฉิน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อย่างน้อยปีละ 1 ครั้ง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Google Shape;155;p15"/>
          <p:cNvSpPr txBox="1">
            <a:spLocks/>
          </p:cNvSpPr>
          <p:nvPr/>
        </p:nvSpPr>
        <p:spPr>
          <a:xfrm>
            <a:off x="4664467" y="393197"/>
            <a:ext cx="4397340" cy="778552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7.11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ปรับปรุงแผนสำรองฉุกเฉิน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ให้เป็นปัจจุบันอยู่เสมอ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122" name="Picture 2" descr="à¸à¸¥à¸à¸²à¸£à¸à¹à¸à¸«à¸²à¸£à¸¹à¸à¸ à¸²à¸à¸ªà¸³à¸«à¸£à¸±à¸ icon à¹à¸à¸à¸ªà¸³à¸£à¸­à¸à¸à¸¸à¸à¹à¸à¸´à¸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1826"/>
          <a:stretch/>
        </p:blipFill>
        <p:spPr bwMode="auto">
          <a:xfrm>
            <a:off x="459434" y="1851662"/>
            <a:ext cx="3896972" cy="149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2407920" y="1844040"/>
            <a:ext cx="144780" cy="7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à¸à¸¥à¸à¸²à¸£à¸à¹à¸à¸«à¸²à¸£à¸¹à¸à¸ à¸²à¸à¸ªà¸³à¸«à¸£à¸±à¸ icon testing pla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67" y="1608676"/>
            <a:ext cx="4168140" cy="18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677735">
            <a:off x="1719266" y="3362830"/>
            <a:ext cx="1292285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 b="1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</a:lstStyle>
          <a:p>
            <a:r>
              <a:rPr lang="th-TH" sz="3200" dirty="0"/>
              <a:t>ทดสอบ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rot="20677735">
            <a:off x="5822969" y="3780099"/>
            <a:ext cx="15831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ปรับปรุง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10ACD0-380C-4C4D-8C0E-45A70ED1B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6129">
            <a:off x="7175688" y="3894007"/>
            <a:ext cx="1148522" cy="6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1917"/>
      </p:ext>
    </p:extLst>
  </p:cSld>
  <p:clrMapOvr>
    <a:masterClrMapping/>
  </p:clrMapOvr>
  <p:transition spd="slow">
    <p:wip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701" y="249626"/>
            <a:ext cx="8382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7. จัดให้มีสำรองข้อมูลของระบบบัญชีคอมพิวเตอร์เพื่อให้สามารถรองรับการประกอบธรุกิจ </a:t>
            </a:r>
          </a:p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ได้อย่างต่อเนื่องมีประสิทธิภาพและทันเหตุการณ์ ตลอดจนจัดให้มีการดูแลรักษาข้อมูลชุดสำรองให้มีความปลอดภัย </a:t>
            </a:r>
          </a:p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รวมทั้งจัดให้มีการป้องกันมิให้มีการนำข้อมูลสำรองมาใช้อย่างไม่ถูกต้อง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99636"/>
              </p:ext>
            </p:extLst>
          </p:nvPr>
        </p:nvGraphicFramePr>
        <p:xfrm>
          <a:off x="237377" y="1172956"/>
          <a:ext cx="8619983" cy="35356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9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12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72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77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มีการกำหนดขั้นตอนหรือวิธีปฏิบัติในการสำรองข้อมูล โดยครอบคลุม</a:t>
                      </a:r>
                    </a:p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รายละเอียดอย่างน้อยดังนี้</a:t>
                      </a:r>
                    </a:p>
                    <a:p>
                      <a:pPr marL="169863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ข้อมูลที่ต้องสำรองและความถี่ในการสำรอง</a:t>
                      </a:r>
                    </a:p>
                    <a:p>
                      <a:pPr marL="169863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ประเภทสื่อบันทึก</a:t>
                      </a:r>
                    </a:p>
                    <a:p>
                      <a:pPr marL="169863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จำนวนที่ต้องสำรอง</a:t>
                      </a:r>
                    </a:p>
                    <a:p>
                      <a:pPr marL="169863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ขั้นตอนและวิธีการสำรองข้อมูลโดยละเอียด</a:t>
                      </a:r>
                    </a:p>
                    <a:p>
                      <a:pPr marL="169863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สถานที่และวิธีการเก็บรักษาสื่อบันทึก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ไม่มีการกำหนดขั้นตอนในการสำรองข้อมูล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มีการกำหนดขั้นตอนการสำรองข้อมูลแต่ยังไม่ครอบคลุมรายละเอียดที่จำเป็น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มีการกำหนดขั้นตอนการสำรองข้อมูลและครอบคลุมรายละเอียดที่ครบถ้วน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มีการสำรองข้อมูลหรือรายการบัญชีของระบบบัญชีคอมพิวเตอร์อย่างน้อยวันละครั้งและ</a:t>
                      </a:r>
                    </a:p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เป็นประจำสม่ำเสมอ</a:t>
                      </a:r>
                      <a:endParaRPr lang="en-US" sz="18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ไม่มีการสำรองข้อมูล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มีการสำรองข้อมูลแต่ไม่ได้ทำเป็นประจำสม่ำเสมอ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มีการสำรองข้อมูลวันละครั้งและเป็นประจำสม่ำเสมอ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33092"/>
      </p:ext>
    </p:extLst>
  </p:cSld>
  <p:clrMapOvr>
    <a:masterClrMapping/>
  </p:clrMapOvr>
  <p:transition spd="slow">
    <p:wip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76728"/>
              </p:ext>
            </p:extLst>
          </p:nvPr>
        </p:nvGraphicFramePr>
        <p:xfrm>
          <a:off x="257925" y="238007"/>
          <a:ext cx="8619983" cy="411480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9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12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72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77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มีการสำรองโปรแกรมระบบปฏิบัติการ (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Operating System)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โปรแกรมระบบบัญชีคอมพิวเตอร์ และชุดคำสั่งที่ใช้ในการทำงานของโปรแกรม อย่างน้อยเดือนละครั้งหรือเมื่อมีการเปลี่ยนแปลงแก้ไขโปรแกรม ให้สามารถพร้อมใช้งานได้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ไม่มีการสำรองโปรแกรม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มีการสำรองโปรแกรมแต่ไม่ครอบคลุมทุกโปรแกรมที่สำคัญ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มีการสำรองโปรแกรมเดือนละครั้งและครอบคลุมทุกโปรแกรมที่สำคัญ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มีการเก็บรักษาสื่อสำรองข้อมูลไว้ที่ปลอดภัยทั้งในและนอกสถานที่ของสหกรณ์ เพื่อความปลอดภัยในกรณีที่สถานที่ปฏิบัติงานได้รับความเสียหาย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ไม่มีการเก็บรักษาสื่อสำรองข้อมูลหรือจัดเก็บกระจัดกระจาย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มีการเก็บสื่อสำรองข้อมูลไว้ในที่ปลอดภัยเฉพาะในสถานที่สหกรณ์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มีการเก็บสื่อสำรองข้อมูลไว้ในที่ปลอดภัยทั้งในและนอกสถานที่สหกรณ์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มีการทดสอบข้อมูลที่สำรองอย่างน้อยปีละ 1 ครั้งเพื่อให้มั่นใจว่าได้ว่าข้อมูล รวมทั้งโปรแกรมระบบต่าง ๆ ที่ได้สำรองไว้ มีความถูกต้องครบถ้วนและใช้งานได้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ไม่มีการทดสอบข้อมูลที่สำรอง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มีการทดสอบข้อมูลสำรองน้อยกว่าปีละครั้ง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มีการทดสอบข้อมูลสำรองปีละครั้ง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331604"/>
      </p:ext>
    </p:extLst>
  </p:cSld>
  <p:clrMapOvr>
    <a:masterClrMapping/>
  </p:clrMapOvr>
  <p:transition spd="slow"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272253"/>
              </p:ext>
            </p:extLst>
          </p:nvPr>
        </p:nvGraphicFramePr>
        <p:xfrm>
          <a:off x="257925" y="145541"/>
          <a:ext cx="8619983" cy="46024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6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98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17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633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มีการกำหนดระยะเวลาการสำรองข้อมูลสำหรับการอ้างอิงในอนาคต เช่น การตรวจสอบทางภาษี หรือการค้นหารายการบัญชีย้อนหลังให้เหมาะสม และสื่อที่ใช้ในการสำรองว่ามีความคงทนและสามารถเรียกข้อมูลกลับมาใช้ได้ในอนาคต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ไม่มีการคำนึงถึงระยะเวลาการสำรองข้อมูลสำหรับการอ้างอิงในอนาคต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มีการกำหนดระยะเวลาการสำรองข้อมูลสำหรับการอ้างอิงในอนาคตแต่ยังไม่ถือปฏิบัติ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มีการกำหนดระยะเวลาการสำรองข้อมูลสำหรับการอ้างอิงในอนาคตและถือปฏิบัติ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มีการติดฉลากที่มีรายละเอียดที่ชัดเจนไว้บนสื่อสำรองข้อมูล เพื่อให้สามารถค้นหาได้เร็วและเพื่อป้องกันการใช้งานสื่อบันทึกผิดพลาด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ไม่มีการติดฉลากไว้บนสื่อสำรองข้อมูล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มีการติดฉลากแต่รายละเอียดไม่ชัดเจนไว้บนสื่อสำรองข้อมูล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มีการติดฉลากที่มีรายละเอียดที่ชัดเจนไว้บนสื่อสำรองข้อมูล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มีการควบคุมการนำชุดข้อมูลสำรองออก   ใช้งาน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ไม่แจ้งความเสียหายส่งกระทบต่อการให้บริการสมาชิกหรือการใช้งานของผู้ใช้ระบบ </a:t>
                      </a: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มีการแจ้งความเสียหายส่งกระทบต่อการให้บริการสมาชิกหรือการใช้งานของผู้ใช้ระบบ </a:t>
                      </a: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1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แจ้งผลกระทบต่อผู้ให้บริการและการปฏิบัติงานต่อประธานคณะกรรมการดำเนินการสหกรณ์ หรือผู้ที่ได้รับมอบหมายจากคณะกรรมการดำเนินการสหกรณ์ทราบ  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8101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368871"/>
            <a:ext cx="742390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       เทคนิคการตรวจสอบโดยใช้คอมพิวเตอร์ช่วย</a:t>
            </a:r>
            <a:endParaRPr lang="en-US" sz="2800" b="1" dirty="0">
              <a:solidFill>
                <a:schemeClr val="bg1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2742" y="2158571"/>
            <a:ext cx="5081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การตรวจสอบโดย</a:t>
            </a:r>
            <a:r>
              <a:rPr lang="th-TH" sz="2400" b="1" u="sng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ไม่ใช้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คอมพิวเตอร์ช่วย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: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เทคนิคการตรวจสอบที่ประมวลผลด้วยมือ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การตรวจสอบโดย</a:t>
            </a:r>
            <a:r>
              <a:rPr lang="th-TH" sz="2400" b="1" u="sng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ใช้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คอมพิวเตอร์ช่วย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</a:t>
            </a:r>
            <a:r>
              <a:rPr lang="th-TH" sz="24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</a:t>
            </a:r>
            <a:r>
              <a:rPr lang="en-US" sz="24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Computer Assisted Audit Techniques :</a:t>
            </a:r>
            <a:r>
              <a:rPr lang="th-TH" sz="24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CAATs</a:t>
            </a:r>
            <a:endParaRPr lang="th-TH" sz="2400" b="1" dirty="0">
              <a:solidFill>
                <a:srgbClr val="0070C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 rot="21115084">
            <a:off x="526800" y="2251905"/>
            <a:ext cx="1382110" cy="769441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เทคนิค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rot="5400000">
            <a:off x="104282" y="382633"/>
            <a:ext cx="750589" cy="50966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8D324FA-524C-4561-8EBC-E668DB99C85C}"/>
              </a:ext>
            </a:extLst>
          </p:cNvPr>
          <p:cNvSpPr/>
          <p:nvPr/>
        </p:nvSpPr>
        <p:spPr>
          <a:xfrm>
            <a:off x="820964" y="1567156"/>
            <a:ext cx="6921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อาจแบ่งเทคนิคการตรวจสอบข้อมูลในระบบคอมพิวเตอร์ได้เป็น 2 ประเภท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DC0A28-1276-4FAF-8616-39508C6CE1FA}"/>
              </a:ext>
            </a:extLst>
          </p:cNvPr>
          <p:cNvSpPr/>
          <p:nvPr/>
        </p:nvSpPr>
        <p:spPr>
          <a:xfrm>
            <a:off x="820964" y="998791"/>
            <a:ext cx="393841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การตรวจสอบข้อมูลในระบบคอมพิวเตอร์</a:t>
            </a:r>
            <a:endParaRPr lang="en-US" sz="2400" b="1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7350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6900"/>
              </p:ext>
            </p:extLst>
          </p:nvPr>
        </p:nvGraphicFramePr>
        <p:xfrm>
          <a:off x="257925" y="238007"/>
          <a:ext cx="8619983" cy="36880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22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15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12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มีการจัดทำแผนสำรองฉุกเฉินอย่างเป็นลายลักษณ์อักษร </a:t>
                      </a:r>
                      <a:endParaRPr lang="en-US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โดยครอบคลุมรายละเอียดอย่างน้อยดังนี้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จัดลำดับความสำคัญของระบบงานที่อยู่ในแผนสำรองฉุกเฉิน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กำหนดสถานการณ์หรือลำดับความรุนแรงของปัญหาที่อาจเกิดขึ้น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กำหนดขั้นตอนการแก้ไขปัญหาโดยละเอียดในแต่ละสถานการณ์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กำหนดเจ้าหน้าที่ที่รับผิดชอบ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กำหนดรายละเอียดของอุปกรณ์คอมพิวเตอร์ที่ต้องใช้ในกรณีฉุกเฉิน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สำหรับสหกรณ์ที่มีสาขาหรือระบบ 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on-line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กับหน่วยงานภายนอกสหกรณ์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ไม่มีการจัดทำแผนสำรองฉุกเฉิน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มีการจัดทำแผนสำรองฉุกเฉินแต่รายละเอียดไม่เพียงพอ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มีการจัดทำแผนสำรองฉุกเฉินครอบคลุมรายละเอียดที่เพียงพอและประกาศใช้อย่างเป็นทางการ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739827"/>
      </p:ext>
    </p:extLst>
  </p:cSld>
  <p:clrMapOvr>
    <a:masterClrMapping/>
  </p:clrMapOvr>
  <p:transition spd="slow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03003"/>
              </p:ext>
            </p:extLst>
          </p:nvPr>
        </p:nvGraphicFramePr>
        <p:xfrm>
          <a:off x="257925" y="238007"/>
          <a:ext cx="8619983" cy="35356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22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15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12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6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มีการทดสอบแผนสำรองฉุกเฉินอย่างน้อยปีละ 1 ครั้ง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สำหรับสหกรณ์ที่มีสาขาหรือระบบ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on-line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กับหน่วยงานภายนอกสหกรณ์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ไม่มีการทดสอบแผนสำรองฉุกเฉิน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มีการทดสอบแผนสำรองฉุกเฉินน้อยกว่าปีละครั้ง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มีการทดสอบแผนสำรองฉุกเฉินปีละครั้ง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7.11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มีการปรับปรุงแผนสำรองฉุกเฉินให้เป็นปัจจุบันอยู่เสมอ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สำหรับสหกรณ์ที่มีสาขาหรือระบบ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on-line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กับหน่วยงานภายนอกสหกรณ์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ไม่มีการปรับปรุงแผนสำรองฉุกเฉิน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มีการปรับปรุงแผนสำรองฉุกเฉินบางครั้ง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มีการปรับปรุงแผนสำรองฉุกเฉินทุกครั้งที่มีการเปลี่ยนแปลงระบบหรือพัฒนาระบบงานใหม่ที่สำคัญ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151308"/>
      </p:ext>
    </p:extLst>
  </p:cSld>
  <p:clrMapOvr>
    <a:masterClrMapping/>
  </p:clrMapOvr>
  <p:transition spd="slow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2287" y="2141742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8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826261" y="201638"/>
            <a:ext cx="6804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ในกรณีที่มีการใช้บริการงานเทคโนโลยีสารสนเทศของ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ผู้ให้บริการซึ่งเป็นบุคคลภายนอก 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ต้องจัดให้มีหลักเกณฑ์ในการคัดเลือกและพิจารณาความเหมาะสมของผู้ให้บริการ รวมทั้งควบคุมและตรวจสอบการปฏิบัติงานของผู้ให้บริการอย่างเข้มงวด เพื่อให้มั่นใจว่า </a:t>
            </a:r>
          </a:p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ผู้ให้บริการสามารถปฏิบัติตามระเบียบนี้ได้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229174" y="1918422"/>
            <a:ext cx="4603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การใช้บริการงานเทคโนโลยีสารสนเทศของผู้ให้บริการซึ่งเป็นบุคคลภายนอก ต้องมีหลักเกณฑ์พิจารณาการบริหารจัดการให้บริการโดยหน่วยงานภายนอก (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Manage Third- party Service)</a:t>
            </a:r>
            <a:endParaRPr lang="th-TH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17249" y="1694517"/>
            <a:ext cx="7040240" cy="1771251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4162"/>
      </p:ext>
    </p:extLst>
  </p:cSld>
  <p:clrMapOvr>
    <a:masterClrMapping/>
  </p:clrMapOvr>
  <p:transition spd="slow"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8227"/>
            <a:ext cx="9144000" cy="875519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กำหนดกฎเกณฑ์ในการคัดเลือกผู้ให้บริการ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และคัดเลือก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ผู้ให้บริการที่มีขั้นตอนการปฏิบัติงานที่รอบคอบรัดกุม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794356" y="1368402"/>
            <a:ext cx="37025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จัดให้มีการควบคุมโครงการพัฒนาซอฟต์แวร์</a:t>
            </a:r>
          </a:p>
          <a:p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โดยผู้รับจ้างจากภายนอก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เพื่อประโยชน์ในคัดเลือกผู้ให้บริการที่ตรงกับความต้องการและปัญหาของสหกรณ์ รวมถึงใช้เป็นแนวทางในการติดตามความก้าวหน้าของการปฏิบัติงาน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โดยการกำหนดกฎเกณฑ์ในการคัดเลือก </a:t>
            </a: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ขั้นตอนหรือวิธีปฏิบัติในการพัฒนาหรือแก้ไขเปลี่ยนแปลงระบบงานเป็นลายลักษณ์อักษร</a:t>
            </a:r>
            <a:endParaRPr lang="en-US" sz="20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9" y="1264466"/>
            <a:ext cx="2126330" cy="2126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18835"/>
          <a:stretch/>
        </p:blipFill>
        <p:spPr>
          <a:xfrm>
            <a:off x="1680090" y="2710736"/>
            <a:ext cx="1031990" cy="845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77" y="1307065"/>
            <a:ext cx="2519188" cy="1918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A6FF3F-328A-4538-A44F-BDFE39F6515D}"/>
              </a:ext>
            </a:extLst>
          </p:cNvPr>
          <p:cNvSpPr/>
          <p:nvPr/>
        </p:nvSpPr>
        <p:spPr>
          <a:xfrm rot="21129721">
            <a:off x="6599872" y="3218496"/>
            <a:ext cx="231329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451" y="3196226"/>
            <a:ext cx="1016625" cy="400110"/>
          </a:xfrm>
          <a:prstGeom prst="rect">
            <a:avLst/>
          </a:prstGeom>
          <a:ln w="28575">
            <a:solidFill>
              <a:srgbClr val="C00000"/>
            </a:solidFill>
          </a:ln>
          <a:effectLst/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3605957"/>
      </p:ext>
    </p:extLst>
  </p:cSld>
  <p:clrMapOvr>
    <a:masterClrMapping/>
  </p:clrMapOvr>
  <p:transition spd="slow"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425753"/>
            <a:ext cx="9144000" cy="1152324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มีข้อสัญญาระหว่างสหกรณ์กับผู้ให้บริการซึ่งเป็นบุคคลภายนอก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ที่ระบุเกี่ยวกับการรักษาความลับของข้อมูลและขอบเขตงาน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และเงื่อนไขในการให้บริการอย่างชัดเจน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77420" y="1988782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มีการกำหนดข้อสัญญาที่ระบุเกี่ยวกับการรักษา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ความลับของข้อมูล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ขอบเขตงานและเงื่อนไขในการให้บริการไว้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อย่างชัดเจน</a:t>
            </a:r>
          </a:p>
        </p:txBody>
      </p:sp>
      <p:pic>
        <p:nvPicPr>
          <p:cNvPr id="6148" name="Picture 4" descr="à¸à¸¥à¸à¸²à¸£à¸à¹à¸à¸«à¸²à¸£à¸¹à¸à¸ à¸²à¸à¸ªà¸³à¸«à¸£à¸±à¸ icon à¸ªà¸±à¸à¸à¸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7706" r="11613" b="11634"/>
          <a:stretch/>
        </p:blipFill>
        <p:spPr bwMode="auto">
          <a:xfrm>
            <a:off x="358500" y="1784625"/>
            <a:ext cx="3503821" cy="19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73569"/>
      </p:ext>
    </p:extLst>
  </p:cSld>
  <p:clrMapOvr>
    <a:masterClrMapping/>
  </p:clrMapOvr>
  <p:transition spd="slow">
    <p:wip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98" y="3347233"/>
            <a:ext cx="2052110" cy="1499002"/>
          </a:xfrm>
          <a:prstGeom prst="rect">
            <a:avLst/>
          </a:prstGeom>
        </p:spPr>
      </p:pic>
      <p:sp>
        <p:nvSpPr>
          <p:cNvPr id="16" name="Google Shape;155;p15"/>
          <p:cNvSpPr txBox="1">
            <a:spLocks/>
          </p:cNvSpPr>
          <p:nvPr/>
        </p:nvSpPr>
        <p:spPr>
          <a:xfrm>
            <a:off x="0" y="303789"/>
            <a:ext cx="9144000" cy="1094886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8.3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ควบคุมผู้ให้บริการอย่างเข้มงวด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ในการปฏิบัติตามระเบียบและวิธีปฏิบัติงาน</a:t>
            </a: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เกี่ยวกับการรักษาความปลอดภัยของระบบงาน การพัฒนาหรือการเปลี่ยนแปลงแก้ไขระบบงาน </a:t>
            </a: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การสำรองข้อมูลที่สหกรณ์ได้กำหนดขึ้น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798" y="1637243"/>
            <a:ext cx="2720820" cy="830997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ขั้นตอนวิธีปฏิบัติในการพัฒนาหรือแก้ไขเปลี่ยนแปลงระบบงานที่เกี่ยวกับผู้ให้บริการภายนอกเป็นลายลักษณ์อักษร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22" y="1451527"/>
            <a:ext cx="1873563" cy="2241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0589" y="2615349"/>
            <a:ext cx="2254029" cy="1077218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ให้มีการสงวนสิทธิที่จะตรวจสอบคุณภาพและความถูกต้องของซอฟต์แวร์ที่มีการพัฒนาโดยผู้ให้บริการภายนอก 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7662" y="3788522"/>
            <a:ext cx="2106956" cy="1077218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ผู้ให้บริการที่ต้องการสิทธิ์ในการเข้าถึงระบบสารสนเทศของสหกรณ์ จะต้องทำเรื่องขออนุญาตเป็นลายลักษณ์อักษร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32589" y="1637243"/>
            <a:ext cx="2190084" cy="830997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เพิกถอน ลบ หรือเปลี่ยนสิทธิการเข้าถึงระบบงานและรหัสผ่านของผู้ให้บริการที่สิ้นสุดการว่าจ้าง 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2589" y="2615349"/>
            <a:ext cx="3200400" cy="584775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กำหนดให้ผู้ให้บริการเข้าถึงเฉพาะส่วนที่มีไว้สำหรับการพัฒนาระบบงาน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develop environment)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เท่านั้น 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32589" y="3373023"/>
            <a:ext cx="2762384" cy="830997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การอนุญาตให้ผู้ให้บริการเข้าสู่ระบบจากระยะไกลต้องอยู่บนพื้นฐานของความจำเป็นเท่านั้น 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9790352"/>
      </p:ext>
    </p:extLst>
  </p:cSld>
  <p:clrMapOvr>
    <a:masterClrMapping/>
  </p:clrMapOvr>
  <p:transition spd="slow">
    <p:wip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425754"/>
            <a:ext cx="9144000" cy="871438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8.4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มีการดำเนินการให้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ผู้ให้บริการจัดทำคู่มือการปฏิบัติงาน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และเอกสารที่เกี่ยวข้อง 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รวมทั้งมีการปรับปรุงให้เป็นทันสมัยอยู่เสมอ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611395" y="354527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เพื่อประโยชน์ในการปฏิบัติของผู้ใช้งาน มีเอกสารสำหรับใช้เป็นแนวทางในการปฏิบัติงานในระบบงานของสหกรณ์ </a:t>
            </a: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895863" y="1657474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ผู้ให้บริการต้องจัดทำและมอบ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คู่มือการปฏิบัติงานครบทุกระบบงาน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เอกสารที่เกี่ยวข้อง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44" y="1465641"/>
            <a:ext cx="2304784" cy="1690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10ACD0-380C-4C4D-8C0E-45A70ED1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6129">
            <a:off x="3800490" y="2485904"/>
            <a:ext cx="1543018" cy="89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69790"/>
      </p:ext>
    </p:extLst>
  </p:cSld>
  <p:clrMapOvr>
    <a:masterClrMapping/>
  </p:clrMapOvr>
  <p:transition spd="slow">
    <p:wip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44477"/>
            <a:ext cx="9144000" cy="93189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8.5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มีการกำหนดให้ผู้ให้บริการมีการจัดทำ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รายงานผลการปฏิบัติงานปัญหาต่าง ๆ 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แนวทางแก้ไข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ให้แก่สหกรณ์อย่างน้อยเดือนละครั้ง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015687" y="1544539"/>
            <a:ext cx="3698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กำหนดให้ผู้ให้บริการจัดทำรายงานผลการปฏิบัติงาน ปัญหาต่าง ๆ และแนวทางแก้ไขให้แก่สหกรณ์ โดยระบุไว้ในสัญญาจ้างที่ทำกับผู้ให้บริการภายนอก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" name="AutoShape 2" descr="à¸à¸¥à¸à¸²à¸£à¸à¹à¸à¸«à¸²à¸£à¸¹à¸à¸ à¸²à¸à¸ªà¸³à¸«à¸£à¸±à¸ icon à¸£à¸²à¸¢à¸à¸²à¸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à¸à¸¥à¸à¸²à¸£à¸à¹à¸à¸«à¸²à¸£à¸¹à¸à¸ à¸²à¸à¸ªà¸³à¸«à¸£à¸±à¸ icon à¸£à¸²à¸¢à¸à¸²à¸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6" descr="à¸à¸¥à¸à¸²à¸£à¸à¹à¸à¸«à¸²à¸£à¸¹à¸à¸ à¸²à¸à¸ªà¸³à¸«à¸£à¸±à¸ icon à¸£à¸²à¸¢à¸à¸²à¸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224" name="Picture 8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42" y="1328774"/>
            <a:ext cx="24384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0677735">
            <a:off x="2156070" y="3454424"/>
            <a:ext cx="163046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837987673"/>
      </p:ext>
    </p:extLst>
  </p:cSld>
  <p:clrMapOvr>
    <a:masterClrMapping/>
  </p:clrMapOvr>
  <p:transition spd="slow">
    <p:wip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46580"/>
            <a:ext cx="9144000" cy="929790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8.6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กำหนดขั้นตอนในการตรวจรับงาน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ผู้ให้บริการอย่างชัดเจน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และสอดคล้องกับระเบียบปฏิบัติของสหกรณ์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4526846" y="1469564"/>
            <a:ext cx="3830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กำหนดขั้นตอนการตรวจรับงาน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แต่งตั้งคณะกรรมการตรวจรับงาน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ส่งมอบนั้นระบบงานที่พัฒนาหรือปรับปรุงแก้ไข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ทดสอบการใช้งานจากผู้ที่ร้องขอให้มีการพัฒนารวมทั้งผู้ใช้งานที่เกี่ยวข้องมาก่อนแล้วว่าถูกต้องตรงตามความต้องกา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0" y="1317248"/>
            <a:ext cx="3941198" cy="30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78120"/>
      </p:ext>
    </p:extLst>
  </p:cSld>
  <p:clrMapOvr>
    <a:masterClrMapping/>
  </p:clrMapOvr>
  <p:transition spd="slow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701" y="300996"/>
            <a:ext cx="8315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8 ในกรณีที่มีการใช้บริการงานเทคโนโลยีสารสนเทศของผู้ให้บริการซึ่งเป็นบุคคลภายนอก ต้องจัดให้มีหลักเกณฑ์ในการคัดเลือกและพิจารณาความเหมาะสมของผู้ให้บริการ รวมทั้งควบคุมและตรวจสอบ</a:t>
            </a:r>
            <a:r>
              <a:rPr lang="en-US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การปฏิบัติงานของ</a:t>
            </a:r>
          </a:p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ผู้ให้บริการอย่างเข้มงวด เพื่อให้มั่นใจว่า ผู้ให้บริการสามารถปฏิบัติตามระเบียบนี้ได้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276019"/>
              </p:ext>
            </p:extLst>
          </p:nvPr>
        </p:nvGraphicFramePr>
        <p:xfrm>
          <a:off x="247651" y="1296246"/>
          <a:ext cx="8619983" cy="34442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05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3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72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65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มีการกำหนดกฎเกณฑ์ในการคัดเลือกผู้ให้บริการและคัดเลือกผู้ให้บริการที่มีขั้นตอน</a:t>
                      </a:r>
                    </a:p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การปฏิบัติงานที่รอบคอบรัดกุม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 นอก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ไม่มีการกำหนดกฎเกณฑ์ในการคัดเลือกผู้ใช้บริการ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มีการกำหนดกฎเกณฑ์ในการคัดเลือกผู้ให้บริการแต่ไม่ถือปฏิบัติอย่างเคร่งครัด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มีการกำหนดกฎเกณฑ์ในการคัดเลือกผู้ให้บริการและถือปฏิบัติอย่างเคร่งครัด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8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ข้อสัญญาระหว่างสหกรณ์กับผู้ให้บริการซึ่งเป็นบุคคลภายนอกที่ระบุเกี่ยวกับการรักษาความลับของข้อมูลและขอบเขตงานและเงื่อนไขในการให้บริการอย่างชัดเจน</a:t>
                      </a:r>
                      <a:endParaRPr lang="en-US" sz="18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ไม่มีการใช้บริการจากบุคคลภายนอก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ไม่มีการจัดทำข้อสัญญาระหว่างสหกรณ์กับบุคคลภายนอก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มีการจัดทำข้อสัญญาระหว่างสหกรณ์กับบุคคลภายนอกแต่ไม่รวมถึงเรื่องการรักษาความลับของข้อมูล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ข้อสัญญาระหว่างสหกรณ์กับบุคคลภายนอกโดยระบุเกี่ยวกับการรักษาความลับและขอบเขตงานที่ชัดเจ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26428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180" y="562823"/>
            <a:ext cx="78248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ความจำเป็นในการใช้เทคนิคการตรวจสอบโดย</a:t>
            </a:r>
            <a:r>
              <a:rPr lang="th-TH" sz="2400" b="1" u="sng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ใช้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คอมพิวเตอร์ช่วย </a:t>
            </a:r>
            <a:r>
              <a:rPr lang="en-GB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CAATs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6502" y="1358250"/>
            <a:ext cx="44099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ระบบการประมวลผลที่ยุ่งยากซับซ้อน ขาดหลักฐานเอกสารการนำเข้าข้อมูลหรือขาดหลักฐานในการติดตามตรวจสอบ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ระบบงานที่มีการสั่งการโดยอัตโนมัติภายในระบบ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ระบบงานที่มีรายการค้าปริมาณมาก  มีแฟ้ม ข้อมูลมากและข้อมูลบางส่วนเก็บอยู่ในเครื่อง ไม่ได้ถูกกำหนดให้พิมพ์ออกมาทั้งหมดหรือพิมพ์เฉพาะยอดรวม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ระบบงานที่ประมวลผลในลักษณะออนไลน์เรียลไทม์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การใช้คอมพิวเตอร์ช่วยตรวจทำให้เกิดประสิทธิภาพ และประสิทธิผลมากกว่าการตรวจสอบด้วยมือ ...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th-TH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3773" y="1089965"/>
            <a:ext cx="4880101" cy="367389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30" y="1448566"/>
            <a:ext cx="2951164" cy="2876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86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263079"/>
              </p:ext>
            </p:extLst>
          </p:nvPr>
        </p:nvGraphicFramePr>
        <p:xfrm>
          <a:off x="247651" y="320201"/>
          <a:ext cx="8619983" cy="45110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05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5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65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ควบคุมผู้ให้บริการอย่างเข้มงวดในการปฏิบัติตามระเบียบและวิธีการปฏิบัติงานเกี่ยวกับการรักษาความปลอดภัยของระบบงาน การพัฒนาหรือ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การเปลี่ยนแปลงแก้ไขระบบงาน การสำรองข้อมูลที่สหกรณ์และกลุ่มเกษตรได้กำหนดขึ้น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ไม่มีการใช้บริการจากบุคคลภายนอก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ไม่มีกระบวนการควบคุมการให้บริการของบุคคลภายนอก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ระบวนการควบคุมผู้ให้บริการเฉพาะการปฏิบัติงานให้เป็นไปตามขอบเขตงานซึ่งยังไม่ครอบคลุมถึงวิธีการปฏิบัติงานของสหกรณ์ที่ผู้ให้บริการต้องปฏิบัติตา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มีกระบวนการควบคุมผู้ให้บริการให้ปฏิบัติตามวิธีปฏิบัติงานของสหกรณ์อย่างเคร่งครัด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ดำเนินการให้ผู้ให้บริการจัดทำคู่มือการปฏิบัติงานและเอกสารที่เกี่ยวข้องรวมทั้งมีการปรับปรุงให้เป็นทันสมัยอยู่เสมอ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ไม่มีการใช้บริการจากบุคคลภายนอก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ไม่มีการประสานงานให้ผู้ให้บริการดำเนินการจัดทำคู่มือการปฏิบัติงานหรือเอกสารที่เกี่ยวข้อง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ประสานงานให้ผู้ให้บริการดำเนินงานจัดทำคู่มือการปฏิบัติงานหรือเอกสารที่เกี่ยวข้องแต่ยังไม่ปรับปรุงให้เป็นทันสมัย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ประสานงานให้ผู้ให้บริการดำเนินงานจัดทำคู่มือการปฏิบัติงานหรือเอกสารที่เกี่ยวข้องและปรับปรุงให้ทันสมัยอยู่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900911"/>
      </p:ext>
    </p:extLst>
  </p:cSld>
  <p:clrMapOvr>
    <a:masterClrMapping/>
  </p:clrMapOvr>
  <p:transition spd="slow">
    <p:wip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75705"/>
              </p:ext>
            </p:extLst>
          </p:nvPr>
        </p:nvGraphicFramePr>
        <p:xfrm>
          <a:off x="247651" y="320201"/>
          <a:ext cx="8619983" cy="32918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05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5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65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มีการกำหนดให้ผู้ให้บริการมีการจัดทำรายงานผลการปฏิบัติงาน ปัญหาต่าง ๆ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และแนวทางแก้ไขให้แก่สหกรณ์และกลุ่มเกษตรกรอย่างน้อยเดือนละครั้ง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ไม่มีการใช้บริการจากบุคคลภายนอก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ไม่มีการจัดทำรายงานผลการปฏิบัติงานของผู้ให้บริการ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มีการจัดทำรายงานผลการปฏิบัติงานของผู้ให้บริการ แต่ไม่มีการกำหนดความถี่ในการรายงานผลอย่างชัดเจน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มีการจัดทำรายงานผลการปฏิบัติงานของผู้ให้บริการเดือนละครั้ง รวมทั้งมีการจัดประชุมเพื่อติดตามความก้าวหน้าและปัญหาต่าง ๆ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8.6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ขั้นตอนในการตรวจรับงานผู้ให้บริการอย่างชัดเจนและสอดคล้องกับระเบียบปฏิบัติของสหกรณ์และกลุ่มเกษตรกร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ไม่มีการใช้บริการจากบุคคลภายนอก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ไม่มีการกำหนดขั้นตอนในการตรวจรับงานผู้ให้บริการ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มีการกำหนดขั้นตอนในการตรวจรับงานผู้ให้บริการแต่ไม่ถือปฏิบัติอย่างเคร่งครัด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มีการกำหนดขั้นตอนในการตรวจรับงานผู้ให้บริการและถือปฏิบัติอย่างเคร่งครัด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807776"/>
      </p:ext>
    </p:extLst>
  </p:cSld>
  <p:clrMapOvr>
    <a:masterClrMapping/>
  </p:clrMapOvr>
  <p:transition spd="slow">
    <p:wip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046" y="1864177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9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826261" y="201638"/>
            <a:ext cx="6804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จัดให้มีการ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ตรวจสอบคอมพิวเตอร์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โดยหน่วยงานภายในของสหกรณ์และกลุ่มเกษตรเองหรือโดยผู้ตรวจสอบที่เป็นบุคคลภายนอก เพื่อทำหน้าที่ตรวจสอบความเสี่ยงด้านเทคโนโลยีสารสนเทศทุกประเภทที่อาจเกิดขึ้นได้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363456" y="1718805"/>
            <a:ext cx="46803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เพื่อพิจารณาว่า ระบบสารสนเทศที่สหกรณ์ใช้ในการประมวลผลข้อมูลที่จำเป็นต่อการจัดทำงบการเงิน และการตรวจสอบมีการทำงานตามที่กำหนดไว้หรือไม่ และรายงาน    การทางบัญชีที่บันทึกอยู่ในระบบและข้อมูลที่ออกจากระบบมีความถูกต้อง ครบถ้วน      และสะท้อนสถานะทางการเงินที่แท้จริงของสหกรณ์หรือไม่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02147" y="1532757"/>
            <a:ext cx="7097791" cy="2259126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03422"/>
      </p:ext>
    </p:extLst>
  </p:cSld>
  <p:clrMapOvr>
    <a:masterClrMapping/>
  </p:clrMapOvr>
  <p:transition spd="slow">
    <p:wip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0188" r="6803"/>
          <a:stretch/>
        </p:blipFill>
        <p:spPr>
          <a:xfrm>
            <a:off x="6903410" y="1044031"/>
            <a:ext cx="2145146" cy="833470"/>
          </a:xfrm>
          <a:prstGeom prst="rect">
            <a:avLst/>
          </a:prstGeom>
        </p:spPr>
      </p:pic>
      <p:sp>
        <p:nvSpPr>
          <p:cNvPr id="16" name="Google Shape;155;p15"/>
          <p:cNvSpPr txBox="1">
            <a:spLocks/>
          </p:cNvSpPr>
          <p:nvPr/>
        </p:nvSpPr>
        <p:spPr>
          <a:xfrm>
            <a:off x="0" y="364110"/>
            <a:ext cx="9144000" cy="650878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9.1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ตรวจสอบการควบคุมทั่วไป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ด้านเทคโนโลยีสารสนเทศ 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572000" y="1618328"/>
            <a:ext cx="44765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ความเสี่ยงด้านสารสนเทศ 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อย่างน้อยปีละ 1 ครั้ง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ความเสี่ยงโดย</a:t>
            </a:r>
          </a:p>
          <a:p>
            <a:pPr>
              <a:buClr>
                <a:srgbClr val="002060"/>
              </a:buClr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- ผู้ตรวจสอบภายใน หรือ</a:t>
            </a:r>
          </a:p>
          <a:p>
            <a:pPr>
              <a:buClr>
                <a:srgbClr val="002060"/>
              </a:buClr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- ผู้ตรวจสอบกิจการของสหกรณ์ หรือ</a:t>
            </a:r>
          </a:p>
          <a:p>
            <a:pPr>
              <a:buClr>
                <a:srgbClr val="002060"/>
              </a:buClr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- โดยผู้ตรวจสอบอิสระด้านความมั่นคงปลอดภัยจากภายนอก</a:t>
            </a:r>
            <a:r>
              <a:rPr lang="th-TH" sz="18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US" sz="1800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3369696" y="3157210"/>
            <a:ext cx="5678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มีการทบทวนกระบวนการบริหารจัดการความเสี่ยง</a:t>
            </a:r>
            <a:r>
              <a:rPr lang="th-TH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อย่างน้อยปีละ </a:t>
            </a:r>
            <a:r>
              <a:rPr lang="en-US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1</a:t>
            </a:r>
            <a:r>
              <a:rPr lang="th-TH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ครั้ง </a:t>
            </a:r>
            <a:endParaRPr lang="en-US" sz="2000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3632" y="1213565"/>
            <a:ext cx="1805950" cy="4107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ตรวจสอบและประเมิน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61289" y="3138570"/>
            <a:ext cx="1805950" cy="4107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การทบทวน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9696" y="3639716"/>
            <a:ext cx="5554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จัดทำรายงานพร้อมข้อเสนอแนะเสนอที่ประชุมคณะกรรมการดำเนินการสหกรณ์ และรายงานสมาชิกทราบในการประชุมใหญ่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1289" y="3734466"/>
            <a:ext cx="1805950" cy="4107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ทำรายงาน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สี่เหลี่ยมผืนผ้า 1"/>
          <p:cNvSpPr/>
          <p:nvPr/>
        </p:nvSpPr>
        <p:spPr>
          <a:xfrm>
            <a:off x="2249264" y="1114867"/>
            <a:ext cx="23496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ตรวจสอบด้านการรักษาความปลอดภัยระบบข้อมูลและการรักษาความปลอดภัยทางกายภาพ</a:t>
            </a:r>
            <a:endParaRPr lang="en-US" sz="20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0" y="634125"/>
            <a:ext cx="2621701" cy="26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44575"/>
      </p:ext>
    </p:extLst>
  </p:cSld>
  <p:clrMapOvr>
    <a:masterClrMapping/>
  </p:clrMapOvr>
  <p:transition spd="slow">
    <p:wip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8227"/>
            <a:ext cx="9144000" cy="1196111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9.2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ใช้คอมพิวเตอร์ช่วยในการตรวจสอบ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ความถูกต้องและครบถ้วน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ของรายการที่มีการบันทึกประมวลผลและออกรายงานในแต่ละระบบงาน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ของระบบบัญชีคอมพิวเตอร์โดยหน่วยงานภายในหรือบุคคลภายนอก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126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" y="1417370"/>
            <a:ext cx="2735057" cy="227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1"/>
          <p:cNvSpPr/>
          <p:nvPr/>
        </p:nvSpPr>
        <p:spPr>
          <a:xfrm>
            <a:off x="3254752" y="1834937"/>
            <a:ext cx="3093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ให้แยกการติดตั้งเครื่องมือที่ใช้ในการตรวจสอบออกจากระบบให้บริการจริง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หรือระบบที่ใช้ในการพัฒนาและมีการจัดเก็บป้องกันเครื่องมือนั้นจากการเข้าถึงโดยไม่ได้รับอนุญาต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06" y="2226259"/>
            <a:ext cx="2296796" cy="22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2273"/>
      </p:ext>
    </p:extLst>
  </p:cSld>
  <p:clrMapOvr>
    <a:masterClrMapping/>
  </p:clrMapOvr>
  <p:transition spd="slow">
    <p:wip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336" y="243722"/>
            <a:ext cx="843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9 จัดให้มีการตรวจสอบคอมพิวเตอร์โดยหน่วยงานภายในของสหกรณ์และกลุ่มเกษตรเองหรือ</a:t>
            </a:r>
            <a:r>
              <a:rPr lang="en-US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โดยผู้ตรวจสอบ</a:t>
            </a:r>
            <a:r>
              <a:rPr lang="en-US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ที่เป็นบุคคลภายนอก เพื่อทำหน้าที่ตรวจสอบความเสี่ยงด้านเทคโนโลยีสารสนเทศทุกประเภทที่อาจเกิดขึ้นได้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47936"/>
              </p:ext>
            </p:extLst>
          </p:nvPr>
        </p:nvGraphicFramePr>
        <p:xfrm>
          <a:off x="277439" y="890051"/>
          <a:ext cx="8619983" cy="377952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051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5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8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65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9.1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มีการตรวจสอบการควบคุมทั่วไปด้านเทคโนโลยีสารสนเทศ เช่น ตรวจสอบด้านการรักษาความปลอดภัยระบบข้อมูล การรักษาความปลอดภัยทางกายภาพ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เป็นต้น โดยหน่วยงานภายในหรือบุคคลภายนอก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ไม่มีการตรวจสอบ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มีการตรวจสอบบ้าง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มีการตรวจสอบอย่างน้อยปีละ 1 ครั้ง โดยบุคคล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ภายนอก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9.2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ใช้คอมพิวเตอร์ช่วยในการตรวจสอบความถูกต้องและครบถ้วนของรายการที่มีการบันทึกประมวลผลและออกรายงานในแต่ละระบบงานของระบบบัญชีคอมพิวเตอร์ </a:t>
                      </a:r>
                      <a:endParaRPr lang="en-US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โดยหน่วยงานภายในหรือบุคคลภายนอก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ไม่มีการใช้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CAAT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มีการใช้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CAAT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บ้าง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มีการใช้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CAAT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อย่างน้อย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ปีละครั้ง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797502"/>
      </p:ext>
    </p:extLst>
  </p:cSld>
  <p:clrMapOvr>
    <a:masterClrMapping/>
  </p:clrMapOvr>
  <p:transition spd="slow">
    <p:wip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43867"/>
            <a:ext cx="9144000" cy="1099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Google Shape;175;p17"/>
          <p:cNvSpPr txBox="1">
            <a:spLocks noGrp="1"/>
          </p:cNvSpPr>
          <p:nvPr>
            <p:ph type="ctrTitle" idx="4294967295"/>
          </p:nvPr>
        </p:nvSpPr>
        <p:spPr>
          <a:xfrm>
            <a:off x="4912838" y="3898682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th-TH" sz="6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ขอบคุณค่ะ</a:t>
            </a:r>
            <a:endParaRPr sz="6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18" y="481815"/>
            <a:ext cx="5144945" cy="36449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4860000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3796" y="1121863"/>
            <a:ext cx="6027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เพื่อประเมินผลการควบคุมในการนำเข้าข้อมูล</a:t>
            </a:r>
            <a:endParaRPr lang="en-US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เพื่อประเมินผลการควบคุมในการประมวลผล</a:t>
            </a:r>
            <a:endParaRPr lang="en-US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เพื่อประเมินผลการควบคุมในการผ่านเข้าไปในแฟ้มข้อมูลหลักอย่างถูกต้อง ครบถ้วน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298" y="562823"/>
            <a:ext cx="845340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การทำข้อมูลทดสอบ </a:t>
            </a:r>
            <a:r>
              <a:rPr lang="en-US" sz="24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Test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167" y="1083090"/>
            <a:ext cx="133688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fontAlgn="t"/>
            <a:endParaRPr lang="en-US" sz="1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 fontAlgn="t"/>
            <a:r>
              <a:rPr lang="th-TH" sz="1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วัตถุประสงค์</a:t>
            </a:r>
            <a:endParaRPr lang="en-US" sz="1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 fontAlgn="t"/>
            <a:endParaRPr lang="en-US" sz="1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152" y="2016026"/>
            <a:ext cx="664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การทำงานผ่านการทดสอบด้วยระบบคอมพิวเตอร์ </a:t>
            </a: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ทำให้ผู้สอบบัญชีมีหลักฐานยืนยันการทำงานของโปรแกรม</a:t>
            </a:r>
            <a:endParaRPr lang="en-US" sz="16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มีการวางแผนอย่างถูกต้อง การทดสอบโปรแกรม</a:t>
            </a: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ดังกล่าวจะรบกวนการทำงานของกิจการเพียงเล็กน้อย</a:t>
            </a:r>
            <a:endParaRPr lang="en-US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กระบวนการทดสอบที่ต้องมีส่วนร่วมของผู้ชำนาญการทางด้านคอมพิวเตอร์ มีเพียงเล็กน้อยในการตรวจสอบ</a:t>
            </a:r>
          </a:p>
        </p:txBody>
      </p:sp>
      <p:sp>
        <p:nvSpPr>
          <p:cNvPr id="8" name="Rectangle 7"/>
          <p:cNvSpPr/>
          <p:nvPr/>
        </p:nvSpPr>
        <p:spPr>
          <a:xfrm>
            <a:off x="7283077" y="2016025"/>
            <a:ext cx="133688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wrap="square">
            <a:spAutoFit/>
          </a:bodyPr>
          <a:lstStyle/>
          <a:p>
            <a:pPr algn="ctr" fontAlgn="t"/>
            <a:endParaRPr lang="en-US" sz="1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 fontAlgn="t"/>
            <a:r>
              <a:rPr lang="th-TH" sz="1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ข้อดี </a:t>
            </a:r>
            <a:r>
              <a:rPr lang="en-US" sz="1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test data</a:t>
            </a:r>
          </a:p>
          <a:p>
            <a:pPr algn="ctr" fontAlgn="t"/>
            <a:endParaRPr lang="en-US" sz="1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0167" y="1955224"/>
            <a:ext cx="81897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23796" y="2928398"/>
            <a:ext cx="68530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การทดสอบความมีตัวตนจริง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authenticity test) </a:t>
            </a: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ยอมรับเฉพาะบุคคล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การทดสอบความถูกต้องของข้อมูล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accuracy test) </a:t>
            </a: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ระบบจะประมวลผลข้อมูลที่อยู่ในขอบเขตที่ยอมรับได้เท่านั้น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การทดสอบความครบถ้วนของข้อมูล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completeness test) </a:t>
            </a: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ไม่มีรายการใดขาดหายไป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การทดสอบความซ้ำของข้อมูล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redundancy tests) record count, hash total, control total</a:t>
            </a:r>
            <a:endParaRPr lang="th-TH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การทดสอบการเข้าถึงข้อมูล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access test)</a:t>
            </a:r>
            <a:endParaRPr lang="th-TH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การทดสอบร่องรอยการตรวจสอบ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audit trail tests) </a:t>
            </a: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มีการสร้างระบบร่องรอยเพียงพอหรือไม่ เช่น การทดสอบแฟ้มบันทึกรายการค้า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transaction log)</a:t>
            </a:r>
            <a:endParaRPr lang="th-TH" sz="1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th-TH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การทดสอบการปัดเศษ (</a:t>
            </a:r>
            <a:r>
              <a:rPr lang="en-US" sz="1600" dirty="0">
                <a:latin typeface="FreesiaUPC" panose="020B0604020202020204" pitchFamily="34" charset="-34"/>
                <a:cs typeface="FreesiaUPC" panose="020B0604020202020204" pitchFamily="34" charset="-34"/>
              </a:rPr>
              <a:t>round up test)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0167" y="3032182"/>
            <a:ext cx="133688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 fontAlgn="t"/>
            <a:r>
              <a:rPr lang="th-TH" sz="1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ประเภทการทดสอบโดยใช้วิธีข้อมูลทดสอบ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30167" y="2928398"/>
            <a:ext cx="81897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07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298" y="562823"/>
            <a:ext cx="845340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เทคนิคคอมพิวเตอร์อื่นช่วยการตรวจสอบ</a:t>
            </a:r>
            <a:endParaRPr lang="en-US" sz="2400" b="1" dirty="0">
              <a:solidFill>
                <a:schemeClr val="bg1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8101" y="1263339"/>
            <a:ext cx="2525173" cy="707886"/>
          </a:xfrm>
          <a:prstGeom prst="rect">
            <a:avLst/>
          </a:prstGeom>
          <a:solidFill>
            <a:srgbClr val="FFCCCC"/>
          </a:solidFill>
          <a:effectLst/>
        </p:spPr>
        <p:txBody>
          <a:bodyPr wrap="square">
            <a:spAutoFit/>
          </a:bodyPr>
          <a:lstStyle/>
          <a:p>
            <a:pPr fontAlgn="t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การฝังคำสั่งตรวจสอบในระบบ 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(Embedded Audit Module)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22264" y="1263339"/>
            <a:ext cx="3488315" cy="400110"/>
          </a:xfrm>
          <a:prstGeom prst="rect">
            <a:avLst/>
          </a:prstGeom>
          <a:solidFill>
            <a:srgbClr val="FFCCCC"/>
          </a:solidFill>
          <a:effectLst/>
        </p:spPr>
        <p:txBody>
          <a:bodyPr wrap="square">
            <a:spAutoFit/>
          </a:bodyPr>
          <a:lstStyle/>
          <a:p>
            <a:pPr fontAlgn="t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การใช้โปรแกรมตรวจสอบ 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(Audit Software)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22264" y="1638775"/>
            <a:ext cx="5098695" cy="193899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โปรแกรมสำเร็จรูปทั่วไป เช่น </a:t>
            </a:r>
            <a:r>
              <a:rPr lang="en-US" sz="20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Ms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 Excel, </a:t>
            </a:r>
            <a:r>
              <a:rPr lang="en-US" sz="20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Ms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 Access </a:t>
            </a:r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เป็นต้น</a:t>
            </a:r>
            <a:endParaRPr lang="en-US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โปรแกรมตรวจสอบสำเร็จรูป 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(General Audit Software : GAS)</a:t>
            </a:r>
          </a:p>
          <a:p>
            <a:pPr lvl="5" fontAlgn="t"/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ACL (Audit Command Language)</a:t>
            </a:r>
          </a:p>
          <a:p>
            <a:pPr marL="342900" lvl="5" indent="-342900" fontAlgn="t">
              <a:buFont typeface="Arial" panose="020B0604020202020204" pitchFamily="34" charset="0"/>
              <a:buChar char="•"/>
            </a:pPr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โปรแกรมตรวจสอบประยุกต์ (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Customized Audit Software)</a:t>
            </a:r>
          </a:p>
          <a:p>
            <a:pPr lvl="5" fontAlgn="t"/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- โปรแกรมตรวจสอบเชิงลึก (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Cooperative Audit Through 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5" fontAlgn="t"/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         </a:t>
            </a:r>
            <a:r>
              <a:rPr lang="en-US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System : CATS) </a:t>
            </a:r>
            <a:r>
              <a:rPr lang="th-TH" sz="2000" dirty="0">
                <a:latin typeface="FreesiaUPC" panose="020B0604020202020204" pitchFamily="34" charset="-34"/>
                <a:cs typeface="FreesiaUPC" panose="020B0604020202020204" pitchFamily="34" charset="-34"/>
              </a:rPr>
              <a:t>พัฒนาโดยกรมตรวจบัญชีสหกรณ์</a:t>
            </a:r>
            <a:endParaRPr lang="en-US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58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4461" y="3161161"/>
            <a:ext cx="6810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ผู้ตรวจสอบเทคโนโลยีสารสนเทศ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มีหน้าที่ในการประเมิน และแสดงความเห็น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ว่า </a:t>
            </a:r>
            <a:r>
              <a:rPr lang="th-TH" sz="2400" u="sng" dirty="0">
                <a:latin typeface="FreesiaUPC" panose="020B0604020202020204" pitchFamily="34" charset="-34"/>
                <a:cs typeface="FreesiaUPC" panose="020B0604020202020204" pitchFamily="34" charset="-34"/>
              </a:rPr>
              <a:t>ระบบการควบคุมที่ได้ถูกกำหนดไว้ มีความเพียงพอ มีการปฏิบัติตาม และได้ผลตามวัตถุประสงค์ที่กำหนดไว้หรือไม่ และรายงานจุดอ่อนของการควบคุมที่มีสาระสำคัญ รวมทั้งการให้ข้อเสนอแนะในการปรับปรุงแก้ไข</a:t>
            </a:r>
            <a:endParaRPr lang="en-US" sz="2400" u="sng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983" y="493667"/>
            <a:ext cx="5198189" cy="550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l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การตรวจสอบเทคโนโลยีสารสนเทศ (</a:t>
            </a:r>
            <a:r>
              <a:rPr lang="en-US" sz="2800" b="1" dirty="0">
                <a:solidFill>
                  <a:schemeClr val="lt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IT Audit)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6855" y="2610636"/>
            <a:ext cx="6291618" cy="550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lt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หน้าที่ของผู้ตรวจสอบเทคโนโลยีสารสนเทศ (</a:t>
            </a:r>
            <a:r>
              <a:rPr lang="en-US" sz="2800" b="1" dirty="0">
                <a:solidFill>
                  <a:schemeClr val="lt1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rPr>
              <a:t>IT Auditor)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2640" y="1081653"/>
            <a:ext cx="6992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24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หมายถึง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กระบวนการรวบรวมหลักฐาน </a:t>
            </a:r>
            <a:r>
              <a:rPr lang="th-TH" sz="24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และ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ประเมินหลักฐาน</a:t>
            </a:r>
            <a:r>
              <a:rPr lang="th-TH" sz="24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เพื่อแสดงความเห็นเกี่ยวกับ</a:t>
            </a:r>
            <a:r>
              <a:rPr lang="th-TH" sz="2400" u="sng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ความถูกต้องเชื่อถือได้ การรักษาความปลอดภัย การปฏิบัติงานได้อย่างมีประสิทธิภาพและประสิทธิผลตามวัตถุประสงค์ที่กำหนดไว้</a:t>
            </a:r>
            <a:endParaRPr lang="en-US" sz="2400" u="sng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3" y="1081653"/>
            <a:ext cx="1295684" cy="1295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8" y="3359136"/>
            <a:ext cx="1456780" cy="11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7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1851"/>
            <a:ext cx="457200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r"/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มาตรฐานการรักษาความปลอดภัยของข้อมูล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7456" y="1413364"/>
            <a:ext cx="4072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เพื่อป้องกันการ</a:t>
            </a:r>
            <a:r>
              <a:rPr lang="th-TH" sz="2000" u="sng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ดำเนินธุรกิจให้สามารถดำเนินการอย่างต่อเนื่อง และเสริมสร้างความเชื่อมั่นให้แก่ผู้รับบริการ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จึงได้นำมาตรฐานเกี่ยวกับ การรักษาความปลอดภัยของข้อมูลมาใช้เพื่อให้การดำเนินการเกิดประสิทธิภาพ และเกิดความน่าเชื่อมถือในกระบวนการควบคุมข้อมูลว่าเป็นไปอย่างมีระบบ </a:t>
            </a: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3183" y="2992423"/>
            <a:ext cx="1528354" cy="1520426"/>
            <a:chOff x="1658983" y="2783785"/>
            <a:chExt cx="1528354" cy="1520426"/>
          </a:xfrm>
        </p:grpSpPr>
        <p:grpSp>
          <p:nvGrpSpPr>
            <p:cNvPr id="7" name="Group 6"/>
            <p:cNvGrpSpPr/>
            <p:nvPr/>
          </p:nvGrpSpPr>
          <p:grpSpPr>
            <a:xfrm>
              <a:off x="1658983" y="2783785"/>
              <a:ext cx="1528354" cy="1520426"/>
              <a:chOff x="1652452" y="2783785"/>
              <a:chExt cx="1528354" cy="1520426"/>
            </a:xfrm>
          </p:grpSpPr>
          <p:sp>
            <p:nvSpPr>
              <p:cNvPr id="5" name="Teardrop 4"/>
              <p:cNvSpPr/>
              <p:nvPr/>
            </p:nvSpPr>
            <p:spPr>
              <a:xfrm>
                <a:off x="1652452" y="2783785"/>
                <a:ext cx="1528354" cy="1520426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773283" y="2897387"/>
                <a:ext cx="1286691" cy="12932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068037" y="3122466"/>
              <a:ext cx="7136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ITIL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2311110">
            <a:off x="2559509" y="3006685"/>
            <a:ext cx="1520426" cy="1528354"/>
            <a:chOff x="3454736" y="2779821"/>
            <a:chExt cx="1520426" cy="1528354"/>
          </a:xfrm>
        </p:grpSpPr>
        <p:grpSp>
          <p:nvGrpSpPr>
            <p:cNvPr id="8" name="Group 7"/>
            <p:cNvGrpSpPr/>
            <p:nvPr/>
          </p:nvGrpSpPr>
          <p:grpSpPr>
            <a:xfrm rot="3950280">
              <a:off x="3450772" y="2783785"/>
              <a:ext cx="1528354" cy="1520426"/>
              <a:chOff x="1652452" y="2783785"/>
              <a:chExt cx="1528354" cy="1520426"/>
            </a:xfrm>
            <a:solidFill>
              <a:schemeClr val="accent3"/>
            </a:solidFill>
          </p:grpSpPr>
          <p:sp>
            <p:nvSpPr>
              <p:cNvPr id="9" name="Teardrop 8"/>
              <p:cNvSpPr/>
              <p:nvPr/>
            </p:nvSpPr>
            <p:spPr>
              <a:xfrm>
                <a:off x="1652452" y="2783785"/>
                <a:ext cx="1528354" cy="1520426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773283" y="2897387"/>
                <a:ext cx="1286691" cy="129322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 rot="9288890">
              <a:off x="3675120" y="3206548"/>
              <a:ext cx="10951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COBIT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2216467">
            <a:off x="971169" y="1434174"/>
            <a:ext cx="1520426" cy="1528354"/>
            <a:chOff x="5523708" y="2468378"/>
            <a:chExt cx="1520426" cy="1528354"/>
          </a:xfrm>
        </p:grpSpPr>
        <p:sp>
          <p:nvSpPr>
            <p:cNvPr id="13" name="Teardrop 12"/>
            <p:cNvSpPr/>
            <p:nvPr/>
          </p:nvSpPr>
          <p:spPr>
            <a:xfrm rot="14761671">
              <a:off x="5519744" y="2472342"/>
              <a:ext cx="1528354" cy="1520426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4761671">
              <a:off x="5641787" y="2585353"/>
              <a:ext cx="1286691" cy="129322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9457117">
              <a:off x="5753098" y="2673868"/>
              <a:ext cx="1059906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วิชาชีพ</a:t>
              </a:r>
            </a:p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บัญชี</a:t>
              </a:r>
              <a:endParaRPr lang="en-US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82691" y="1342806"/>
            <a:ext cx="1356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มาตรฐาน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Teardrop 22"/>
          <p:cNvSpPr/>
          <p:nvPr/>
        </p:nvSpPr>
        <p:spPr>
          <a:xfrm>
            <a:off x="2545984" y="1916377"/>
            <a:ext cx="1039818" cy="1034424"/>
          </a:xfrm>
          <a:prstGeom prst="teardrop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28192" y="1993666"/>
            <a:ext cx="875402" cy="87984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37128" y="2217248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เป็นต้น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15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3;p15"/>
          <p:cNvSpPr txBox="1">
            <a:spLocks/>
          </p:cNvSpPr>
          <p:nvPr/>
        </p:nvSpPr>
        <p:spPr>
          <a:xfrm>
            <a:off x="786758" y="718337"/>
            <a:ext cx="8357242" cy="18534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ระเบียบนายทะเบียนสหกรณ์</a:t>
            </a:r>
            <a:b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ว่าด้วยมาตรฐานขั้นต่ำในการควบคุมภายใน และการรักษาความปลอดภัย</a:t>
            </a:r>
            <a:b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สำหรับสหกรณ์ และกลุ่มเกษตรกรที่ใช้โปรแกรมระบบบัญชีคอมพิวเตอร์ประมวลผลข้อมูล พ.ศ. 2553</a:t>
            </a:r>
            <a:endParaRPr lang="th-TH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9962">
            <a:off x="7461397" y="512475"/>
            <a:ext cx="964587" cy="57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3320">
            <a:off x="1027004" y="2521419"/>
            <a:ext cx="668908" cy="399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846" flipV="1">
            <a:off x="7482369" y="2886218"/>
            <a:ext cx="668908" cy="432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718336"/>
            <a:ext cx="1119226" cy="18534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5400000">
            <a:off x="156631" y="726830"/>
            <a:ext cx="750589" cy="50966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6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3;p15"/>
          <p:cNvSpPr txBox="1">
            <a:spLocks/>
          </p:cNvSpPr>
          <p:nvPr/>
        </p:nvSpPr>
        <p:spPr>
          <a:xfrm>
            <a:off x="424331" y="140240"/>
            <a:ext cx="8349344" cy="1323703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ระเบียบนายทะเบียนสหกรณ์</a:t>
            </a:r>
            <a:b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ว่าด้วยมาตรฐานขั้นต่ำในการควบคุมภายใน และการรักษาความปลอดภัย</a:t>
            </a:r>
            <a:b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สำหรับสหกรณ์ และกลุ่มเกษตรกรที่ใช้โปรแกรมระบบบัญชีคอมพิวเตอร์ประมวลผลข้อมูล </a:t>
            </a:r>
            <a:b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พ.ศ. 2553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78761" y="1436647"/>
            <a:ext cx="8240487" cy="337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ืบเนื่องจากปัจจุบันสหกรณ์และกลุ่มเกษตรกรได้มีการนำระบบบัญชีคอมพิวเตอร์มาใช้ในการประมวลผลข้อมูลทางการบัญชีและการจัดทำงบการเงิน </a:t>
            </a:r>
            <a:r>
              <a:rPr lang="th-TH" sz="18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ซึ่งอาจจะก่อให้เกิดความเสี่ยงและความเสียหายต่อข้อมูลที่สำคัญของสหกรณ์และกลุ่มเกษตรกรได้</a:t>
            </a: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1800" b="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ากมิได้มีการตระเตรียมมาตรการในการป้องกันความเสี่ยงระบบสารสนเทศไว้ล่วงหน้าอย่างมีประสิทธิภาพเพียงพอ สหกรณ์และกลุ่มเกษตรกร จึงควรมีการบริหารจัดการและการควบคุมงานด้านคอมพิวเตอร์อย่างมีระบบและประสิทธิภาพ รวมทั้งให้เหมาะสมตามสภาพแวดล้อม ที่ได้เปลี่ยนแปลงไปในการประมวลผลข้อมูลด้วยคอมพิวเตอร์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ดังนั้น เพื่อให้สหกรณ์และกลุ่มเกษตรกรมีการปฏิบัติในการจัดทำบัญชีตามแบบและรายการที่นายทะเบียนสหกรณ์กำหนด และเพื่อประโยชน์ของสหกรณ์ในการเก็บรักษาบัญชีและเอกสารประกอบการลงบัญชีอาศัยอำนาจตามความในมาตรา 16 (2) (8) และมาตรา 65 แห่งพระราชบัญญัติสหกรณ์ พ.ศ. 2542 ประกอบกับคำสั่งนายทะเบียนสหกรณ์ ที่ 598/2552 ลงวันที่ 21 กรกฎาคม พ.ศ. 2552 เรื่อง มอบอำนาจหน้าที่ให้พนักงานเจ้าหน้าที่ปฏิบัติการแทนนายทะเบียนสหกรณ์ อธิบดีกรมตรวจบัญชีสหกรณ์ ในฐานะพนักงานเจ้าหน้าที่ ซึ่งได้รับมอบหมายการปฏิบัติการแทนนายทะเบียนสหกรณ์ จึงกำหนดระเบียบ ว่าด้วยมาตรฐานขั้นต่ำในการควบคุมภายในและการรักษาความปลอดภัยสำหรับสหกรณ์และกลุ่มเกษตรกรที่ใช้ โปรแกรมระบบบัญชีคอมพิวเตอร์ประมวลผลข้อมูล พ.ศ. 2553 ไว้ดังนี้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2791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451353"/>
            <a:ext cx="4444422" cy="664341"/>
            <a:chOff x="1" y="534475"/>
            <a:chExt cx="4444422" cy="664341"/>
          </a:xfrm>
        </p:grpSpPr>
        <p:sp>
          <p:nvSpPr>
            <p:cNvPr id="4" name="Rectangle 3"/>
            <p:cNvSpPr/>
            <p:nvPr/>
          </p:nvSpPr>
          <p:spPr>
            <a:xfrm>
              <a:off x="69274" y="614041"/>
              <a:ext cx="4375149" cy="5847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หัวข้อการบรรยาย</a:t>
              </a:r>
              <a:endParaRPr lang="en-US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" y="534475"/>
              <a:ext cx="4375149" cy="5847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หัวข้อการบรรยาย</a:t>
              </a:r>
              <a:endParaRPr lang="en-US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65552" y="1278382"/>
            <a:ext cx="63374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กฎหมาย ระเบียบ มาตรฐาน และแนวทางปฏิบัติที่เกี่ยวข้อง</a:t>
            </a:r>
          </a:p>
          <a:p>
            <a:pPr marL="346075" indent="-3460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การควบคุมภายในระบบเทคโนโลยีสารสนเทศ</a:t>
            </a:r>
          </a:p>
          <a:p>
            <a:pPr marL="346075" indent="-3460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เทคนิคการตรวจสอบโดยใช้คอมพิวเตอร์ช่วย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 marL="346075" indent="-3460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ระเบียบนายทะเบียนสหกรณ์ว่าด้วยมาตรฐานขั้นต่ำในการควบคุมภายใน และการรักษาความปลอดภัย สำหรับสหกรณ์และกลุ่มเกษตรกร ที่ใช้โปรแกรมระบบบัญชีคอมพิวเตอร์ประมวลผลข้อมูล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พ.ศ. 2553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th-TH" sz="12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232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436563" y="945226"/>
            <a:ext cx="8296473" cy="384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 algn="ctr">
              <a:spcBef>
                <a:spcPts val="0"/>
              </a:spcBef>
              <a:buNone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พระราชบัญญัติสหกรณ์</a:t>
            </a:r>
          </a:p>
          <a:p>
            <a:pPr marL="139700" indent="0" algn="ctr">
              <a:spcBef>
                <a:spcPts val="0"/>
              </a:spcBef>
              <a:buNone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พ.ศ. ๒๕๔๒ และที่แก้ไขเพิ่มเติม</a:t>
            </a:r>
          </a:p>
          <a:p>
            <a:pPr marL="139700" indent="0" algn="ctr">
              <a:spcBef>
                <a:spcPts val="0"/>
              </a:spcBef>
              <a:buNone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----------------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มาตรา ๑๖ </a:t>
            </a: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ให้นายทะเบียนสหกรณ์มีอำนาจหน้าที่ ดังต่อไปนี้</a:t>
            </a:r>
          </a:p>
          <a:p>
            <a:pPr marL="635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(๒) กำหนดระบบบัญชี</a:t>
            </a:r>
            <a:r>
              <a:rPr lang="en-US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 </a:t>
            </a: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ตลอดจนสมุดและแบบรายงานต่าง ๆ ที่สหกรณ์ต้องยื่น ต่อนายทะเบียนสหกรณ์ </a:t>
            </a:r>
          </a:p>
          <a:p>
            <a:pPr marL="635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รวมทั้งแบบพิมพ์อื่น ๆ ที่ต้องใช้ในการปฏิบัติตามพระราชบัญญัตินี้</a:t>
            </a:r>
            <a:endParaRPr lang="en-US" sz="1800" b="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97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(๘) ออกระเบียบ หรือคำสั่ง เพื่อให้มีการปฏิบัติการตามพระราชบัญญัตินี้ และเพื่อประโยชน์ในการดำเนินกิจการของสหกรณ์</a:t>
            </a:r>
          </a:p>
          <a:p>
            <a:pPr marL="139700" indent="0">
              <a:spcBef>
                <a:spcPts val="0"/>
              </a:spcBef>
              <a:buNone/>
            </a:pPr>
            <a:endParaRPr lang="th-TH" sz="18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9700" indent="0">
              <a:spcBef>
                <a:spcPts val="0"/>
              </a:spcBef>
              <a:buNone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มาตรา ๖๕ </a:t>
            </a: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ให้สหกรณ์จัดให้มีการทำบัญชีตามแบบและรายการที่นายทะเบียนสหกรณ์กำหนดให้ถูก ต้องตามความเป็นจริง และเก็บรักษาบัญชีและเอกสารประกอบการลงบัญชีไว้ที่สำนักงานสหกรณ์ภายในระยะ เวลาที่นายทะเบียนสหกรณ์กำหนด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เมื่อมีเหตุต้องบันทึกรายการในบัญชีเกี่ยวกับกระแสเงินสดของสหกรณ์ให้บันทึก รายการในวันที่เกิดเหตุนั้น สำหรับเหตุอื่นที่ไม่เกี่ยวกับกระแสเงินสด ให้บันทึกรายการในสมุดบัญชีภายในสามวันนับแต่วันที่มีเหตุอันจะต้องบันทึก รายการนั้น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18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การลงรายการบัญชีต้องมีเอกสารประกอบการลงบัญชีที่สมบูรณ์โดยครบถ้วน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92" y="153511"/>
            <a:ext cx="843087" cy="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00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642045" y="601164"/>
            <a:ext cx="8131630" cy="4134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￮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●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○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600"/>
              <a:buFont typeface="Poppins"/>
              <a:buChar char="■"/>
              <a:defRPr sz="2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 1. ระเบียบนี้ เรียกว่า “ระเบียบนายทะเบียนสหกรณ์ ว่าด้วยมาตรฐานขั้นต่ำในการควบคุมภายในและ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การรักษาความปลอดภัยสำหรับสหกรณ์และกลุ่มเกษตรกรที่ใช้โปรแกรมระบบบัญชีคอมพิวเตอร์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ประมวลผลข้อมูล พ.ศ. 2553”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 2. ระเบียบนี้ให้มีผลบังคับใช้ตั้งแต่วันถัดจากวันประกาศ เป็นต้นไป 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(ประกาศ ณ วันที่17 ธันวาคม 2553)</a:t>
            </a:r>
            <a:endParaRPr lang="th-TH" sz="2000" b="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 3. ให้ยกเลิกบรรดาระเบียบ คำสั่ง และคำแนะนำต่างๆ ในส่วนที่ได้กำหนดไว้แล้ว ในระเบียบนี้ 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หรือซึ่งขัด หรือแย้งกับระเบียบนี้ ให้ใช้ระเบียบนี้แทน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 4. ให้อธิบดีกรมตรวจบัญชีสหกรณ์รักษาการตามระเบียบนี้ รวมทั้งวินิจฉัย ให้คำแนะนำ 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หรือกำหนดวิธีปฏิบัติได้ตามความจำเป็น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 5. วิธีปฏิบัติสำหรับสหกรณ์และกลุ่มเกษตรกรที่ใช้โปรแกรมระบบบัญชีคอมพิวเตอร์ ประมวลผลข้อมูลต้อง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จัดให้มีมาตรฐานขั้นต่ำในการควบคุมภายในและการรักษาความปลอดภัยด้านเทคโนโลยี </a:t>
            </a:r>
          </a:p>
          <a:p>
            <a:pPr marL="139700" indent="0">
              <a:spcBef>
                <a:spcPts val="0"/>
              </a:spcBef>
              <a:buNone/>
            </a:pPr>
            <a:r>
              <a:rPr lang="th-TH" sz="2000" b="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สารสนเทศ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4093252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3"/>
          <a:stretch/>
        </p:blipFill>
        <p:spPr>
          <a:xfrm>
            <a:off x="272133" y="166285"/>
            <a:ext cx="1877618" cy="1267513"/>
          </a:xfrm>
          <a:prstGeom prst="rect">
            <a:avLst/>
          </a:prstGeom>
        </p:spPr>
      </p:pic>
      <p:sp>
        <p:nvSpPr>
          <p:cNvPr id="7" name="Google Shape;155;p15"/>
          <p:cNvSpPr txBox="1">
            <a:spLocks/>
          </p:cNvSpPr>
          <p:nvPr/>
        </p:nvSpPr>
        <p:spPr>
          <a:xfrm>
            <a:off x="2524637" y="519830"/>
            <a:ext cx="5807273" cy="91396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3600"/>
              <a:buNone/>
            </a:pPr>
            <a:r>
              <a:rPr lang="th-TH" sz="2400" b="1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ศึกษากระบวนการทำงาน         ของสหกรณ์และกลุ่มเกษตรกรที่ใช้ระบบคอมพิวเตอร์</a:t>
            </a:r>
            <a:r>
              <a:rPr lang="en-US" sz="2400" b="1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โดยมีแนวทางดังต่อไปนี้</a:t>
            </a:r>
            <a:endParaRPr lang="th-TH" sz="2400" b="1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Google Shape;155;p15"/>
          <p:cNvSpPr txBox="1">
            <a:spLocks/>
          </p:cNvSpPr>
          <p:nvPr/>
        </p:nvSpPr>
        <p:spPr>
          <a:xfrm>
            <a:off x="1553840" y="1678518"/>
            <a:ext cx="7232072" cy="39316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นโยบายหรือระเบียบปฏิบัติในการควบคุมการปฏิบัติงานเกี่ยวกับการรักษาความปลอดภัย</a:t>
            </a:r>
            <a:endParaRPr lang="en-US" sz="20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2363" y="1557291"/>
            <a:ext cx="7489179" cy="551773"/>
            <a:chOff x="931391" y="1528263"/>
            <a:chExt cx="7489179" cy="551773"/>
          </a:xfrm>
        </p:grpSpPr>
        <p:sp>
          <p:nvSpPr>
            <p:cNvPr id="28" name="Oval 27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1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02363" y="2326417"/>
            <a:ext cx="7489179" cy="551773"/>
            <a:chOff x="931391" y="1528263"/>
            <a:chExt cx="7489179" cy="551773"/>
          </a:xfrm>
        </p:grpSpPr>
        <p:sp>
          <p:nvSpPr>
            <p:cNvPr id="35" name="Oval 34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69534" y="2453174"/>
            <a:ext cx="3538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การรักษาความปลอดภัยทาง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กายภาพ</a:t>
            </a:r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ที่เพียงพอ</a:t>
            </a:r>
            <a:endParaRPr lang="en-US" sz="20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02363" y="3079499"/>
            <a:ext cx="7489179" cy="551773"/>
            <a:chOff x="931391" y="1528263"/>
            <a:chExt cx="7489179" cy="551773"/>
          </a:xfrm>
        </p:grpSpPr>
        <p:sp>
          <p:nvSpPr>
            <p:cNvPr id="40" name="Oval 39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3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569534" y="3187341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การรักษาความปลอดภัยของข้อมูลในระบบคอมพิวเตอร์และระบบเครือข่าย</a:t>
            </a:r>
            <a:endParaRPr lang="en-US" sz="20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902363" y="3832581"/>
            <a:ext cx="7489179" cy="551773"/>
            <a:chOff x="931391" y="1528263"/>
            <a:chExt cx="7489179" cy="551773"/>
          </a:xfrm>
        </p:grpSpPr>
        <p:sp>
          <p:nvSpPr>
            <p:cNvPr id="53" name="Oval 52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4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569534" y="3907496"/>
            <a:ext cx="4727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มาตรการควบคุมการพัฒนา หรือแก้ไข เปลี่ยนแปลงที่เพียงพอ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149751" y="315133"/>
            <a:ext cx="3293106" cy="584775"/>
          </a:xfrm>
          <a:prstGeom prst="rect">
            <a:avLst/>
          </a:prstGeom>
          <a:solidFill>
            <a:srgbClr val="C00000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ศึกษากระบวนการทำงาน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9236" y="2132153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5;p15"/>
          <p:cNvSpPr txBox="1">
            <a:spLocks/>
          </p:cNvSpPr>
          <p:nvPr/>
        </p:nvSpPr>
        <p:spPr>
          <a:xfrm>
            <a:off x="1569534" y="773104"/>
            <a:ext cx="7232072" cy="39316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การควบคุมดูแล เอกสารสนับสนุนการปฏิบัติงานสำหรับระบบบัญชีคอมพิวเตอร์</a:t>
            </a:r>
            <a:endParaRPr lang="th-TH" sz="20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2363" y="606607"/>
            <a:ext cx="7489179" cy="551773"/>
            <a:chOff x="931391" y="1528263"/>
            <a:chExt cx="7489179" cy="551773"/>
          </a:xfrm>
        </p:grpSpPr>
        <p:sp>
          <p:nvSpPr>
            <p:cNvPr id="28" name="Oval 27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5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02363" y="1375733"/>
            <a:ext cx="7489179" cy="551773"/>
            <a:chOff x="931391" y="1528263"/>
            <a:chExt cx="7489179" cy="551773"/>
          </a:xfrm>
        </p:grpSpPr>
        <p:sp>
          <p:nvSpPr>
            <p:cNvPr id="35" name="Oval 34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6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69534" y="1498660"/>
            <a:ext cx="6747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การเข้าถึง และนำข้อมูลออกจากฐานข้อมูลในรูปแบบที่อ่านเข้าใจได้</a:t>
            </a:r>
            <a:endParaRPr lang="en-US" sz="20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02363" y="2128815"/>
            <a:ext cx="7489179" cy="551773"/>
            <a:chOff x="931391" y="1528263"/>
            <a:chExt cx="7489179" cy="551773"/>
          </a:xfrm>
        </p:grpSpPr>
        <p:sp>
          <p:nvSpPr>
            <p:cNvPr id="40" name="Oval 39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7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569534" y="2236657"/>
            <a:ext cx="6349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การสำรองข้อมูล การดูแลรักษาความปลอดภัย รวมทั้งแนวทางการนำข้อมูลสำรองมาใช้</a:t>
            </a:r>
            <a:endParaRPr lang="th-TH" sz="20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902363" y="2881897"/>
            <a:ext cx="7489179" cy="551773"/>
            <a:chOff x="931391" y="1528263"/>
            <a:chExt cx="7489179" cy="551773"/>
          </a:xfrm>
        </p:grpSpPr>
        <p:sp>
          <p:nvSpPr>
            <p:cNvPr id="53" name="Oval 52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8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569534" y="2956812"/>
            <a:ext cx="4527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การกำหนดหลักเกณฑ์พิจารณาความเหมาะสมของผู้ให้บริการ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902363" y="3646796"/>
            <a:ext cx="7489179" cy="551773"/>
            <a:chOff x="931391" y="1528263"/>
            <a:chExt cx="7489179" cy="551773"/>
          </a:xfrm>
        </p:grpSpPr>
        <p:sp>
          <p:nvSpPr>
            <p:cNvPr id="22" name="Oval 21"/>
            <p:cNvSpPr/>
            <p:nvPr/>
          </p:nvSpPr>
          <p:spPr>
            <a:xfrm>
              <a:off x="931391" y="1528263"/>
              <a:ext cx="578869" cy="551773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bg1"/>
                  </a:solidFill>
                  <a:latin typeface="FreesiaUPC" panose="020B0604020202020204" pitchFamily="34" charset="-34"/>
                  <a:ea typeface="Arial"/>
                  <a:cs typeface="FreesiaUPC" panose="020B0604020202020204" pitchFamily="34" charset="-34"/>
                </a:rPr>
                <a:t>9</a:t>
              </a:r>
              <a:endParaRPr lang="en-US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262814" y="2066385"/>
              <a:ext cx="715775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1569533" y="3759341"/>
            <a:ext cx="4996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การตรวจสอบคอมพิวเตอร์โดยหน่วยงานภายใน หรือบุคคลภายนอก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488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5"/>
          <p:cNvGrpSpPr/>
          <p:nvPr/>
        </p:nvGrpSpPr>
        <p:grpSpPr>
          <a:xfrm>
            <a:off x="3129890" y="811020"/>
            <a:ext cx="3339000" cy="3339000"/>
            <a:chOff x="2902488" y="902232"/>
            <a:chExt cx="3339000" cy="3339000"/>
          </a:xfrm>
        </p:grpSpPr>
        <p:sp>
          <p:nvSpPr>
            <p:cNvPr id="272" name="Google Shape;272;p25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E8E8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149314" y="1123632"/>
              <a:ext cx="2896500" cy="2896200"/>
            </a:xfrm>
            <a:prstGeom prst="pie">
              <a:avLst>
                <a:gd name="adj1" fmla="val 1811602"/>
                <a:gd name="adj2" fmla="val 16214886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75" name="Google Shape;275;p25"/>
          <p:cNvSpPr/>
          <p:nvPr/>
        </p:nvSpPr>
        <p:spPr>
          <a:xfrm>
            <a:off x="3976926" y="1537449"/>
            <a:ext cx="1815900" cy="18159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b="1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25"/>
          <p:cNvSpPr txBox="1"/>
          <p:nvPr/>
        </p:nvSpPr>
        <p:spPr>
          <a:xfrm>
            <a:off x="4211931" y="2043454"/>
            <a:ext cx="13440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th-TH" sz="2400" b="1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วิธีการศึกษา สอบถาม</a:t>
            </a:r>
            <a:endParaRPr lang="th-TH" sz="18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77" name="Google Shape;277;p25"/>
          <p:cNvGrpSpPr/>
          <p:nvPr/>
        </p:nvGrpSpPr>
        <p:grpSpPr>
          <a:xfrm>
            <a:off x="1866030" y="1026612"/>
            <a:ext cx="1802321" cy="1763497"/>
            <a:chOff x="2859873" y="853971"/>
            <a:chExt cx="1068600" cy="1068600"/>
          </a:xfrm>
          <a:solidFill>
            <a:schemeClr val="accent4">
              <a:lumMod val="75000"/>
            </a:schemeClr>
          </a:solidFill>
        </p:grpSpPr>
        <p:sp>
          <p:nvSpPr>
            <p:cNvPr id="278" name="Google Shape;278;p25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  <p:sp>
          <p:nvSpPr>
            <p:cNvPr id="279" name="Google Shape;279;p25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th-TH" sz="2000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Poppins"/>
                </a:rPr>
                <a:t>คณะกรรมการ</a:t>
              </a:r>
              <a:r>
                <a:rPr lang="th-TH" sz="2000" dirty="0">
                  <a:solidFill>
                    <a:schemeClr val="bg1"/>
                  </a:solidFill>
                  <a:latin typeface="FreesiaUPC" panose="020B0604020202020204" pitchFamily="34" charset="-34"/>
                  <a:ea typeface="Poppins"/>
                  <a:cs typeface="FreesiaUPC" panose="020B0604020202020204" pitchFamily="34" charset="-34"/>
                  <a:sym typeface="Poppins"/>
                </a:rPr>
                <a:t>ดำเนินการสหกรณ์</a:t>
              </a:r>
              <a:endParaRPr sz="2000" dirty="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</p:grpSp>
      <p:sp>
        <p:nvSpPr>
          <p:cNvPr id="21" name="Google Shape;155;p15"/>
          <p:cNvSpPr txBox="1">
            <a:spLocks/>
          </p:cNvSpPr>
          <p:nvPr/>
        </p:nvSpPr>
        <p:spPr>
          <a:xfrm>
            <a:off x="867164" y="269970"/>
            <a:ext cx="3488127" cy="65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3600"/>
              <a:buNone/>
            </a:pPr>
            <a:r>
              <a:rPr lang="th-TH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วิธีการศึกษา สอบถาม </a:t>
            </a:r>
            <a:r>
              <a:rPr lang="en-US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000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2" name="Google Shape;277;p25"/>
          <p:cNvGrpSpPr/>
          <p:nvPr/>
        </p:nvGrpSpPr>
        <p:grpSpPr>
          <a:xfrm>
            <a:off x="692401" y="2511901"/>
            <a:ext cx="1501566" cy="1476783"/>
            <a:chOff x="2873366" y="803174"/>
            <a:chExt cx="1068600" cy="1068600"/>
          </a:xfrm>
          <a:solidFill>
            <a:schemeClr val="accent2"/>
          </a:solidFill>
        </p:grpSpPr>
        <p:sp>
          <p:nvSpPr>
            <p:cNvPr id="23" name="Google Shape;278;p25"/>
            <p:cNvSpPr/>
            <p:nvPr/>
          </p:nvSpPr>
          <p:spPr>
            <a:xfrm>
              <a:off x="2873366" y="803174"/>
              <a:ext cx="1068600" cy="10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  <p:sp>
          <p:nvSpPr>
            <p:cNvPr id="24" name="Google Shape;279;p25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th-TH" sz="2000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Poppins"/>
                </a:rPr>
                <a:t>ผู้ตรวจสอบกิจการ</a:t>
              </a:r>
              <a:endParaRPr sz="2000" dirty="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</p:grpSp>
      <p:grpSp>
        <p:nvGrpSpPr>
          <p:cNvPr id="25" name="Google Shape;277;p25"/>
          <p:cNvGrpSpPr/>
          <p:nvPr/>
        </p:nvGrpSpPr>
        <p:grpSpPr>
          <a:xfrm>
            <a:off x="2383248" y="3044396"/>
            <a:ext cx="1501566" cy="1476783"/>
            <a:chOff x="2873366" y="803174"/>
            <a:chExt cx="1068600" cy="1068600"/>
          </a:xfrm>
          <a:solidFill>
            <a:schemeClr val="accent3">
              <a:lumMod val="75000"/>
            </a:schemeClr>
          </a:solidFill>
        </p:grpSpPr>
        <p:sp>
          <p:nvSpPr>
            <p:cNvPr id="26" name="Google Shape;278;p25"/>
            <p:cNvSpPr/>
            <p:nvPr/>
          </p:nvSpPr>
          <p:spPr>
            <a:xfrm>
              <a:off x="2873366" y="803174"/>
              <a:ext cx="1068600" cy="10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  <p:sp>
          <p:nvSpPr>
            <p:cNvPr id="27" name="Google Shape;279;p25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th-TH" sz="2000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Poppins"/>
                </a:rPr>
                <a:t>ผู้จัดการและผู้ปฏิบัติงานของสหกรณ์</a:t>
              </a:r>
              <a:endParaRPr sz="2000" dirty="0">
                <a:solidFill>
                  <a:schemeClr val="bg1"/>
                </a:solidFill>
                <a:latin typeface="FreesiaUPC" panose="020B0604020202020204" pitchFamily="34" charset="-34"/>
                <a:ea typeface="Poppins"/>
                <a:cs typeface="FreesiaUPC" panose="020B0604020202020204" pitchFamily="34" charset="-34"/>
                <a:sym typeface="Poppins"/>
              </a:endParaRPr>
            </a:p>
          </p:txBody>
        </p:sp>
      </p:grpSp>
      <p:grpSp>
        <p:nvGrpSpPr>
          <p:cNvPr id="29" name="Google Shape;588;p39"/>
          <p:cNvGrpSpPr/>
          <p:nvPr/>
        </p:nvGrpSpPr>
        <p:grpSpPr>
          <a:xfrm>
            <a:off x="1696755" y="786838"/>
            <a:ext cx="545836" cy="1121229"/>
            <a:chOff x="3384375" y="2267500"/>
            <a:chExt cx="203375" cy="507825"/>
          </a:xfrm>
        </p:grpSpPr>
        <p:sp>
          <p:nvSpPr>
            <p:cNvPr id="30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" name="Google Shape;588;p39"/>
          <p:cNvGrpSpPr/>
          <p:nvPr/>
        </p:nvGrpSpPr>
        <p:grpSpPr>
          <a:xfrm>
            <a:off x="1882925" y="3782787"/>
            <a:ext cx="545836" cy="1121229"/>
            <a:chOff x="3384375" y="2267500"/>
            <a:chExt cx="203375" cy="507825"/>
          </a:xfrm>
        </p:grpSpPr>
        <p:sp>
          <p:nvSpPr>
            <p:cNvPr id="33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588;p39"/>
          <p:cNvGrpSpPr/>
          <p:nvPr/>
        </p:nvGrpSpPr>
        <p:grpSpPr>
          <a:xfrm>
            <a:off x="3967937" y="3091356"/>
            <a:ext cx="545836" cy="1121229"/>
            <a:chOff x="3384375" y="2267500"/>
            <a:chExt cx="203375" cy="507825"/>
          </a:xfrm>
        </p:grpSpPr>
        <p:sp>
          <p:nvSpPr>
            <p:cNvPr id="36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Google Shape;155;p15"/>
          <p:cNvSpPr txBox="1">
            <a:spLocks/>
          </p:cNvSpPr>
          <p:nvPr/>
        </p:nvSpPr>
        <p:spPr>
          <a:xfrm>
            <a:off x="5832232" y="323191"/>
            <a:ext cx="3127885" cy="31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4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￮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th-TH" sz="24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ตรวจดูเอกสาร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ที่เกี่ยวข้อง</a:t>
            </a:r>
          </a:p>
          <a:p>
            <a:pPr marL="342900" indent="-342900"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th-TH" sz="24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สังเกตการณ์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ปฏิบัติงานของเจ้าหน้าที่ และสภาพแวดล้อมโดยรอบ</a:t>
            </a:r>
          </a:p>
          <a:p>
            <a:pPr marL="342900" indent="-342900"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th-TH" sz="24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เก็บข้อมูล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โดยใช้แบบประเมินการปฏิบัติตามระเบียบนายทะเบียนว่าด้วย มาตรฐานขั้นต่ำในการควบคุมภายในและรักษาความปลอดภัย สำหรับสหกรณ์ที่ใช้โปรแกรมระบบบัญชีคอมพิวเตอร์ประมวลผลข้อมูล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pSp>
        <p:nvGrpSpPr>
          <p:cNvPr id="28" name="Google Shape;588;p39"/>
          <p:cNvGrpSpPr/>
          <p:nvPr/>
        </p:nvGrpSpPr>
        <p:grpSpPr>
          <a:xfrm>
            <a:off x="3809454" y="465322"/>
            <a:ext cx="545836" cy="1121229"/>
            <a:chOff x="3384375" y="2267500"/>
            <a:chExt cx="203375" cy="507825"/>
          </a:xfrm>
        </p:grpSpPr>
        <p:sp>
          <p:nvSpPr>
            <p:cNvPr id="38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1" name="Google Shape;588;p39"/>
          <p:cNvGrpSpPr/>
          <p:nvPr/>
        </p:nvGrpSpPr>
        <p:grpSpPr>
          <a:xfrm>
            <a:off x="963755" y="1143002"/>
            <a:ext cx="545836" cy="1121229"/>
            <a:chOff x="3384375" y="2267500"/>
            <a:chExt cx="203375" cy="507825"/>
          </a:xfrm>
        </p:grpSpPr>
        <p:sp>
          <p:nvSpPr>
            <p:cNvPr id="42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oogle Shape;588;p39"/>
          <p:cNvGrpSpPr/>
          <p:nvPr/>
        </p:nvGrpSpPr>
        <p:grpSpPr>
          <a:xfrm>
            <a:off x="5064486" y="3516619"/>
            <a:ext cx="545836" cy="1121229"/>
            <a:chOff x="3384375" y="2267500"/>
            <a:chExt cx="203375" cy="507825"/>
          </a:xfrm>
        </p:grpSpPr>
        <p:sp>
          <p:nvSpPr>
            <p:cNvPr id="45" name="Google Shape;589;p39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590;p39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012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15"/>
          <p:cNvSpPr txBox="1">
            <a:spLocks/>
          </p:cNvSpPr>
          <p:nvPr/>
        </p:nvSpPr>
        <p:spPr>
          <a:xfrm>
            <a:off x="0" y="163079"/>
            <a:ext cx="9144000" cy="5684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prstDash val="dash"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กระบวนการปฏิบัติตามระเบียบนายทะเบียนสหกรณ์ (สำหรับผู้สอบบัญชี) </a:t>
            </a:r>
            <a:endParaRPr lang="th-TH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Google Shape;155;p15"/>
          <p:cNvSpPr txBox="1">
            <a:spLocks/>
          </p:cNvSpPr>
          <p:nvPr/>
        </p:nvSpPr>
        <p:spPr>
          <a:xfrm>
            <a:off x="457744" y="765450"/>
            <a:ext cx="8152312" cy="378701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	</a:t>
            </a:r>
            <a:r>
              <a:rPr lang="th-TH" sz="1800" dirty="0" err="1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กตส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. ได้กำหนดขั้นตอนการดำเนินการตามระเบียบนายทะเบียนสหกรณ์สำหรับผู้ที่เกี่ยวข้อง ดังนี้</a:t>
            </a:r>
            <a:endParaRPr lang="th-TH" sz="18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8" name="Google Shape;155;p15"/>
          <p:cNvSpPr txBox="1">
            <a:spLocks/>
          </p:cNvSpPr>
          <p:nvPr/>
        </p:nvSpPr>
        <p:spPr>
          <a:xfrm>
            <a:off x="391224" y="2164762"/>
            <a:ext cx="2506223" cy="857060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ผู้สอบบัญชีต้องมีความรู้ความเข้าใจระเบียบฯ ในแนวเดียวกัน และสามารถชี้แจงสหกรณ์/กลุ่ม</a:t>
            </a:r>
            <a:endParaRPr lang="th-TH" sz="1600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Google Shape;155;p15"/>
          <p:cNvSpPr txBox="1">
            <a:spLocks/>
          </p:cNvSpPr>
          <p:nvPr/>
        </p:nvSpPr>
        <p:spPr>
          <a:xfrm>
            <a:off x="3286725" y="1249952"/>
            <a:ext cx="2212465" cy="85268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  <a:effectLst/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   </a:t>
            </a:r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ผู้สอบบัญชี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ซักซ้อมความ 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เข้าใจแก่สหกรณ์/กลุ่ม</a:t>
            </a:r>
            <a:endParaRPr lang="th-TH" sz="1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3049717" y="1182018"/>
            <a:ext cx="463292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2</a:t>
            </a:r>
          </a:p>
        </p:txBody>
      </p:sp>
      <p:sp>
        <p:nvSpPr>
          <p:cNvPr id="19" name="Google Shape;155;p15"/>
          <p:cNvSpPr txBox="1">
            <a:spLocks/>
          </p:cNvSpPr>
          <p:nvPr/>
        </p:nvSpPr>
        <p:spPr>
          <a:xfrm>
            <a:off x="3281365" y="2164764"/>
            <a:ext cx="2217825" cy="2707775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ผู้สอบบัญชีซักซ้อมความเข้าใจแก่สหกรณ์/กลุ่มทุกแห่งที่ใช้โปรแกรมระบบบัญชีคอมพิวเตอร์ในการประมวลผลข้อมูล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ได้ทราบและปฏิบัติตามระเบียบฯ โดยกำหนดให้จัดทำ</a:t>
            </a:r>
          </a:p>
          <a:p>
            <a:pPr marL="112713" indent="-112713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การควบคุมภายใน</a:t>
            </a:r>
          </a:p>
          <a:p>
            <a:pPr marL="112713" indent="-112713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การรักษาความปลอดภัยระบบสารสนเทศ</a:t>
            </a:r>
          </a:p>
          <a:p>
            <a:pPr marL="112713" indent="-112713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จัดให้มีเอกสารต่าง ๆ ที่เกี่ยวกับโปรแกรมระบบบัญชีสหกรณ์</a:t>
            </a:r>
            <a:endParaRPr lang="th-TH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endParaRPr lang="th-TH" sz="1600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  <a:sym typeface="Wingdings 2" panose="05020102010507070707" pitchFamily="18" charset="2"/>
            </a:endParaRPr>
          </a:p>
        </p:txBody>
      </p:sp>
      <p:sp>
        <p:nvSpPr>
          <p:cNvPr id="20" name="Google Shape;155;p15"/>
          <p:cNvSpPr txBox="1">
            <a:spLocks/>
          </p:cNvSpPr>
          <p:nvPr/>
        </p:nvSpPr>
        <p:spPr>
          <a:xfrm>
            <a:off x="5977476" y="1249952"/>
            <a:ext cx="2573982" cy="85268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  <a:effectLst/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ผู้สอบบัญชี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ติดตามผลการปฏิบัติตามระเบียบนายทะเบียนสหกรณ์</a:t>
            </a:r>
            <a:endParaRPr lang="th-TH" sz="1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1" name="วงรี 20"/>
          <p:cNvSpPr/>
          <p:nvPr/>
        </p:nvSpPr>
        <p:spPr>
          <a:xfrm>
            <a:off x="5760306" y="1175794"/>
            <a:ext cx="434340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</p:txBody>
      </p:sp>
      <p:sp>
        <p:nvSpPr>
          <p:cNvPr id="22" name="Google Shape;155;p15"/>
          <p:cNvSpPr txBox="1">
            <a:spLocks/>
          </p:cNvSpPr>
          <p:nvPr/>
        </p:nvSpPr>
        <p:spPr>
          <a:xfrm>
            <a:off x="6029924" y="2164762"/>
            <a:ext cx="2521534" cy="857060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ให้ผู้สอบบัญชีเข้าติดตามว่าสหกรณ์/กลุ่ม</a:t>
            </a:r>
            <a:r>
              <a:rPr lang="en-US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ใช้มาตรฐานขั้นต่ำในการควบคุมภายใน </a:t>
            </a:r>
            <a:r>
              <a:rPr lang="en-US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th-TH" sz="16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และรักษาความปลอดภัยไปปฏิบัติหรือไม่</a:t>
            </a:r>
            <a:endParaRPr lang="th-TH" sz="1600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Google Shape;155;p15"/>
          <p:cNvSpPr txBox="1">
            <a:spLocks/>
          </p:cNvSpPr>
          <p:nvPr/>
        </p:nvSpPr>
        <p:spPr>
          <a:xfrm>
            <a:off x="5883105" y="3146048"/>
            <a:ext cx="3000114" cy="16177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dash"/>
          </a:ln>
          <a:effectLst/>
        </p:spPr>
        <p:txBody>
          <a:bodyPr spcFirstLastPara="1" wrap="square" lIns="72000" tIns="0" rIns="72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buClr>
                <a:schemeClr val="dk1"/>
              </a:buClr>
              <a:buSzPts val="3600"/>
            </a:pP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ให้ผู้สอบเข้าติดตาม ณ ที่ทำการหรือสำนักงานของสหกรณ์ จำนวน 1 ครั้ง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ภายในรอบปีบัญชีของสหกรณ์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โดยใช้แบบ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Checklist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ทั้งนี้ เริ่มตั้งแต่ 1 มกราคม 2554 เป็นต้นไป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ให้รายงานผลใน “ระบบติดตามผลการปฏิบัติตามระเบียบนายทะเบียนสหกรณ์” บนระบบ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Intranet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ของ </a:t>
            </a:r>
            <a:r>
              <a:rPr lang="th-TH" sz="1600" dirty="0" err="1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กตส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.</a:t>
            </a:r>
            <a:endParaRPr lang="th-TH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Google Shape;155;p15"/>
          <p:cNvSpPr txBox="1">
            <a:spLocks/>
          </p:cNvSpPr>
          <p:nvPr/>
        </p:nvSpPr>
        <p:spPr>
          <a:xfrm>
            <a:off x="391221" y="1273301"/>
            <a:ext cx="2511586" cy="85268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  <a:effectLst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    </a:t>
            </a:r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กตส.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(สมช) ซักซ้อมทำความ 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เข้าใจกับ</a:t>
            </a:r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ผู้สอบบัญชีภาครัฐ/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  ภาคเอกชน</a:t>
            </a:r>
            <a:endParaRPr lang="th-TH" sz="18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วงรี 4"/>
          <p:cNvSpPr/>
          <p:nvPr/>
        </p:nvSpPr>
        <p:spPr>
          <a:xfrm>
            <a:off x="150910" y="1178079"/>
            <a:ext cx="434340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1</a:t>
            </a:r>
          </a:p>
        </p:txBody>
      </p:sp>
      <p:sp>
        <p:nvSpPr>
          <p:cNvPr id="52" name="ลูกศรขวาท้ายขีด 51"/>
          <p:cNvSpPr/>
          <p:nvPr/>
        </p:nvSpPr>
        <p:spPr>
          <a:xfrm rot="5400000">
            <a:off x="7066046" y="2851592"/>
            <a:ext cx="311357" cy="419103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ลูกศรขวาท้ายขีด 51"/>
          <p:cNvSpPr/>
          <p:nvPr/>
        </p:nvSpPr>
        <p:spPr>
          <a:xfrm>
            <a:off x="2703795" y="1650518"/>
            <a:ext cx="538385" cy="419103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ลูกศรขวาท้ายขีด 51"/>
          <p:cNvSpPr/>
          <p:nvPr/>
        </p:nvSpPr>
        <p:spPr>
          <a:xfrm>
            <a:off x="5439093" y="1650517"/>
            <a:ext cx="538385" cy="419103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" name="รูปภาพ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2" y="3060605"/>
            <a:ext cx="2204016" cy="13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8;p22"/>
          <p:cNvSpPr txBox="1">
            <a:spLocks/>
          </p:cNvSpPr>
          <p:nvPr/>
        </p:nvSpPr>
        <p:spPr>
          <a:xfrm>
            <a:off x="272145" y="227573"/>
            <a:ext cx="8559437" cy="10658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แบบประเมินการปฏิบัติตามระเบียบนายทะเบียนสหกรณ์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ว่าด้วย มาตรฐานขั้นต่ำในการควบคุมภายในและรักษาความปลอดภัย 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สำหรับสหกรณ์ที่ใช้โปรแกรมระบบบัญชีคอมพิวเตอร์ประมวลผลข้อมูล พ.ศ. 2553</a:t>
            </a:r>
            <a:endParaRPr lang="th-TH" sz="1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977118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5" name="Google Shape;155;p15"/>
          <p:cNvSpPr txBox="1">
            <a:spLocks/>
          </p:cNvSpPr>
          <p:nvPr/>
        </p:nvSpPr>
        <p:spPr>
          <a:xfrm>
            <a:off x="632752" y="1308459"/>
            <a:ext cx="7637254" cy="50664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สหกรณ์ .....................................................................................................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ปีบัญชี ................................................</a:t>
            </a:r>
            <a:endParaRPr lang="th-TH" sz="16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18597"/>
              </p:ext>
            </p:extLst>
          </p:nvPr>
        </p:nvGraphicFramePr>
        <p:xfrm>
          <a:off x="272146" y="1786391"/>
          <a:ext cx="8559435" cy="31597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39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76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39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97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ลำดับที่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ใช่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ไม่ใช่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มีบุคลากรในการตรวจสอบหรือเฝ้าระวังเกี่ยวกับการรักษาความปลอดภัยระบบคอมพิวเตอร์แม่ข่าย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(3.11)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มีการจ้างพัฒนาโปรแกรมหรือเปลี่ยนแปลงระบบงานใหม่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(4.1 – 4.4, 4.6 – 4.8)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มีการพัฒนาหรือเปลี่ยนแปลงระบบงานใหม่หรือเปลี่ยนแปลงข้อมูลจากระบบงานเดิม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(4.5)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5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 </a:t>
                      </a:r>
                    </a:p>
                    <a:p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(4.9 –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4.14)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5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มีบุคลากรในการวิเคราะห์หรือสอบทานเหตุการณ์หรือ </a:t>
                      </a: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Log </a:t>
                      </a:r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สำหรับการเข้าถึงฐานข้อมูลของระบบบัญชีคอมพิวเตอร์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(6.4)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6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มีการเชื่อมต่อระบบภายในสู่ระบบภายนอกสหกรณ์ โดยผ่านทางระบบเครือข่าย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(3.12,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7.9 – 7.11)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7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มีการใช้บริการงานเทคโนโลยีสารสนเทศจากบุคคลภายนอก (ผู้ให้บริการ)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(8.1</a:t>
                      </a:r>
                      <a:r>
                        <a:rPr lang="th-TH" sz="1600" b="1" baseline="0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– 8.6)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</a:t>
                      </a:r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681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3804" y="825935"/>
            <a:ext cx="8824280" cy="5864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5;p15"/>
          <p:cNvSpPr txBox="1">
            <a:spLocks/>
          </p:cNvSpPr>
          <p:nvPr/>
        </p:nvSpPr>
        <p:spPr>
          <a:xfrm>
            <a:off x="531433" y="284997"/>
            <a:ext cx="3180596" cy="5478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เกณฑ์ระดับการควบคุม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800" b="1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0714" y="3164639"/>
            <a:ext cx="598715" cy="60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0</a:t>
            </a:r>
            <a:endParaRPr lang="en-US" sz="2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04246" y="3164639"/>
            <a:ext cx="598715" cy="609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1</a:t>
            </a:r>
            <a:endParaRPr lang="en-US" sz="2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Google Shape;155;p15"/>
          <p:cNvSpPr txBox="1">
            <a:spLocks/>
          </p:cNvSpPr>
          <p:nvPr/>
        </p:nvSpPr>
        <p:spPr>
          <a:xfrm>
            <a:off x="359231" y="1412422"/>
            <a:ext cx="1298121" cy="17248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Non - existent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  <a:sym typeface="Wingdings 2" panose="05020102010507070707" pitchFamily="18" charset="2"/>
            </a:endParaRP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ไม่มีกระบวนการควบคุม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57778" y="3164639"/>
            <a:ext cx="598715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4911310" y="3164639"/>
            <a:ext cx="598715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264842" y="3164639"/>
            <a:ext cx="598715" cy="6096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7618374" y="3164639"/>
            <a:ext cx="598715" cy="609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5</a:t>
            </a:r>
          </a:p>
        </p:txBody>
      </p:sp>
      <p:sp>
        <p:nvSpPr>
          <p:cNvPr id="19" name="Google Shape;155;p15"/>
          <p:cNvSpPr txBox="1">
            <a:spLocks/>
          </p:cNvSpPr>
          <p:nvPr/>
        </p:nvSpPr>
        <p:spPr>
          <a:xfrm>
            <a:off x="1730829" y="1414966"/>
            <a:ext cx="1465868" cy="17223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Initial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มีกระบวนการควบคุมกำหนดเฉพาะที่ต้องการ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ad-hoc) </a:t>
            </a: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ซึ่งไม่เป็นระบบ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0" name="Google Shape;155;p15"/>
          <p:cNvSpPr txBox="1">
            <a:spLocks/>
          </p:cNvSpPr>
          <p:nvPr/>
        </p:nvSpPr>
        <p:spPr>
          <a:xfrm>
            <a:off x="3241407" y="1414969"/>
            <a:ext cx="1371600" cy="17223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Repeatable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มีกระบวนการควบคุมให้ปฏิบัติตามอย่างเป็นระบบ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1" name="Google Shape;155;p15"/>
          <p:cNvSpPr txBox="1">
            <a:spLocks/>
          </p:cNvSpPr>
          <p:nvPr/>
        </p:nvSpPr>
        <p:spPr>
          <a:xfrm>
            <a:off x="4686300" y="1414969"/>
            <a:ext cx="1219200" cy="17223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Defined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มีกระบวนการควบคุมเป็นเอกสารและสื่อสารให้ทราบทั่วกัน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2" name="Google Shape;155;p15"/>
          <p:cNvSpPr txBox="1">
            <a:spLocks/>
          </p:cNvSpPr>
          <p:nvPr/>
        </p:nvSpPr>
        <p:spPr>
          <a:xfrm>
            <a:off x="5993680" y="1412423"/>
            <a:ext cx="1141039" cy="17248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600"/>
              <a:defRPr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</a:lstStyle>
          <a:p>
            <a:r>
              <a:rPr lang="en-US" sz="1800" dirty="0">
                <a:sym typeface="Wingdings 2" panose="05020102010507070707" pitchFamily="18" charset="2"/>
              </a:rPr>
              <a:t>Managed</a:t>
            </a:r>
          </a:p>
          <a:p>
            <a:r>
              <a:rPr lang="th-TH" sz="1800" dirty="0">
                <a:sym typeface="Wingdings 2" panose="05020102010507070707" pitchFamily="18" charset="2"/>
              </a:rPr>
              <a:t>มีกระบวนการควบคุม ติดตามและวัดผลการปฏิบัติ</a:t>
            </a:r>
            <a:endParaRPr lang="th-TH" sz="1800" dirty="0"/>
          </a:p>
        </p:txBody>
      </p:sp>
      <p:sp>
        <p:nvSpPr>
          <p:cNvPr id="23" name="Google Shape;155;p15"/>
          <p:cNvSpPr txBox="1">
            <a:spLocks/>
          </p:cNvSpPr>
          <p:nvPr/>
        </p:nvSpPr>
        <p:spPr>
          <a:xfrm>
            <a:off x="7208531" y="1412422"/>
            <a:ext cx="1782944" cy="17248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Optimized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ำหนดวิธีการปฏิบัติที่ดีให้สามารถปฏิบัติตามและมีเครื่องมือช่วยในการดำเนินงานได้อย่างมีประสิทธิภาพสูง</a:t>
            </a:r>
            <a:endParaRPr lang="th-TH" sz="18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93187" y="914380"/>
            <a:ext cx="2998289" cy="4095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>
                <a:latin typeface="FreesiaUPC" panose="020B0604020202020204" pitchFamily="34" charset="-34"/>
                <a:cs typeface="FreesiaUPC" panose="020B0604020202020204" pitchFamily="34" charset="-34"/>
              </a:rPr>
              <a:t>มาก</a:t>
            </a:r>
            <a:endParaRPr lang="en-US" sz="1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04193" y="914402"/>
            <a:ext cx="2581501" cy="4245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>
                <a:latin typeface="FreesiaUPC" panose="020B0604020202020204" pitchFamily="34" charset="-34"/>
                <a:cs typeface="FreesiaUPC" panose="020B0604020202020204" pitchFamily="34" charset="-34"/>
              </a:rPr>
              <a:t>ปานกลาง</a:t>
            </a:r>
            <a:endParaRPr lang="en-US" sz="1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838326" y="914382"/>
            <a:ext cx="1358373" cy="42454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>
                <a:latin typeface="FreesiaUPC" panose="020B0604020202020204" pitchFamily="34" charset="-34"/>
                <a:cs typeface="FreesiaUPC" panose="020B0604020202020204" pitchFamily="34" charset="-34"/>
              </a:rPr>
              <a:t>น้อย</a:t>
            </a:r>
            <a:endParaRPr lang="en-US" sz="1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9230" y="914382"/>
            <a:ext cx="1371600" cy="42454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FreesiaUPC" panose="020B0604020202020204" pitchFamily="34" charset="-34"/>
                <a:cs typeface="FreesiaUPC" panose="020B0604020202020204" pitchFamily="34" charset="-34"/>
              </a:rPr>
              <a:t>N/A</a:t>
            </a:r>
          </a:p>
        </p:txBody>
      </p:sp>
      <p:sp>
        <p:nvSpPr>
          <p:cNvPr id="28" name="Google Shape;155;p15"/>
          <p:cNvSpPr txBox="1">
            <a:spLocks/>
          </p:cNvSpPr>
          <p:nvPr/>
        </p:nvSpPr>
        <p:spPr>
          <a:xfrm>
            <a:off x="850714" y="4360595"/>
            <a:ext cx="7366375" cy="37295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เกณฑ์ 6 ระดับ</a:t>
            </a:r>
            <a:endParaRPr lang="th-TH" sz="1600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6" name="Elbow Connector 5"/>
          <p:cNvCxnSpPr>
            <a:stCxn id="28" idx="0"/>
            <a:endCxn id="18" idx="4"/>
          </p:cNvCxnSpPr>
          <p:nvPr/>
        </p:nvCxnSpPr>
        <p:spPr>
          <a:xfrm rot="5400000" flipH="1" flipV="1">
            <a:off x="5932637" y="2375502"/>
            <a:ext cx="586356" cy="338383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8" idx="0"/>
            <a:endCxn id="2" idx="4"/>
          </p:cNvCxnSpPr>
          <p:nvPr/>
        </p:nvCxnSpPr>
        <p:spPr>
          <a:xfrm rot="16200000" flipV="1">
            <a:off x="2548807" y="2375502"/>
            <a:ext cx="586356" cy="338383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28" idx="0"/>
            <a:endCxn id="11" idx="4"/>
          </p:cNvCxnSpPr>
          <p:nvPr/>
        </p:nvCxnSpPr>
        <p:spPr>
          <a:xfrm rot="16200000" flipV="1">
            <a:off x="3225573" y="3052268"/>
            <a:ext cx="586356" cy="203029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8" idx="0"/>
            <a:endCxn id="17" idx="4"/>
          </p:cNvCxnSpPr>
          <p:nvPr/>
        </p:nvCxnSpPr>
        <p:spPr>
          <a:xfrm rot="5400000" flipH="1" flipV="1">
            <a:off x="5255871" y="3052268"/>
            <a:ext cx="586356" cy="203029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8" idx="0"/>
            <a:endCxn id="15" idx="4"/>
          </p:cNvCxnSpPr>
          <p:nvPr/>
        </p:nvCxnSpPr>
        <p:spPr>
          <a:xfrm rot="5400000" flipH="1" flipV="1">
            <a:off x="4579105" y="3729034"/>
            <a:ext cx="586356" cy="67676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8" idx="0"/>
            <a:endCxn id="14" idx="4"/>
          </p:cNvCxnSpPr>
          <p:nvPr/>
        </p:nvCxnSpPr>
        <p:spPr>
          <a:xfrm rot="16200000" flipV="1">
            <a:off x="3902339" y="3729034"/>
            <a:ext cx="586356" cy="67676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217089" y="53138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ปัจจุบัน</a:t>
            </a:r>
            <a:endParaRPr lang="en-US" sz="1800" b="1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17089" y="316463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อดีต</a:t>
            </a:r>
            <a:endParaRPr lang="en-US" sz="1800" b="1" dirty="0">
              <a:solidFill>
                <a:srgbClr val="FF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3964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553204" y="589797"/>
            <a:ext cx="2320444" cy="5478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ระดับการควบคุม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800" b="1" dirty="0">
              <a:solidFill>
                <a:schemeClr val="accent4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16725"/>
              </p:ext>
            </p:extLst>
          </p:nvPr>
        </p:nvGraphicFramePr>
        <p:xfrm>
          <a:off x="827316" y="1318812"/>
          <a:ext cx="7728561" cy="29260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1512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886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หมายถึง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การควบคุมดังกล่าว</a:t>
                      </a:r>
                      <a:r>
                        <a:rPr lang="th-TH" sz="2400" b="1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ไม่สอดคล้องกับสภาพแวดล้อม</a:t>
                      </a:r>
                    </a:p>
                    <a:p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การดำเนินงานของสหกรณ์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หมายถึง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</a:t>
                      </a: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ระเบียบขั้นตอนและการควบคุมอย่างเป็นทางการ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หมายถึง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มีระเบียบ ขั้นตอน และการควบคุม </a:t>
                      </a:r>
                      <a:r>
                        <a:rPr lang="th-TH" sz="2400" b="1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แต่ยังมิได้ถือปฏิบัติอย่างต่อเนื่อง</a:t>
                      </a:r>
                      <a:r>
                        <a:rPr lang="th-TH" sz="2400" b="0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หรือมีการควบคุมที่ควรปรับปรุง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หมายถึง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มีระเบียบ ขั้นตอน และการควบคุมอย่างเหมาะสมและ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มีการปฏิบัติตามอย่างสม่ำเสมอ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819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5;p15"/>
          <p:cNvSpPr txBox="1">
            <a:spLocks/>
          </p:cNvSpPr>
          <p:nvPr/>
        </p:nvSpPr>
        <p:spPr>
          <a:xfrm>
            <a:off x="1822407" y="284443"/>
            <a:ext cx="7126385" cy="7038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นโยบายหรือระเบียบปฏิบัติในการควบคุมการปฏิบัติงาน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เกี่ยวกับการรักษาความปลอดภัยด้านเทคโนโลยีสารสนเทศของสหกรณ์และกลุ่มเกษตรกร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เป็นลายลักษณ์อักษร 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0" name="Google Shape;155;p15"/>
          <p:cNvSpPr txBox="1">
            <a:spLocks/>
          </p:cNvSpPr>
          <p:nvPr/>
        </p:nvSpPr>
        <p:spPr>
          <a:xfrm>
            <a:off x="2041748" y="1193511"/>
            <a:ext cx="6640285" cy="66370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วัตถุประสงค์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 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ผู้ใช้งานและบุคคลที่เกี่ยวข้อง ตระหนักถึงความสำคัญ รวมทั้งทราบเกี่ยวกับหน้าที่ ความรับผิดชอบ และแนวทางพิจารณาในการควบคุมความเสี่ยงต่าง ๆ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609" y="1321309"/>
            <a:ext cx="1501366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r="22155" b="4374"/>
          <a:stretch/>
        </p:blipFill>
        <p:spPr>
          <a:xfrm>
            <a:off x="588313" y="2018200"/>
            <a:ext cx="1099512" cy="170015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703502" y="2904339"/>
            <a:ext cx="1423788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ระบบเทคโนโลยี</a:t>
            </a: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สารสนเทศ</a:t>
            </a:r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6117" y="2040589"/>
            <a:ext cx="3768785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th-TH" sz="2800" b="1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พิจารณาจาก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ใครเป็นผู้เข้าถึง</a:t>
            </a:r>
            <a:endParaRPr lang="en-US" sz="28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เข้าถึงเมื่อไร</a:t>
            </a:r>
            <a:endParaRPr lang="en-US" sz="28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มีสิทธทำงานอะไร</a:t>
            </a:r>
            <a:endParaRPr lang="en-US" sz="28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342900" indent="-3429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ปฏิบัติกับข้อมูลในระบบงานใด </a:t>
            </a:r>
            <a:endParaRPr lang="en-US" sz="28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30263" y="2596562"/>
            <a:ext cx="1795904" cy="10156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ปัจจัยให้ทราบถึง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ภัยคุกคาม ความเสี่ยง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และผลของความเสี่ยง</a:t>
            </a:r>
            <a:endParaRPr lang="en-US" sz="2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878217" y="2872045"/>
            <a:ext cx="521465" cy="4646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agnetic Disk 38"/>
          <p:cNvSpPr/>
          <p:nvPr/>
        </p:nvSpPr>
        <p:spPr>
          <a:xfrm>
            <a:off x="6521161" y="2396507"/>
            <a:ext cx="1772384" cy="1367231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1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Google Shape;155;p15"/>
          <p:cNvSpPr txBox="1">
            <a:spLocks/>
          </p:cNvSpPr>
          <p:nvPr/>
        </p:nvSpPr>
        <p:spPr>
          <a:xfrm>
            <a:off x="4404741" y="4034116"/>
            <a:ext cx="3722549" cy="74999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ผู้บริหารระดับสูง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มีหน้าที่ในการกำหนด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กำกับ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และควบคุมทบทวนและปรับปรุงอย่างต่อเนื่อง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193" y="1149326"/>
            <a:ext cx="8866598" cy="707886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548" y="1128655"/>
            <a:ext cx="2294218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มาตรฐานการสอบบัญชี</a:t>
            </a:r>
            <a:endParaRPr lang="en-US" sz="24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548" y="1721360"/>
            <a:ext cx="325441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มาตรฐานการสอบบัญชี รหัส </a:t>
            </a:r>
            <a:r>
              <a:rPr lang="en-US" sz="24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401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218" y="2498495"/>
            <a:ext cx="33227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ว่าด้วยเรื่อง “</a:t>
            </a:r>
            <a:r>
              <a:rPr lang="th-TH" sz="2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การสอบบัญชี</a:t>
            </a:r>
            <a:r>
              <a:rPr lang="th-TH" sz="2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ในสภาพแวดล้อมของระบบสารสนเทศที่ใช้คอมพิวเตอร์”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280" y="3231561"/>
            <a:ext cx="2177699" cy="1438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373646"/>
            <a:ext cx="748784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      กฎหมาย ระเบียบ มาตรฐาน และแนวทางปฏิบัติที่เกี่ยวข้อง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62775" y="1721360"/>
            <a:ext cx="329609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มาตรฐานการสอบบัญชี ฉบับที่ 35</a:t>
            </a:r>
            <a:endParaRPr lang="en-US" sz="24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3858" y="2183025"/>
            <a:ext cx="3944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ว่าด้วยเรื่อง “การใช้คอมพิวเตอร์ช่วยในการสอบบัญชี” </a:t>
            </a:r>
            <a:endParaRPr lang="en-US" sz="28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3" name="Pentagon 2"/>
          <p:cNvSpPr/>
          <p:nvPr/>
        </p:nvSpPr>
        <p:spPr>
          <a:xfrm rot="5400000">
            <a:off x="104282" y="382633"/>
            <a:ext cx="750589" cy="50966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35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5;p15"/>
          <p:cNvSpPr txBox="1">
            <a:spLocks/>
          </p:cNvSpPr>
          <p:nvPr/>
        </p:nvSpPr>
        <p:spPr>
          <a:xfrm>
            <a:off x="-38100" y="207192"/>
            <a:ext cx="9220200" cy="560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แนวทางในการจัดทำนโยบายรักษาความปลอดภัยด้านเทคโนโลยีสารสนเทศ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0616" y="1037913"/>
            <a:ext cx="3298725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1"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1. สอดคล้องกับแนวทางการบริหารงานของสหกรณ์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6060" y="1463147"/>
            <a:ext cx="2980041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 สอดคล้องกับแผนกลยุทธด้านสารสนเทศ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52175" y="1915021"/>
            <a:ext cx="1308371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 ลายลักษณ์อักษร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3282" y="2802516"/>
            <a:ext cx="2822818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 กำหนดกรอบในการบริหารความเสี่ยง</a:t>
            </a:r>
          </a:p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ด้านทรัพยากรด้านเทคโนโลยีสารสนเทศ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8664" y="2350640"/>
            <a:ext cx="2381936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 มีการทบทวนปรับปรุงเป็นปัจจุบัน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7371" y="3494881"/>
            <a:ext cx="1523174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6. สามารถเข้าถึงได้ง่าย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8567" y="3904620"/>
            <a:ext cx="3495775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7. ประชุม ติดประกาศ กระดานข่าว บุคคลที่เกี่ยวข้องทราบและถือปฏิบัติ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58312" y="4124478"/>
            <a:ext cx="2294653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8. ผู้บริหารแสดงเจตนารมณ์ให้ความสำคัญและปฏิบัติอย่างเคร่งครัด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2105" y="3467095"/>
            <a:ext cx="2552980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9. บุคลากรสหกรณ์ตระหนัก ความเสียหายหากไม่ปฏิบัติอย่างเคร่งครัด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4404" y="3024346"/>
            <a:ext cx="2459328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10. ติดตามการปฏิบัติงานของเจ้าหน้าที่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2892" y="2334853"/>
            <a:ext cx="2810841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11. ตรวจสอบ/ประเมิน ความเหมาะสมของนโยบายและการควบคุมภายในด้านสารสนเทศ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2767" y="1679564"/>
            <a:ext cx="2569058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12. มีเหตุ ส่งผลกระทบต้องแจ้งผู้ที่เกี่ยวข้องหรือผู้รับผิดชอบโดยเร็ว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02997" y="987119"/>
            <a:ext cx="2559916" cy="5847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13. กำหนดหน้าที่และความรับผิดชอบของผู้ใช้งาน/บุคคลที่เกี่ยวข้องชัดเจน</a:t>
            </a:r>
            <a:endParaRPr lang="en-US" sz="16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41" name="Elbow Connector 40"/>
          <p:cNvCxnSpPr>
            <a:endCxn id="2" idx="1"/>
          </p:cNvCxnSpPr>
          <p:nvPr/>
        </p:nvCxnSpPr>
        <p:spPr>
          <a:xfrm rot="5400000" flipH="1" flipV="1">
            <a:off x="5083097" y="1264257"/>
            <a:ext cx="644583" cy="530455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endCxn id="10" idx="1"/>
          </p:cNvCxnSpPr>
          <p:nvPr/>
        </p:nvCxnSpPr>
        <p:spPr>
          <a:xfrm flipV="1">
            <a:off x="5272689" y="1632424"/>
            <a:ext cx="573371" cy="451874"/>
          </a:xfrm>
          <a:prstGeom prst="bentConnector3">
            <a:avLst>
              <a:gd name="adj1" fmla="val 1619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endCxn id="14" idx="1"/>
          </p:cNvCxnSpPr>
          <p:nvPr/>
        </p:nvCxnSpPr>
        <p:spPr>
          <a:xfrm flipV="1">
            <a:off x="5405388" y="2084300"/>
            <a:ext cx="646787" cy="98423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endCxn id="19" idx="1"/>
          </p:cNvCxnSpPr>
          <p:nvPr/>
        </p:nvCxnSpPr>
        <p:spPr>
          <a:xfrm>
            <a:off x="5405386" y="2517169"/>
            <a:ext cx="823278" cy="2748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endCxn id="17" idx="1"/>
          </p:cNvCxnSpPr>
          <p:nvPr/>
        </p:nvCxnSpPr>
        <p:spPr>
          <a:xfrm>
            <a:off x="5500326" y="2874262"/>
            <a:ext cx="502956" cy="220640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endCxn id="20" idx="1"/>
          </p:cNvCxnSpPr>
          <p:nvPr/>
        </p:nvCxnSpPr>
        <p:spPr>
          <a:xfrm rot="16200000" flipH="1">
            <a:off x="5267608" y="3094392"/>
            <a:ext cx="574847" cy="564684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endCxn id="21" idx="1"/>
          </p:cNvCxnSpPr>
          <p:nvPr/>
        </p:nvCxnSpPr>
        <p:spPr>
          <a:xfrm rot="16200000" flipH="1">
            <a:off x="4717818" y="3566261"/>
            <a:ext cx="844524" cy="416969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endCxn id="34" idx="3"/>
          </p:cNvCxnSpPr>
          <p:nvPr/>
        </p:nvCxnSpPr>
        <p:spPr>
          <a:xfrm rot="5400000">
            <a:off x="3395372" y="3189025"/>
            <a:ext cx="670171" cy="470740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endCxn id="35" idx="3"/>
          </p:cNvCxnSpPr>
          <p:nvPr/>
        </p:nvCxnSpPr>
        <p:spPr>
          <a:xfrm rot="10800000" flipV="1">
            <a:off x="2963732" y="3089313"/>
            <a:ext cx="755254" cy="104311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endCxn id="36" idx="3"/>
          </p:cNvCxnSpPr>
          <p:nvPr/>
        </p:nvCxnSpPr>
        <p:spPr>
          <a:xfrm rot="10800000">
            <a:off x="2963731" y="2627242"/>
            <a:ext cx="889232" cy="61955"/>
          </a:xfrm>
          <a:prstGeom prst="bentConnector3">
            <a:avLst>
              <a:gd name="adj1" fmla="val 725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endCxn id="37" idx="3"/>
          </p:cNvCxnSpPr>
          <p:nvPr/>
        </p:nvCxnSpPr>
        <p:spPr>
          <a:xfrm rot="10800000">
            <a:off x="3171828" y="1971950"/>
            <a:ext cx="1009757" cy="112348"/>
          </a:xfrm>
          <a:prstGeom prst="bentConnector3">
            <a:avLst>
              <a:gd name="adj1" fmla="val 59157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endCxn id="38" idx="3"/>
          </p:cNvCxnSpPr>
          <p:nvPr/>
        </p:nvCxnSpPr>
        <p:spPr>
          <a:xfrm rot="16200000" flipV="1">
            <a:off x="3312762" y="1529658"/>
            <a:ext cx="903216" cy="402913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12" idx="4"/>
            <a:endCxn id="33" idx="3"/>
          </p:cNvCxnSpPr>
          <p:nvPr/>
        </p:nvCxnSpPr>
        <p:spPr>
          <a:xfrm rot="5400000">
            <a:off x="3827965" y="3670953"/>
            <a:ext cx="770911" cy="720910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585601" y="1642008"/>
            <a:ext cx="1976547" cy="200394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การจัดทำมีแนวทางที่สำคัญ ดังนี้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38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orizontal Scroll 13"/>
          <p:cNvSpPr/>
          <p:nvPr/>
        </p:nvSpPr>
        <p:spPr>
          <a:xfrm>
            <a:off x="2500213" y="133306"/>
            <a:ext cx="4192828" cy="746145"/>
          </a:xfrm>
          <a:prstGeom prst="horizontalScrol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8602" y="1666018"/>
            <a:ext cx="8789157" cy="10886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Google Shape;155;p15"/>
          <p:cNvSpPr txBox="1">
            <a:spLocks/>
          </p:cNvSpPr>
          <p:nvPr/>
        </p:nvSpPr>
        <p:spPr>
          <a:xfrm>
            <a:off x="193711" y="2655789"/>
            <a:ext cx="2027587" cy="170103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1.1 มี</a:t>
            </a:r>
            <a:r>
              <a:rPr lang="th-TH" sz="1800" b="1" dirty="0">
                <a:solidFill>
                  <a:srgbClr val="FF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การกำหนดนโยบาย</a:t>
            </a:r>
            <a:r>
              <a:rPr lang="th-TH" sz="18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หรือระเบียบฯ ผ่านการอนุมัติ และผลักดันโดยคณะกรรมการดำเนินการสหกรณ์ มีความชัดเจน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18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เป็นลายลักษณ์อักษร</a:t>
            </a:r>
            <a:endParaRPr lang="th-TH" sz="18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8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3" y="914288"/>
            <a:ext cx="1549183" cy="154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80" y="1042811"/>
            <a:ext cx="1518557" cy="1518557"/>
          </a:xfrm>
          <a:prstGeom prst="rect">
            <a:avLst/>
          </a:prstGeom>
        </p:spPr>
      </p:pic>
      <p:sp>
        <p:nvSpPr>
          <p:cNvPr id="10" name="Google Shape;155;p15"/>
          <p:cNvSpPr txBox="1">
            <a:spLocks/>
          </p:cNvSpPr>
          <p:nvPr/>
        </p:nvSpPr>
        <p:spPr>
          <a:xfrm>
            <a:off x="2442748" y="2655787"/>
            <a:ext cx="1869705" cy="16639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3600"/>
              <a:defRPr sz="1800" b="1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</a:lstStyle>
          <a:p>
            <a:r>
              <a:rPr lang="th-TH" b="0" dirty="0">
                <a:sym typeface="Wingdings 2" panose="05020102010507070707" pitchFamily="18" charset="2"/>
              </a:rPr>
              <a:t>1.2 </a:t>
            </a:r>
            <a:r>
              <a:rPr lang="th-TH" dirty="0">
                <a:solidFill>
                  <a:srgbClr val="FF0000"/>
                </a:solidFill>
                <a:sym typeface="Wingdings 2" panose="05020102010507070707" pitchFamily="18" charset="2"/>
              </a:rPr>
              <a:t>การสื่อสาร </a:t>
            </a:r>
            <a:r>
              <a:rPr lang="th-TH" b="0" dirty="0">
                <a:sym typeface="Wingdings 2" panose="05020102010507070707" pitchFamily="18" charset="2"/>
              </a:rPr>
              <a:t>มีขั้นตอนและแนวปฏิบัติให้พนักงาน และบุคคลที่เกี่ยวข้องรับทราบ และถือปฏิบัติ</a:t>
            </a:r>
            <a:r>
              <a:rPr lang="en-US" b="0" dirty="0">
                <a:sym typeface="Wingdings 2" panose="05020102010507070707" pitchFamily="18" charset="2"/>
              </a:rPr>
              <a:t> ?</a:t>
            </a:r>
            <a:endParaRPr lang="th-TH" b="0" dirty="0"/>
          </a:p>
        </p:txBody>
      </p:sp>
      <p:sp>
        <p:nvSpPr>
          <p:cNvPr id="11" name="Google Shape;155;p15"/>
          <p:cNvSpPr txBox="1">
            <a:spLocks/>
          </p:cNvSpPr>
          <p:nvPr/>
        </p:nvSpPr>
        <p:spPr>
          <a:xfrm>
            <a:off x="4524375" y="2678657"/>
            <a:ext cx="2168666" cy="164103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3600"/>
              <a:defRPr sz="180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</a:lstStyle>
          <a:p>
            <a:pPr algn="ctr"/>
            <a:r>
              <a:rPr lang="th-TH" dirty="0">
                <a:sym typeface="Wingdings 2" panose="05020102010507070707" pitchFamily="18" charset="2"/>
              </a:rPr>
              <a:t>1.3 มี</a:t>
            </a:r>
            <a:r>
              <a:rPr lang="th-TH" b="1" dirty="0">
                <a:solidFill>
                  <a:srgbClr val="FF0000"/>
                </a:solidFill>
                <a:sym typeface="Wingdings 2" panose="05020102010507070707" pitchFamily="18" charset="2"/>
              </a:rPr>
              <a:t>การจัดฝึกอบรม </a:t>
            </a:r>
            <a:r>
              <a:rPr lang="th-TH" dirty="0">
                <a:sym typeface="Wingdings 2" panose="05020102010507070707" pitchFamily="18" charset="2"/>
              </a:rPr>
              <a:t>อย่างต่อเนื่อง เพื่อให้ผู้ใช้งานของสหกรณ์ ไม่กระทำผิดที่อาจเกิดจากการรู้เท่าไม่ถึงการณ์ของผู้ใช้งาน</a:t>
            </a:r>
            <a:endParaRPr lang="th-TH" dirty="0"/>
          </a:p>
        </p:txBody>
      </p:sp>
      <p:pic>
        <p:nvPicPr>
          <p:cNvPr id="7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31" y="1017770"/>
            <a:ext cx="1342225" cy="1342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5016" r="6879" b="12189"/>
          <a:stretch/>
        </p:blipFill>
        <p:spPr>
          <a:xfrm>
            <a:off x="6777459" y="963785"/>
            <a:ext cx="1485778" cy="1450190"/>
          </a:xfrm>
          <a:prstGeom prst="rect">
            <a:avLst/>
          </a:prstGeom>
        </p:spPr>
      </p:pic>
      <p:sp>
        <p:nvSpPr>
          <p:cNvPr id="13" name="Google Shape;155;p15"/>
          <p:cNvSpPr txBox="1">
            <a:spLocks/>
          </p:cNvSpPr>
          <p:nvPr/>
        </p:nvSpPr>
        <p:spPr>
          <a:xfrm>
            <a:off x="6924015" y="2658963"/>
            <a:ext cx="2023152" cy="16607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3600"/>
              <a:defRPr sz="180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</a:lstStyle>
          <a:p>
            <a:pPr algn="ctr"/>
            <a:r>
              <a:rPr lang="th-TH" dirty="0">
                <a:sym typeface="Wingdings 2" panose="05020102010507070707" pitchFamily="18" charset="2"/>
              </a:rPr>
              <a:t>1.4 มี</a:t>
            </a:r>
            <a:r>
              <a:rPr lang="th-TH" b="1" dirty="0">
                <a:solidFill>
                  <a:srgbClr val="FF0000"/>
                </a:solidFill>
                <a:sym typeface="Wingdings 2" panose="05020102010507070707" pitchFamily="18" charset="2"/>
              </a:rPr>
              <a:t>กระบวนการติดตาม </a:t>
            </a:r>
            <a:r>
              <a:rPr lang="th-TH" dirty="0">
                <a:sym typeface="Wingdings 2" panose="05020102010507070707" pitchFamily="18" charset="2"/>
              </a:rPr>
              <a:t>ตรวจสอบการดำเนินงาน และปรับปรุงแนวนโยบายและแนวปฏิบัติฯ อย่างสม่ำเสมอ</a:t>
            </a:r>
            <a:endParaRPr lang="th-TH" dirty="0"/>
          </a:p>
        </p:txBody>
      </p:sp>
      <p:sp>
        <p:nvSpPr>
          <p:cNvPr id="12" name="Rectangle 11"/>
          <p:cNvSpPr/>
          <p:nvPr/>
        </p:nvSpPr>
        <p:spPr>
          <a:xfrm>
            <a:off x="2591329" y="296304"/>
            <a:ext cx="3961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สหกรณ์/กลุ่มเกษตรกร ดำเนินการหรือไม่</a:t>
            </a:r>
            <a:endParaRPr lang="en-US" sz="24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315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8;p22"/>
          <p:cNvSpPr txBox="1">
            <a:spLocks/>
          </p:cNvSpPr>
          <p:nvPr/>
        </p:nvSpPr>
        <p:spPr>
          <a:xfrm>
            <a:off x="272145" y="278943"/>
            <a:ext cx="8559437" cy="10658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แบบประเมินการปฏิบัติตามระเบียบนายทะเบียนสหกรณ์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ว่าด้วย มาตรฐานขั้นต่ำในการควบคุมภายในและรักษาความปลอดภัย 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สำหรับสหกรณ์ที่ใช้โปรแกรมระบบบัญชีคอมพิวเตอร์ประมวลผลข้อมูล พ.ศ. 2553</a:t>
            </a:r>
            <a:endParaRPr lang="th-TH" sz="16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977118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1488"/>
              </p:ext>
            </p:extLst>
          </p:nvPr>
        </p:nvGraphicFramePr>
        <p:xfrm>
          <a:off x="254182" y="1977118"/>
          <a:ext cx="8559436" cy="20421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5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3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4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49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49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49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550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5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ระเบียบข้อที่ 1</a:t>
                      </a:r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  <a:sym typeface="Wingdings 2" panose="05020102010507070707" pitchFamily="18" charset="2"/>
                        </a:rPr>
                        <a:t>. </a:t>
                      </a:r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จัดให้มีนโยบายหรือระเบียบปฏิบัติในการควบคุมการปฏิบัติงานเกี่ยวกับการรักษาความปลอดภัยด้านเทคโนโลยีสารสนเทศของสหกรณ์และกลุ่มเกษตรกร เป็นลายลักษณ์อักษร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" name="Google Shape;155;p15"/>
          <p:cNvSpPr txBox="1">
            <a:spLocks/>
          </p:cNvSpPr>
          <p:nvPr/>
        </p:nvSpPr>
        <p:spPr>
          <a:xfrm>
            <a:off x="632752" y="1344838"/>
            <a:ext cx="7637254" cy="50664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สหกรณ์ .....................................................................................................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600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ปีบัญชี ................................................</a:t>
            </a:r>
            <a:endParaRPr lang="th-TH" sz="16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2062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16974"/>
              </p:ext>
            </p:extLst>
          </p:nvPr>
        </p:nvGraphicFramePr>
        <p:xfrm>
          <a:off x="307087" y="289537"/>
          <a:ext cx="8684388" cy="45110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84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38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38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3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38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550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550"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1.1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กำหนดนโยบายหรือระเบียบปฏิบัติในการควบคุมการปฏิบัติงานเกี่ยวกับการรักษาความปลอดภัยด้านเทคโนโลยีสารสนเทศที่ชัดเจนและเป็นลายลักษณ์อักษร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ไม่เป็นทางการ 		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ชัดเจนหรือเป็นลายลักษณ์อักษร 	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ชัดเจนและเป็นลาย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ลักษณ์อักษร ครบถ้วน</a:t>
                      </a:r>
                      <a:endParaRPr lang="en-US" sz="1600" b="0" i="0" u="none" strike="noStrike" cap="none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550"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1.2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มีการสื่อสารเกี่ยวกับการรักษาความปลอดภัยด้านเทคโนโลยีสารสนเทศภายในสหกรณ์ให้ทราบทั่วกัน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ไม่ทราบ 	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	</a:t>
                      </a:r>
                    </a:p>
                    <a:p>
                      <a:pPr algn="ctr"/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indent="0" algn="l"/>
                      <a:r>
                        <a:rPr lang="th-TH" sz="1600" b="0" i="0" u="none" strike="noStrike" cap="none" baseline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พนักงานทราบแต่ไม่มีหลักฐานการสื่อสาร 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	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มีติดประกาศหรือผ่าน </a:t>
                      </a: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Intranet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550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1.3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ฝึกอบรมเกี่ยวกับการรักษาความปลอดภัยด้านเทคโนโลยีสารสนเทศให้พนักงานเกิดความตระหนักและเข้าใจอย่างต่อเนื่อง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 	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มีฝึกอบรมครั้งแรกครั้งเดียว 	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  <a:p>
                      <a:pPr algn="l"/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มีการฝึก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อบรมทุกปี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	</a:t>
                      </a:r>
                    </a:p>
                    <a:p>
                      <a:pPr algn="l"/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550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1.4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ระบวนการติดตามการถือปฏิบัติตามนโยบายเกี่ยวกับการรักษาความปลอดภัยด้านเทคโนโลยีสารสนเทศของภายในสหกรณ์อย่างสม่ำเสมอ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มีการติดตามบ้าง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ความถี่ในการติดตามอย่างน้อยปีละครั้ง</a:t>
                      </a:r>
                      <a:endParaRPr lang="en-US" sz="1600" b="0" i="0" u="none" strike="noStrike" cap="none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21985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96593" y="1635301"/>
            <a:ext cx="6337790" cy="1005589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55;p15"/>
          <p:cNvSpPr txBox="1">
            <a:spLocks/>
          </p:cNvSpPr>
          <p:nvPr/>
        </p:nvSpPr>
        <p:spPr>
          <a:xfrm>
            <a:off x="1792898" y="137307"/>
            <a:ext cx="6909500" cy="10299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จัดให้มีระบบรักษา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ความปลอดภัยทางกายภาพ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ที่เพียงพอแก่การป้องกัน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มิให้บุคคลที่ไม่มีอำนาจหน้าที่เกี่ยวข้อง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เข้าถึงอุปกรณ์คอมพิวเตอร์ที่สำคัญ และจัดให้มีระบบป้องกันความ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เสียหายจากภาวะแวดล้อมหรือภัยพิบัติ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ต่าง ๆ ให้แก่อุปกรณ์คอมพิวเตอร์ที่สำคัญด้วย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6559" y="1782467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00903" y="1724658"/>
            <a:ext cx="434573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การรักษาความปลอดภัยทางกายภาพ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การควบคุมถึง เครื่องคอมพิวเตอร์ อุปกรณ์เครือข่าย  อุปกรณ์คอมพิวเตอร์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2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437865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40622"/>
            <a:ext cx="9144000" cy="574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2.1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มีการควบคุมการเข้าถึงอุปกรณ์คอมพิวเตอร์ที่สำคัญจากบุคคลที่ไม่มีอำนาจหน้าที่ที่เกี่ยวข้อง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12883"/>
          <a:stretch/>
        </p:blipFill>
        <p:spPr>
          <a:xfrm>
            <a:off x="4341333" y="938450"/>
            <a:ext cx="1609357" cy="137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>
          <a:xfrm>
            <a:off x="6871861" y="857380"/>
            <a:ext cx="1248865" cy="160678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45696" y="938450"/>
            <a:ext cx="47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45" y="993207"/>
            <a:ext cx="1133339" cy="1133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6679" y="3809200"/>
            <a:ext cx="1342825" cy="58477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กำหนดสิทธิ</a:t>
            </a:r>
          </a:p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ในการเข้าถึงพื้นที่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7" y="1065112"/>
            <a:ext cx="1033124" cy="1052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2817" y="2565258"/>
            <a:ext cx="1088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บุคคลภายนอก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54386" y="2663209"/>
            <a:ext cx="1942168" cy="33855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หนังสือขอความอนุเคราะห์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4387" y="3085994"/>
            <a:ext cx="1942167" cy="58477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เข้าพื้นที่ ที่ไม่เกี่ยวข้องต้องดูความจำเป็น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67413" y="2555109"/>
            <a:ext cx="98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บุคคลภายใน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4387" y="3755000"/>
            <a:ext cx="1942167" cy="83099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นำเครื่องคอมพิวเตอร์หรืออุปกรณ์ส่วนตัว เข้ามาใช้หรือไม่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2428" y="2473519"/>
            <a:ext cx="7340778" cy="223276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4473" r="17713" b="5280"/>
          <a:stretch/>
        </p:blipFill>
        <p:spPr>
          <a:xfrm>
            <a:off x="2831147" y="2263621"/>
            <a:ext cx="1725045" cy="2404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49" y="2887122"/>
            <a:ext cx="914327" cy="877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96" y="2829335"/>
            <a:ext cx="998027" cy="998027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692654" y="1339073"/>
            <a:ext cx="664550" cy="63304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105147" y="1333557"/>
            <a:ext cx="664550" cy="63304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22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2513"/>
            <a:ext cx="9144000" cy="573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2.2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มีระบบเตือนไฟไหม้ หรืออุปกรณ์ดับเพลิงเพื่อป้องกันหรือระงับเหตุไฟไหม้ได้ทันเวลา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44" y="3640427"/>
            <a:ext cx="1171254" cy="1171254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r="13789"/>
          <a:stretch/>
        </p:blipFill>
        <p:spPr>
          <a:xfrm>
            <a:off x="7600784" y="2183229"/>
            <a:ext cx="1496575" cy="2351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15704"/>
          <a:stretch/>
        </p:blipFill>
        <p:spPr>
          <a:xfrm>
            <a:off x="6542544" y="3359107"/>
            <a:ext cx="1058238" cy="1572022"/>
          </a:xfrm>
          <a:prstGeom prst="rect">
            <a:avLst/>
          </a:prstGeom>
        </p:spPr>
      </p:pic>
      <p:sp>
        <p:nvSpPr>
          <p:cNvPr id="22" name="Google Shape;155;p15"/>
          <p:cNvSpPr txBox="1">
            <a:spLocks/>
          </p:cNvSpPr>
          <p:nvPr/>
        </p:nvSpPr>
        <p:spPr>
          <a:xfrm>
            <a:off x="2941947" y="999818"/>
            <a:ext cx="3981450" cy="326510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มีการติดตั้งอุปกรณ์ตรวจจับควัน กรณีที่เกิดเหตุการณ์กระแสไฟฟ้าขัดข้อง หรือมีควันไฟเกิดขึ้นภายใน ห้องควบคุมระบบเครือข่าย</a:t>
            </a:r>
          </a:p>
          <a:p>
            <a:pPr marL="228600" indent="-22860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ติดตั้งอุปกรณ์ดับเพลิง ที่ห้องควบคุมระบบเครือข่าย กรณีเกิดเหตุฉุกเฉิน และต้องมีการตรวจสอบความพร้อมของอุปกรณ์อย่างสม่ำเสมอ</a:t>
            </a:r>
            <a:endParaRPr lang="th-TH" sz="24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63" y="1088025"/>
            <a:ext cx="1645594" cy="1025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7481" r="34081"/>
          <a:stretch/>
        </p:blipFill>
        <p:spPr>
          <a:xfrm>
            <a:off x="20548" y="971437"/>
            <a:ext cx="2794572" cy="38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95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>
          <a:xfrm>
            <a:off x="147071" y="44762"/>
            <a:ext cx="6318830" cy="49961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9" t="22939" r="8711"/>
          <a:stretch/>
        </p:blipFill>
        <p:spPr>
          <a:xfrm>
            <a:off x="6465901" y="261760"/>
            <a:ext cx="2101645" cy="3963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ลูกศรขวา 2"/>
          <p:cNvSpPr/>
          <p:nvPr/>
        </p:nvSpPr>
        <p:spPr>
          <a:xfrm>
            <a:off x="5615821" y="1579685"/>
            <a:ext cx="1341361" cy="905750"/>
          </a:xfrm>
          <a:prstGeom prst="rightArrow">
            <a:avLst>
              <a:gd name="adj1" fmla="val 50000"/>
              <a:gd name="adj2" fmla="val 66788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42042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85" y="159767"/>
            <a:ext cx="811175" cy="1431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99" y="230387"/>
            <a:ext cx="2728160" cy="782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4" y="179536"/>
            <a:ext cx="2728161" cy="7827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650" y="230389"/>
            <a:ext cx="855785" cy="17746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2960" y="878034"/>
            <a:ext cx="3671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ชนิดผงเคมีแห้ง (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Dry Chemical)  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สามารถดับไฟได้เกือบทุกประเภท 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 B C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ยกเว้น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CLASS  K  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ราคาถูก  หาซื้อง่าย แต่มีข้อเสียคือเมื่อฉีดออกมาจะฟุ้งกระจาย และเมื่อเราทำการฉีดแล้ว จะฉีดจนหมด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หรือไม่หมดถัง แรงดันจะตก ไม่สามารถใช้งานได้อีก ต้องส่งบรรจุใหม่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8502" y="944031"/>
            <a:ext cx="3417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ชนิดก๊าซคาร์บอนไดออกไซด์ (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CO2)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สารเคมีภายในบรรจุก๊าซคาร์บอนไดออกไซด์ ก๊าซที่ฉีดออกมาจะเป็นไอเย็นจัด คล้ายน้ำแข็งแห้ง ลดความร้อนของไฟได้ ไม่ทิ้งคราบสกปรก สามารถดับไฟได้ประเภท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 C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เหมาะสำหรับการใช้งานในห้องเครื่องจักร  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Line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การผลิตอุตสาหกรรมอาหาร ถังสีแดง ปลายกระบอกฉีดจะใหญ่เป็นพิเศษ 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6" y="1950317"/>
            <a:ext cx="664912" cy="1550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5" y="1953813"/>
            <a:ext cx="2761778" cy="7924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5" y="3769790"/>
            <a:ext cx="2812284" cy="8069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14859" y="2688535"/>
            <a:ext cx="36711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ชนิดน้ำยาเหลวระเหย (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BF2000 NON-CFC)  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สามารถดับไฟได้เกือบทุกประเภท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 B C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ยกเว้น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CLASS  K  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ราคาถูก  หาซื้อง่าย ไม่มีสี ไม่มีกลิ่น ไม่ติดไฟ ไม่เป็นสื่อนำไฟฟ้า เมื่อฉีดออกจะเป็นไอระเหยสีขาว และจะระเหยไปเองโดยไม่ทำให้วัสดุ อุปกรณ์ไฟฟ้าเสียหาย และไม่ทำให้สกปรกในบริเวณ ที่ใช้งาน ถังสีเขียว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6" y="3635904"/>
            <a:ext cx="610412" cy="11181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10799" y="4492481"/>
            <a:ext cx="3594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ชนิดน้ำ บรรจุน้ำภายในถัง มีคุณสมบัติพิเศษในการดับเพลิงจำพวกของแข็งติดไฟได้ดี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Fire Class A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ที่เกิดจาก ไม้ กระดาษ ผ้า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99" y="2272249"/>
            <a:ext cx="2728160" cy="795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72" y="2136317"/>
            <a:ext cx="665888" cy="121981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489937" y="3009585"/>
            <a:ext cx="33011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ชนิดโฟม สารเคมีภายในบรรจุโฟม เมื่อฉีดออกมาจะเป็นฟองโฟมคลุมผิวเชื้อเพลิงที่ลุกไหม้ จึงสามารถดับไฟได้ประเภท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 B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แต่ไม่สามารถนำไปดับไฟประเภท </a:t>
            </a:r>
            <a:r>
              <a:rPr lang="en-US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C </a:t>
            </a: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ได้เพราะเป็นสื่อนำไฟฟ้า  เหมาะสำหรับภาคอุตสาหกรรม ดับเชื้อเพลิงประเภททินเนอร์ และสารระเหยติดไฟ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0641" y="1360834"/>
            <a:ext cx="457102" cy="47130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331991" y="2962586"/>
            <a:ext cx="457102" cy="47130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444122" y="4282784"/>
            <a:ext cx="457102" cy="47130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959259" y="1196893"/>
            <a:ext cx="457102" cy="47130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4946573" y="3210288"/>
            <a:ext cx="457102" cy="47130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122920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-11700" y="269433"/>
            <a:ext cx="9144000" cy="5840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2.3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มีระบบสำรองไฟฟ้าและบำรุงรักษาให้ใช้งานได้อย่างต่อเนื่อง</a:t>
            </a:r>
            <a:r>
              <a:rPr lang="th-TH" sz="2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2" name="Google Shape;155;p15"/>
          <p:cNvSpPr txBox="1">
            <a:spLocks/>
          </p:cNvSpPr>
          <p:nvPr/>
        </p:nvSpPr>
        <p:spPr>
          <a:xfrm>
            <a:off x="4802199" y="1024599"/>
            <a:ext cx="3982318" cy="2326070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C00000"/>
              </a:buClr>
              <a:buSzPct val="150000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มีการติดตั้งอุปกรณ์สำรองไฟฟ้า (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UPS)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เพื่อควบคุมการจ่ายกระแสไฟฟ้าให้กับระบบเครื่องแม่ข่าย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(Server)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 ในกรณีกระแสไฟฟ้าขัดข้อง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โดยมีการสำรวจตรวจสอบระยะเวลาการสำรองไฟ กรณีที่เกิดกระแสไฟฟ้าขัดข้อง ระบบเครือข่ายคอมพิวเตอร์จะ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สามารถให้บริการได้ในระยะเวลาที่สามารถจัดเก็บ และสำรองข้อมูลไว้อย่างปลอดภัย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12441"/>
          <a:stretch/>
        </p:blipFill>
        <p:spPr>
          <a:xfrm>
            <a:off x="239657" y="976726"/>
            <a:ext cx="3937777" cy="2278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386" y="3634015"/>
            <a:ext cx="7778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ต้องการให้ </a:t>
            </a:r>
            <a:r>
              <a:rPr lang="en-US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UPS </a:t>
            </a:r>
            <a:r>
              <a:rPr lang="th-TH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จ่ายพลังงานสำรองได้นานเท่าไร? (</a:t>
            </a:r>
            <a:r>
              <a:rPr lang="en-US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Backup Time)</a:t>
            </a:r>
            <a:r>
              <a:rPr lang="th-TH" sz="16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โดยทั่วไป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Backup Time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จะมีความสัมพันธ์กับขนาดกำลังไฟฟ้าของ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UPS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และขนาดกำลังไฟฟ้าของอุปกรณ์ไฟฟ้า เช่น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UPS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ขนาด 350 - 500 </a:t>
            </a:r>
            <a:r>
              <a:rPr lang="en-US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VA 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จะสามารถจ่ายไฟให้กับคอมพิวเตอร์ และจอสี 15 นิ้ว 1 จอ </a:t>
            </a:r>
            <a:r>
              <a:rPr lang="th-TH" sz="16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ได้นาน 15 - 30 นาที</a:t>
            </a:r>
            <a:r>
              <a:rPr lang="th-TH" sz="16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(ทั้งนี้ขึ้นอยู่กับอุปกรณ์ไฟฟ้าที่ใช้งาน)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622" y="4618479"/>
            <a:ext cx="4676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*</a:t>
            </a:r>
            <a:r>
              <a:rPr lang="th-TH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มาตรฐานสากลที่บริษัทผู้ผลิตได้รับ และหน่วยงานที่ให้การรับรองมาตรฐานสากล</a:t>
            </a:r>
            <a:endParaRPr lang="en-US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010864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0456" y="1637922"/>
            <a:ext cx="6707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พระราชบัญญัติสหกรณ์ พ.ศ. 2542 และที่แก้ไขเพิ่มเติม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977" y="1911344"/>
            <a:ext cx="81816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/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มาตรา 16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ให้นายทะเบียนสหกรณ์มีอำนาจหน้าที่ ดังต่อไปนี้</a:t>
            </a:r>
          </a:p>
          <a:p>
            <a:pPr marL="63500"/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(2) กำหนดระบบบัญชี</a:t>
            </a:r>
            <a:r>
              <a:rPr lang="en-US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 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ตลอดจนสมุดและแบบรายงานต่าง ๆ ที่สหกรณ์ต้องยื่น ต่อนายทะเบียนสหกรณ์ </a:t>
            </a:r>
          </a:p>
          <a:p>
            <a:pPr marL="63500"/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รวมทั้งแบบพิมพ์อื่น ๆ ที่ต้องใช้ในการปฏิบัติตามพระราชบัญญัตินี้</a:t>
            </a:r>
            <a:endParaRPr lang="en-US" sz="18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9700"/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(8) ออกระเบียบ หรือคำสั่ง เพื่อให้มีการปฏิบัติการตามพระราชบัญญัตินี้ และเพื่อประโยชน์ในการดำเนินกิจการของสหกรณ์</a:t>
            </a:r>
          </a:p>
          <a:p>
            <a:pPr marL="139700"/>
            <a:endParaRPr lang="th-TH" sz="18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139700"/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มาตรา 65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ให้สหกรณ์จัดให้มีการทำบัญชีตามแบบและรายการที่นายทะเบียนสหกรณ์กำหนดให้ถูกต้องตามความเป็นจริง และเก็บรักษาบัญชีและเอกสารประกอบการลงบัญชีไว้ที่สำนักงานสหกรณ์ภายในระยะเวลาที่นายทะเบียนสหกรณ์กำหนด</a:t>
            </a:r>
          </a:p>
          <a:p>
            <a:pPr marL="139700"/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เมื่อมีเหตุต้องบันทึกรายการในบัญชีเกี่ยวกับกระแสเงินสดของสหกรณ์ให้บันทึกรายการในวันที่เกิดเหตุนั้น สำหรับเหตุอื่นที่ไม่เกี่ยวกับกระแสเงินสด ให้บันทึกรายการในสมุดบัญชีภายในสามวันนับแต่วันที่มีเหตุอันจะต้องบันทึกรายการนั้น</a:t>
            </a:r>
          </a:p>
          <a:p>
            <a:pPr marL="139700"/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การลงรายการบัญชีต้องมีเอกสารประกอบการลงบัญชีที่สมบูรณ์โดยครบถ้วน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723" y="424937"/>
            <a:ext cx="11336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พระราชกฎีกา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3128" y="424937"/>
            <a:ext cx="670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ว่าด้วยการควบคุมดูแลธุรกิจบริการการชำระเงินทางอิเล็กทรอนิกส์ พ.ศ. 2551</a:t>
            </a:r>
            <a:r>
              <a:rPr lang="en-US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“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4791" y="841562"/>
            <a:ext cx="4220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เรื่อง </a:t>
            </a:r>
            <a:r>
              <a:rPr lang="th-TH" sz="1800" b="1" dirty="0"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“</a:t>
            </a:r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หลักเกณฑ์การเก็บรักษาข้อมูลจราจรทางคอมพิวเตอร์ของผู้ให้บริการ พ.ศ. 2550</a:t>
            </a:r>
            <a:r>
              <a:rPr lang="th-TH" sz="1800" b="1" dirty="0"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”</a:t>
            </a:r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723" y="841562"/>
            <a:ext cx="39172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ประกาศกระทรวงเทคโนโลยีสารสนเทศและการสื่อสาร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03" y="1535186"/>
            <a:ext cx="8440616" cy="325475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4723" y="1258187"/>
            <a:ext cx="17700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พระราชบัญญัติสหกรณ์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75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3574"/>
            <a:ext cx="9144000" cy="64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2.4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มีระบบปรับอากาศหรือควบคุมอุณหภูมิให้แก่อุปกรณ์คอมพิวเตอร์อย่างเพียงพอ</a:t>
            </a:r>
            <a:r>
              <a:rPr lang="th-TH" sz="2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3720" y="1509168"/>
            <a:ext cx="345321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th-TH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โดยปกติห้อง </a:t>
            </a:r>
            <a:r>
              <a:rPr lang="en-US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Server </a:t>
            </a:r>
            <a:r>
              <a:rPr lang="en-US" altLang="en-US" sz="2000" b="1" dirty="0">
                <a:solidFill>
                  <a:srgbClr val="C0000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20 - 22 </a:t>
            </a:r>
            <a:r>
              <a:rPr lang="th-TH" altLang="en-US" sz="2000" b="1" dirty="0">
                <a:solidFill>
                  <a:srgbClr val="C0000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องศา</a:t>
            </a:r>
            <a:endParaRPr lang="en-US" altLang="en-US" sz="2000" b="1" dirty="0">
              <a:solidFill>
                <a:srgbClr val="C00000"/>
              </a:solidFill>
              <a:latin typeface="FreesiaUPC" panose="020B0604020202020204" pitchFamily="34" charset="-34"/>
              <a:ea typeface="Times New Roman" panose="02020603050405020304" pitchFamily="18" charset="0"/>
              <a:cs typeface="FreesiaUPC" panose="020B0604020202020204" pitchFamily="34" charset="-34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th-TH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ปล่อยความเย็นมา</a:t>
            </a:r>
            <a:r>
              <a:rPr lang="th-TH" altLang="en-US" sz="2000" b="1" dirty="0">
                <a:solidFill>
                  <a:srgbClr val="C0000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ทางด้านล่าง</a:t>
            </a:r>
            <a:r>
              <a:rPr lang="th-TH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ไปยังตู้ </a:t>
            </a:r>
            <a:r>
              <a:rPr lang="en-US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Rack </a:t>
            </a:r>
            <a:r>
              <a:rPr lang="th-TH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เพื่อไล่ความร้อนขึ้นสู่ด้านบน</a:t>
            </a:r>
            <a:endParaRPr lang="en-US" altLang="en-US" sz="2000" b="1" dirty="0">
              <a:solidFill>
                <a:srgbClr val="C00000"/>
              </a:solidFill>
              <a:latin typeface="FreesiaUPC" panose="020B0604020202020204" pitchFamily="34" charset="-34"/>
              <a:ea typeface="Times New Roman" panose="02020603050405020304" pitchFamily="18" charset="0"/>
              <a:cs typeface="FreesiaUPC" panose="020B0604020202020204" pitchFamily="34" charset="-34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th-TH" alt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เครื่องปรับอากาศ ควรแยกจากระบบปรับอากาศอื่นๆ</a:t>
            </a:r>
            <a:endParaRPr lang="en-US" altLang="en-US" sz="2000" dirty="0">
              <a:solidFill>
                <a:srgbClr val="002060"/>
              </a:solidFill>
              <a:latin typeface="FreesiaUPC" panose="020B0604020202020204" pitchFamily="34" charset="-34"/>
              <a:ea typeface="Times New Roman" panose="02020603050405020304" pitchFamily="18" charset="0"/>
              <a:cs typeface="FreesiaUPC" panose="020B0604020202020204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9726" r="2788" b="2834"/>
          <a:stretch/>
        </p:blipFill>
        <p:spPr>
          <a:xfrm>
            <a:off x="3846935" y="1323941"/>
            <a:ext cx="4756737" cy="29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6806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4161" r="7083"/>
          <a:stretch/>
        </p:blipFill>
        <p:spPr>
          <a:xfrm flipH="1">
            <a:off x="976355" y="503225"/>
            <a:ext cx="1724542" cy="2182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1798" r="30525" b="3521"/>
          <a:stretch/>
        </p:blipFill>
        <p:spPr>
          <a:xfrm>
            <a:off x="6854063" y="168600"/>
            <a:ext cx="1302470" cy="4546383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795451" y="1594699"/>
            <a:ext cx="3746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กรณีที่ใช้แอร์แขวน หรือ แอร์ตั้ง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7752" y="2139370"/>
            <a:ext cx="45883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ห้ามวางตู้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Rack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ไว้ใต้แอร์ (กันน้ำแอร์หยดใส่ด้วย)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ติดตั้งแอร์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ตัว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 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ตั้งเวลาเปิดปิดสลับทำงาน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ติดตั้งเทอร์โมมิเตอร์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ทำความสะอาดแอร์เดือนละครั้ง หรือ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3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ea typeface="Times New Roman" panose="02020603050405020304" pitchFamily="18" charset="0"/>
                <a:cs typeface="FreesiaUPC" panose="020B0604020202020204" pitchFamily="34" charset="-34"/>
              </a:rPr>
              <a:t>เดือนครั้ง</a:t>
            </a:r>
            <a:endParaRPr lang="th-TH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9849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48" y="83127"/>
            <a:ext cx="5502969" cy="473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5" y="83127"/>
            <a:ext cx="3129061" cy="31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334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2891518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021" y="226760"/>
            <a:ext cx="8606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2.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ระบบรักษาความปลอดภัยทางกายภาพที่เพียงพอแก่การป้องกันมิให้บุคคลที่ไม่มีอำนาจหน้าที่เกี่ยวข้องเข้าถึงอุปกรณ์คอมพิวเตอร์ที่สำคัญ และจัดให้มีระบบป้องกันความเสียหายจากภาวะแวดล้อมหรือภัยพิบัติต่าง ๆ ให้แก่อุปกรณ์คอมพิวเตอร์ที่สำคัญด้วย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070283"/>
              </p:ext>
            </p:extLst>
          </p:nvPr>
        </p:nvGraphicFramePr>
        <p:xfrm>
          <a:off x="299021" y="1150093"/>
          <a:ext cx="8606854" cy="3805021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36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88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7438"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มีการควบคุมการเข้าถึงอุปกรณ์คอมพิวเตอร์ที่สำคัญจากบุคคลที่ไม่มีอำนาจหน้าที่ที่เกี่ยวข้อง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อยู่ในสถานที่เป็นสัดส่วนแต่ไม่จำกัดการเข้าถึง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อยู่ในห้องคอมพิวเตอร์หรือ</a:t>
                      </a:r>
                      <a:r>
                        <a:rPr lang="th-TH" sz="1600" b="0" i="0" u="none" strike="noStrike" cap="none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สถานที่ที่</a:t>
                      </a:r>
                      <a:r>
                        <a:rPr lang="th-TH" sz="1600" b="0" i="0" u="none" strike="noStrike" cap="none" dirty="0" err="1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ล็อค</a:t>
                      </a:r>
                      <a:r>
                        <a:rPr lang="th-TH" sz="1600" b="0" i="0" u="none" strike="noStrike" cap="none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ตลอดเวลา</a:t>
                      </a:r>
                      <a:endParaRPr lang="en-US" sz="1600" b="0" i="0" u="none" strike="noStrike" cap="none" dirty="0">
                        <a:solidFill>
                          <a:srgbClr val="C0000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7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2.2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มีระบบเตือนไฟไหม้ หรืออุปกรณ์ดับเพลิงเพื่อป้องกันหรือระงับเหตุไฟไหม้ได้ทันเวลา</a:t>
                      </a:r>
                      <a:endParaRPr lang="en-US" sz="1800" b="0" i="0" u="none" strike="noStrike" cap="none" dirty="0">
                        <a:solidFill>
                          <a:srgbClr val="00000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ไม่มีหรือมีแต่ไม่สามารถใช้งานได้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indent="0"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มีระบบเตือนไฟไหม้หรืออุปกรณ์ดับเพลิงที่ใช้งานได้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มีระบบเตือนไฟไหม้</a:t>
                      </a:r>
                      <a:r>
                        <a:rPr lang="th-TH" sz="1600" b="0" i="0" u="none" strike="noStrike" cap="none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และ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อุปกรณ์ดับเพลิงที่ใช้งานได้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7438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2.3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มีระบบสำรองไฟฟ้าและบำรุงรักษาให้ใช้งานได้อย่างต่อเนื่อง</a:t>
                      </a:r>
                      <a:endParaRPr lang="en-US" sz="1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ไม่มีหรือมีแต่ไม่สามารถใช้งานได้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มีระบบสำรองไฟฟ้าแต่ไม่เพียงพอสำหรับเครื่องที่สำคัญ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มีระบบสำรองไฟฟ้า</a:t>
                      </a:r>
                      <a:r>
                        <a:rPr lang="th-TH" sz="1600" b="0" i="0" u="none" strike="noStrike" cap="none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และ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เพียงพอ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5581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2.4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มีระบบปรับอากาศหรือควบคุมอุณหภูมิให้แก่อุปกรณ์คอมพิวเตอร์อย่างเพียงพอ</a:t>
                      </a:r>
                      <a:endParaRPr lang="en-US" sz="18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มีระบบปรับอากาศแต่อุณหภูมิ ไม่เหมาะสม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มีระบบปรับอาการ</a:t>
                      </a:r>
                      <a:r>
                        <a:rPr lang="th-TH" sz="1600" b="0" i="0" u="none" strike="noStrike" cap="none" dirty="0">
                          <a:solidFill>
                            <a:srgbClr val="C0000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และ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การควบคุมอุณหภูมิที่เหมาะสม</a:t>
                      </a:r>
                      <a:endParaRPr lang="en-US" sz="1600" b="0" i="0" u="none" strike="noStrike" cap="none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45295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5;p15"/>
          <p:cNvSpPr txBox="1">
            <a:spLocks/>
          </p:cNvSpPr>
          <p:nvPr/>
        </p:nvSpPr>
        <p:spPr>
          <a:xfrm>
            <a:off x="1792898" y="137307"/>
            <a:ext cx="7103452" cy="102990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จัดให้มีระบบรักษาความปลอดภัย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ของข้อมูล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ในระบบคอมพิวเตอร์และระบบเครือข่าย        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เพียงพอแก่การป้องกันมิให้บุคคลที่ไม่มีอำนาจหน้าที่ที่เกี่ยวข้องได้เข้าถึง ล่วงรู้ ใช้ประโยชน์ หรือแก้ไขเปลี่ยนแปลงข้อมูลหรือระบบดังกล่าวได้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159" y="1255396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2159" y="2162835"/>
            <a:ext cx="2114032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การควบคุมการเข้าถึงระบบ</a:t>
            </a:r>
          </a:p>
          <a:p>
            <a:pPr algn="r"/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ประกอบด้วย</a:t>
            </a:r>
            <a:r>
              <a:rPr lang="en-US" sz="1800" b="1" dirty="0">
                <a:solidFill>
                  <a:srgbClr val="002060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 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3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2900" y="1296492"/>
            <a:ext cx="301722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จัดระบบไม่ให้ผู้ไม่มีสิทธิเข้าระบบงาน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8131" y="4115954"/>
            <a:ext cx="8491538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การเข้าถึงระบบงาน </a:t>
            </a:r>
            <a:r>
              <a:rPr lang="th-TH" sz="1600" b="1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หมายถึง ความสามารถในการ</a:t>
            </a:r>
            <a:r>
              <a:rPr lang="th-TH" sz="1600" b="1" u="sng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เข้าถึงโปรแกรม</a:t>
            </a:r>
            <a:r>
              <a:rPr lang="th-TH" sz="1600" b="1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</a:t>
            </a:r>
            <a:r>
              <a:rPr lang="th-TH" sz="1600" b="1" u="sng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ข้อมูลในระบบงาน </a:t>
            </a:r>
            <a:r>
              <a:rPr lang="th-TH" sz="1600" b="1" dirty="0">
                <a:solidFill>
                  <a:schemeClr val="accent3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การควบคุมความสามารถดังกล่าวก็เพื่อรักษาความปลอดภัยของโปรแกรมและระบบงาน ผู้ใช้ระบบจะได้รับอนุญาตให้เข้าถึงข้อมูลได้เพื่อทำการอ่าน ทำสำเนา เพิ่มและลดเฉพาะส่วนที่ตนมีสิทธิในการใช้งานเท่านั้น และการป้องกันข้อมูลจากบุคคลภายนอกก็มีความสำคัญเช่นเดียวกัน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5250" y="4115952"/>
            <a:ext cx="880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52152" y="1798533"/>
            <a:ext cx="353992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buClr>
                <a:srgbClr val="C00000"/>
              </a:buClr>
              <a:buAutoNum type="arabicPeriod"/>
            </a:pP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การพิสูจน์ตัวตน (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Authentication)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2152" y="3203811"/>
            <a:ext cx="475399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2.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การกำหนดสิทธิ 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(Access control Matrix)</a:t>
            </a:r>
            <a:endParaRPr lang="th-TH" sz="2000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การบันทึกกิจกรรมต่าง ๆ ในระบบ 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Audit Logging</a:t>
            </a:r>
          </a:p>
        </p:txBody>
      </p:sp>
      <p:sp>
        <p:nvSpPr>
          <p:cNvPr id="59" name="Left Arrow 58"/>
          <p:cNvSpPr/>
          <p:nvPr/>
        </p:nvSpPr>
        <p:spPr>
          <a:xfrm rot="20675096" flipH="1">
            <a:off x="2674512" y="1946715"/>
            <a:ext cx="542925" cy="569199"/>
          </a:xfrm>
          <a:prstGeom prst="leftArrow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 Arrow 59"/>
          <p:cNvSpPr/>
          <p:nvPr/>
        </p:nvSpPr>
        <p:spPr>
          <a:xfrm rot="1162146" flipH="1">
            <a:off x="2639288" y="2581470"/>
            <a:ext cx="573913" cy="569199"/>
          </a:xfrm>
          <a:prstGeom prst="leftArrow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eft Arrow 60"/>
          <p:cNvSpPr/>
          <p:nvPr/>
        </p:nvSpPr>
        <p:spPr>
          <a:xfrm rot="13457456">
            <a:off x="2193652" y="3183908"/>
            <a:ext cx="619125" cy="569199"/>
          </a:xfrm>
          <a:prstGeom prst="leftArrow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Block Arc 61"/>
          <p:cNvSpPr/>
          <p:nvPr/>
        </p:nvSpPr>
        <p:spPr>
          <a:xfrm rot="5400000">
            <a:off x="1044079" y="1663272"/>
            <a:ext cx="1713832" cy="1763643"/>
          </a:xfrm>
          <a:prstGeom prst="blockArc">
            <a:avLst>
              <a:gd name="adj1" fmla="val 12422908"/>
              <a:gd name="adj2" fmla="val 500219"/>
              <a:gd name="adj3" fmla="val 18066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95" y="2174216"/>
            <a:ext cx="1324555" cy="88366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45" y="2166348"/>
            <a:ext cx="1259470" cy="89153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3" t="3462" r="2163" b="34487"/>
          <a:stretch/>
        </p:blipFill>
        <p:spPr>
          <a:xfrm>
            <a:off x="7611017" y="2007494"/>
            <a:ext cx="974949" cy="122311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2193" y="1190817"/>
            <a:ext cx="6412084" cy="534236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82" y="2180222"/>
            <a:ext cx="1316493" cy="8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055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37097"/>
            <a:ext cx="9144000" cy="8392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3.1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มีวิธีการปฏิบัติเกี่ยวกับ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การบริหารจัดการรหัสผู้ใช้งาน 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User Account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ในเรื่อง การสร้างหรือ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การเปลี่ยนแปลงหรือการลบรหัสผู้ใช้งานของระบบบัญชีคอมพิวเตอร์อย่างเหมาะสม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9" y="2460516"/>
            <a:ext cx="1999029" cy="1787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5506" r="14191" b="19345"/>
          <a:stretch/>
        </p:blipFill>
        <p:spPr>
          <a:xfrm>
            <a:off x="6359989" y="1438339"/>
            <a:ext cx="1933204" cy="1964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368423">
            <a:off x="1455696" y="1946255"/>
            <a:ext cx="286378" cy="120032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9" name="Oval 18"/>
          <p:cNvSpPr/>
          <p:nvPr/>
        </p:nvSpPr>
        <p:spPr>
          <a:xfrm>
            <a:off x="3357210" y="2054663"/>
            <a:ext cx="953526" cy="3300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spc="-3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ระบบงาน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7471" y="1438339"/>
            <a:ext cx="1537661" cy="66016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spc="-30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ผู้ดูแลระบบ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5645" y="3590922"/>
            <a:ext cx="1863197" cy="697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th-TH" sz="1800" b="1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การสร้าง (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</a:t>
            </a:r>
            <a:r>
              <a:rPr lang="th-TH" sz="1800" b="1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)/การเปลี่ยนแปล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</a:t>
            </a:r>
            <a:endParaRPr lang="en-US" sz="1800" b="1" dirty="0">
              <a:solidFill>
                <a:srgbClr val="002060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ยกเลิกรหัส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52" y="1865687"/>
            <a:ext cx="874997" cy="8749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64524" y="3995550"/>
            <a:ext cx="3477854" cy="615553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สิทธิพิเศษกับผู้ใช้ </a:t>
            </a:r>
            <a:r>
              <a:rPr lang="th-TH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(ผู้อนุมัติ คือ ผู้จัดการสหกรณ์)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หมายถึง ผู้ใช้ที่มีสิทธิสูงสุดต้องมีการพิจารณาการควบคุม</a:t>
            </a:r>
            <a:endParaRPr lang="en-US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24" y="2789324"/>
            <a:ext cx="874997" cy="87499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39521" y="3061781"/>
            <a:ext cx="953526" cy="33008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spc="-3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ระบบงาน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36095" y="1753362"/>
            <a:ext cx="2370080" cy="2029084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52296" y="2034519"/>
            <a:ext cx="1099839" cy="3502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กำหนดสิทธิ</a:t>
            </a:r>
            <a:endParaRPr lang="en-US" sz="1800" b="1" dirty="0">
              <a:solidFill>
                <a:schemeClr val="bg1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4574709" y="1797176"/>
            <a:ext cx="488897" cy="77457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603870" y="2848688"/>
            <a:ext cx="488897" cy="77457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52295" y="3099463"/>
            <a:ext cx="1099839" cy="3316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กำหนดสิทธิ</a:t>
            </a:r>
            <a:endParaRPr lang="en-US" sz="1800" b="1" dirty="0">
              <a:solidFill>
                <a:schemeClr val="bg1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73117" y="3106594"/>
            <a:ext cx="2168035" cy="159897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356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56147"/>
            <a:ext cx="9144000" cy="5668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3.2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มีการกำหนดให้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ผู้ใช้งานแต่ละรายมี 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User Account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เป็นของตัวเอง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ไม่ใช้ร่วมกับผู้อื่น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7" b="22870"/>
          <a:stretch/>
        </p:blipFill>
        <p:spPr>
          <a:xfrm>
            <a:off x="6854926" y="1001557"/>
            <a:ext cx="2051558" cy="11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loud Callout 14"/>
          <p:cNvSpPr/>
          <p:nvPr/>
        </p:nvSpPr>
        <p:spPr>
          <a:xfrm>
            <a:off x="1422530" y="2188774"/>
            <a:ext cx="1200039" cy="756977"/>
          </a:xfrm>
          <a:prstGeom prst="cloudCallout">
            <a:avLst>
              <a:gd name="adj1" fmla="val 2042"/>
              <a:gd name="adj2" fmla="val 7322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ห้าม</a:t>
            </a:r>
            <a:endParaRPr lang="en-US" sz="2400" b="1" dirty="0">
              <a:solidFill>
                <a:schemeClr val="bg1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3516466" y="2241139"/>
            <a:ext cx="1835676" cy="756977"/>
          </a:xfrm>
          <a:prstGeom prst="cloudCallout">
            <a:avLst>
              <a:gd name="adj1" fmla="val 1300"/>
              <a:gd name="adj2" fmla="val 7754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ต้องรับผิดชอบ</a:t>
            </a:r>
            <a:endParaRPr lang="en-US" sz="1800" b="1" dirty="0">
              <a:solidFill>
                <a:schemeClr val="bg1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6390306" y="2147054"/>
            <a:ext cx="1406991" cy="756977"/>
          </a:xfrm>
          <a:prstGeom prst="cloudCallout">
            <a:avLst>
              <a:gd name="adj1" fmla="val -980"/>
              <a:gd name="adj2" fmla="val 6891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FreesiaUPC" panose="020B0604020202020204" pitchFamily="34" charset="-34"/>
                <a:ea typeface="Arial"/>
                <a:cs typeface="FreesiaUPC" panose="020B0604020202020204" pitchFamily="34" charset="-34"/>
              </a:rPr>
              <a:t>ไม่ละเมิด</a:t>
            </a:r>
            <a:endParaRPr lang="en-US" sz="1800" b="1" dirty="0">
              <a:solidFill>
                <a:schemeClr val="bg1"/>
              </a:solidFill>
              <a:latin typeface="FreesiaUPC" panose="020B0604020202020204" pitchFamily="34" charset="-34"/>
              <a:ea typeface="Arial"/>
              <a:cs typeface="FreesiaUPC" panose="020B0604020202020204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09327" y="3064724"/>
            <a:ext cx="20515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2060"/>
              </a:buClr>
            </a:pPr>
            <a:r>
              <a:rPr lang="th-TH" sz="2000" kern="100" spc="-2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โอน/แจกจ่ายสิทธิให้กับผู้อื่นไม่ได้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60886" y="3064724"/>
            <a:ext cx="24368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2060"/>
              </a:buClr>
            </a:pPr>
            <a:r>
              <a:rPr lang="th-TH" sz="2000" kern="100" spc="-2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ต้องเป็นผู้รับผิดชอบผลต่าง ๆ อันอาจจะเกิดขึ้น </a:t>
            </a:r>
          </a:p>
          <a:p>
            <a:pPr>
              <a:lnSpc>
                <a:spcPct val="115000"/>
              </a:lnSpc>
              <a:buClr>
                <a:srgbClr val="002060"/>
              </a:buClr>
            </a:pPr>
            <a:r>
              <a:rPr lang="th-TH" sz="2000" b="1" kern="100" spc="-2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ยกเว้น</a:t>
            </a:r>
            <a:r>
              <a:rPr lang="th-TH" sz="2000" kern="100" spc="-2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จะพิสูจน์ได้ว่าผลเสียหายนั้นเกิดจากการกระทำของผู้อื่น</a:t>
            </a:r>
            <a:endParaRPr lang="en-US" sz="2000" kern="100" spc="-20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07722" y="2987780"/>
            <a:ext cx="318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kern="100" spc="-2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ต้องไม่อ่าน เขียน ลบ เปลี่ยนแปลงหรือแก้ไขใดๆ</a:t>
            </a:r>
            <a:r>
              <a:rPr lang="en-US" sz="1800" kern="100" spc="-2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th-TH" sz="1800" kern="100" spc="-2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โดยไม่ได้รับอนุญาต การใช้ภาษาไม่สุภาพหรือการเขียนข้อความที่ทำให้ผู้อื่นเสียหาย ถือเป็นการละเมิดสิทธิ์ของผู้อื่นทั้งสิ้น ผู้ใช้งานต้องรับผิดชอบแต่เพียงฝ่ายเดียว สหกรณ์ไม่มีส่วนร่วมรับผิดชอบความเสียหายดังกล่าว  </a:t>
            </a:r>
            <a:endParaRPr lang="en-US" sz="18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38" y="1054204"/>
            <a:ext cx="2063538" cy="115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32" y="941014"/>
            <a:ext cx="2082379" cy="116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8" y="984740"/>
            <a:ext cx="1975304" cy="110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003926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66187" y="949091"/>
            <a:ext cx="4391838" cy="3812637"/>
            <a:chOff x="620257" y="891540"/>
            <a:chExt cx="4622037" cy="40065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7954" t="22560" r="29114" b="10256"/>
            <a:stretch/>
          </p:blipFill>
          <p:spPr>
            <a:xfrm>
              <a:off x="690596" y="891540"/>
              <a:ext cx="4551698" cy="40065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0257" y="1166124"/>
              <a:ext cx="4622037" cy="4516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0224" y="4693445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0225" y="4265733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760" y="2853586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6760" y="3026312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0226" y="3292271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0228" y="2433015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6760" y="1695439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6760" y="1866227"/>
              <a:ext cx="742405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Google Shape;155;p15"/>
          <p:cNvSpPr txBox="1">
            <a:spLocks/>
          </p:cNvSpPr>
          <p:nvPr/>
        </p:nvSpPr>
        <p:spPr>
          <a:xfrm>
            <a:off x="0" y="279006"/>
            <a:ext cx="9144000" cy="612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3.3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การกำหนด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รหัสผ่าน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ในการเข้าถึงระบบบัญชีคอมพิวเตอร์อย่างน้อย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ตัวอักษร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0" y="1103180"/>
            <a:ext cx="2185669" cy="1457112"/>
          </a:xfrm>
          <a:prstGeom prst="rect">
            <a:avLst/>
          </a:prstGeom>
        </p:spPr>
      </p:pic>
      <p:sp>
        <p:nvSpPr>
          <p:cNvPr id="9" name="คูณ 1"/>
          <p:cNvSpPr/>
          <p:nvPr/>
        </p:nvSpPr>
        <p:spPr>
          <a:xfrm>
            <a:off x="4266187" y="1040553"/>
            <a:ext cx="5027388" cy="4010474"/>
          </a:xfrm>
          <a:prstGeom prst="mathMultiply">
            <a:avLst>
              <a:gd name="adj1" fmla="val 470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437017" y="2741100"/>
            <a:ext cx="380232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ยากต่อการเดา แต่ต้องจำได้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ตัวอักษรจำนวนมากกว่าหรือเท่ากับ </a:t>
            </a:r>
            <a:r>
              <a:rPr lang="en-US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6</a:t>
            </a: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ตัวอักษร </a:t>
            </a:r>
            <a:endParaRPr lang="en-US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อักขระที่เรียงกัน </a:t>
            </a:r>
            <a:endParaRPr lang="en-US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ไม่ใช้รหัสผ่านของตนเองร่วมกับผู้อื่น 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หลีกเลี่ยงการใช้รหัสผ่านเดียวกันหลายระบบงาน</a:t>
            </a:r>
            <a:endParaRPr lang="en-US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43" y="4390892"/>
            <a:ext cx="4108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u="sng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ปัจจุบัน</a:t>
            </a:r>
            <a:r>
              <a:rPr lang="th-TH" sz="16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ตัวอักษรและอักขระรวมกันจำนวนมากกว่าหรือเท่ากับ </a:t>
            </a:r>
            <a:r>
              <a:rPr lang="en-US" sz="16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8</a:t>
            </a:r>
            <a:r>
              <a:rPr lang="th-TH" sz="16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ตัว </a:t>
            </a:r>
            <a:endParaRPr lang="en-US" sz="16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01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94246"/>
            <a:ext cx="9144000" cy="6201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3.4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กำหนดระยะเวลาการเปลี่ยนรหัสผ่าน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ของผู้ใช้งานอย่างน้อยทุกๆ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เดือน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4" t="38827" r="8225" b="28504"/>
          <a:stretch/>
        </p:blipFill>
        <p:spPr>
          <a:xfrm>
            <a:off x="5779012" y="914401"/>
            <a:ext cx="3096844" cy="21165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3186" y="1026805"/>
            <a:ext cx="641358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เปลี่ยนรหัสผ่านชั่วคราวที่ได้รับโดยทันที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เปลี่ยนรหัสตามรอบระยะเวลาที่กำหนด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ห้ามใช้รหัสผ่านเดิมที่เคยตั้งมาแล้ว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ควรเปลี่ยนรหัสผ่าน เช่น  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400" kern="100" spc="-3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>
              <a:lnSpc>
                <a:spcPct val="115000"/>
              </a:lnSpc>
            </a:pPr>
            <a:endParaRPr lang="en-US" sz="2400" kern="100" spc="-3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400" kern="100" spc="-30" dirty="0">
                <a:solidFill>
                  <a:srgbClr val="FF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กรณีที่มีความจำเป็นต้องบอกรหัสผ่านแก่ผู้อื่น</a:t>
            </a:r>
            <a:r>
              <a:rPr lang="en-US" sz="2400" kern="100" spc="-30" dirty="0">
                <a:solidFill>
                  <a:srgbClr val="FF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</a:t>
            </a:r>
          </a:p>
          <a:p>
            <a:pPr>
              <a:lnSpc>
                <a:spcPct val="115000"/>
              </a:lnSpc>
            </a:pPr>
            <a:r>
              <a:rPr lang="en-US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</a:t>
            </a:r>
            <a:r>
              <a:rPr lang="th-TH" sz="2400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หลังจากดำเนินการเรียบร้อย ให้ทำการ เปลี่ยนรหัสผ่านโดยทันที 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46372" y="3216386"/>
            <a:ext cx="4284252" cy="0"/>
          </a:xfrm>
          <a:prstGeom prst="line">
            <a:avLst/>
          </a:prstGeom>
          <a:ln w="571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ผลการค้นหารูปภาพสำหรับ icon คน">
            <a:extLst>
              <a:ext uri="{FF2B5EF4-FFF2-40B4-BE49-F238E27FC236}">
                <a16:creationId xmlns:a16="http://schemas.microsoft.com/office/drawing/2014/main" xmlns="" id="{1A56B796-0D33-4FED-9654-7004D74B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01" y="2544465"/>
            <a:ext cx="776062" cy="7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68" y="2628217"/>
            <a:ext cx="900575" cy="805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4603" y="2932496"/>
            <a:ext cx="460062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b="1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เดือน</a:t>
            </a:r>
            <a:endParaRPr lang="en-US" b="1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46926" y="3202525"/>
            <a:ext cx="791563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b="1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ผู้ดูแลระบบ</a:t>
            </a:r>
            <a:endParaRPr lang="en-US" b="1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2071" y="3202525"/>
            <a:ext cx="886461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b="1" kern="100" spc="-3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ผู้ใช้งานระบบ</a:t>
            </a:r>
            <a:endParaRPr lang="en-US" b="1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35195" y="2814886"/>
            <a:ext cx="370875" cy="345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3100221" y="2801025"/>
            <a:ext cx="370875" cy="345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07844" y="3119397"/>
            <a:ext cx="0" cy="1240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85659" y="3109790"/>
            <a:ext cx="0" cy="1240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8633" y="3091240"/>
            <a:ext cx="0" cy="1240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46926" y="3091240"/>
            <a:ext cx="0" cy="1240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76418" y="3091240"/>
            <a:ext cx="0" cy="1240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9751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9487"/>
            <a:ext cx="9144000" cy="8324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3.5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การเปลี่ยนรหัสผ่านใหม่ทันที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เมื่อผู้ใช้งาน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ได้รับรหัสผ่านครั้งแรก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ก่อนเข้าถึงระบบบัญชีคอมพิวเตอร์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" y="1476452"/>
            <a:ext cx="6435597" cy="25921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317" y="1686914"/>
            <a:ext cx="1715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ผู้ใช้งานควรเปลี่ยนรหัสผ่าน</a:t>
            </a:r>
            <a:r>
              <a:rPr lang="th-TH" sz="2400" b="1" kern="100" spc="-30" dirty="0">
                <a:solidFill>
                  <a:schemeClr val="accent3">
                    <a:lumMod val="75000"/>
                  </a:schemeClr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ชั่วคราว</a:t>
            </a:r>
            <a:r>
              <a:rPr lang="th-TH" sz="24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ที่ได้รับโดยทันที</a:t>
            </a:r>
          </a:p>
          <a:p>
            <a:r>
              <a:rPr lang="th-TH" sz="2400" b="1" kern="100" spc="-30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ครั้งแรกที่ทำการเข้าสู่ระบบงาน</a:t>
            </a:r>
            <a:endParaRPr lang="en-US" sz="24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6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41" y="334551"/>
            <a:ext cx="1258905" cy="12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0160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6" y="388514"/>
            <a:ext cx="8037768" cy="4539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6939305" y="2369026"/>
            <a:ext cx="375615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แหล่งที่มา </a:t>
            </a:r>
            <a:r>
              <a:rPr lang="en-US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สำนักงานปลัดกระทรวง การอุดมศึกษา วิทยาศาสตร์ วิจัยและนวัตกรรม</a:t>
            </a:r>
            <a:endParaRPr lang="en-US" sz="12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214" y="300537"/>
            <a:ext cx="8237670" cy="46447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3241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 ว่าด้วยการกระทำผิดเกี่ยวกับคอมพิวเตอร์ พ.ศ. 2550 และที่แก้ไขเพิ่มเติม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51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94246"/>
            <a:ext cx="9144000" cy="6201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3.6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การเก็บรหัสผ่านไว้เป็น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ความลับ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ของผู้ใช้งานเพียงผู้เดียว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385" b="8876"/>
          <a:stretch/>
        </p:blipFill>
        <p:spPr>
          <a:xfrm>
            <a:off x="6438404" y="1091924"/>
            <a:ext cx="1867928" cy="25957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5243" y="2225271"/>
            <a:ext cx="2819275" cy="1901351"/>
            <a:chOff x="142470" y="2037567"/>
            <a:chExt cx="2618090" cy="1744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70" y="2037567"/>
              <a:ext cx="2618090" cy="174405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046514" y="2177143"/>
              <a:ext cx="714046" cy="73244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คำบรรยายภาพแบบสี่เหลี่ยม 6"/>
          <p:cNvSpPr/>
          <p:nvPr/>
        </p:nvSpPr>
        <p:spPr>
          <a:xfrm>
            <a:off x="919196" y="1248882"/>
            <a:ext cx="1756881" cy="976389"/>
          </a:xfrm>
          <a:prstGeom prst="wedgeRectCallout">
            <a:avLst>
              <a:gd name="adj1" fmla="val 39932"/>
              <a:gd name="adj2" fmla="val 95456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abcdef</a:t>
            </a:r>
            <a:endParaRPr lang="en-US" sz="32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lloveyou</a:t>
            </a:r>
            <a:endParaRPr lang="en-US" sz="3200" dirty="0">
              <a:solidFill>
                <a:schemeClr val="tx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-65233" y="1559358"/>
            <a:ext cx="3152274" cy="3296653"/>
          </a:xfrm>
          <a:prstGeom prst="mathMultiply">
            <a:avLst>
              <a:gd name="adj1" fmla="val 6344"/>
            </a:avLst>
          </a:prstGeom>
          <a:solidFill>
            <a:srgbClr val="FF000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2966488" y="1017126"/>
            <a:ext cx="1801440" cy="1372675"/>
          </a:xfrm>
          <a:prstGeom prst="hexagon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kern="100" spc="-30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ไม่ควรใช้รหัสผ่านส่วนบุคคล แฟ้มข้อมูลร่วมกับบุคคลอื่น</a:t>
            </a:r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493050" y="1717155"/>
            <a:ext cx="1882172" cy="1404877"/>
          </a:xfrm>
          <a:prstGeom prst="hex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buClr>
                <a:srgbClr val="002060"/>
              </a:buClr>
              <a:tabLst>
                <a:tab pos="900430" algn="l"/>
                <a:tab pos="1080135" algn="l"/>
              </a:tabLst>
            </a:pPr>
            <a:r>
              <a:rPr lang="th-TH" sz="1600" b="1" kern="100" spc="-30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ต้องเก็บรักษารหัสผ่านทั้งของ</a:t>
            </a:r>
            <a:r>
              <a:rPr lang="th-TH" sz="1600" b="1" kern="100" spc="-30" dirty="0">
                <a:solidFill>
                  <a:srgbClr val="FFFF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ตนเอง</a:t>
            </a:r>
            <a:r>
              <a:rPr lang="th-TH" sz="1600" b="1" kern="100" spc="-30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และ</a:t>
            </a:r>
            <a:r>
              <a:rPr lang="th-TH" sz="1600" b="1" kern="100" spc="-30" dirty="0">
                <a:solidFill>
                  <a:srgbClr val="FF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ของกลุ่ม</a:t>
            </a:r>
            <a:r>
              <a:rPr lang="th-TH" sz="1600" b="1" kern="100" spc="-30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ไว้เป็นความลับ </a:t>
            </a:r>
            <a:endParaRPr lang="en-US" sz="1600" b="1" dirty="0">
              <a:solidFill>
                <a:schemeClr val="bg1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2966488" y="2466719"/>
            <a:ext cx="1801440" cy="1355532"/>
          </a:xfrm>
          <a:prstGeom prst="hexagon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kern="100" spc="-30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ไม่จดหรือบันทึกรหัสผ่านไว้ในสถานที่ง่ายต่อการสังเกต/เก็บไว้ในระบบคอมพิวเตอร์</a:t>
            </a:r>
            <a:endParaRPr lang="en-US" sz="1600" b="1" kern="100" spc="-30" dirty="0">
              <a:solidFill>
                <a:schemeClr val="accent5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4493050" y="3186162"/>
            <a:ext cx="1651974" cy="1328285"/>
          </a:xfrm>
          <a:prstGeom prst="hexagon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kern="100" spc="-30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ไม่กำหนดให้มีการบันทึกหรือช่วยจำ</a:t>
            </a:r>
            <a:endParaRPr lang="en-US" sz="1600" b="1" kern="100" spc="-30" dirty="0">
              <a:solidFill>
                <a:schemeClr val="accent5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6511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9487"/>
            <a:ext cx="9144000" cy="8482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3.7</a:t>
            </a:r>
            <a:r>
              <a:rPr lang="th-TH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kern="1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กำหนดสิทธิ</a:t>
            </a:r>
            <a:r>
              <a:rPr lang="th-TH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ของผู้ใช้งานในการใช้กิจกรรมต่าง ๆ ของระบบบัญชีคอมพิวเตอร์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</a:t>
            </a:r>
            <a:r>
              <a:rPr lang="th-TH" sz="2400" b="1" kern="1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เป็นไปตามหน้าที่รับผิดชอบ</a:t>
            </a:r>
            <a:r>
              <a:rPr lang="th-TH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รวมทั้งคำนึงถึง</a:t>
            </a:r>
            <a:r>
              <a:rPr lang="th-TH" sz="2400" b="1" kern="1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การแบ่งแยกหน้าที่</a:t>
            </a:r>
            <a:r>
              <a:rPr lang="th-TH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ที่ดีและเหมาะสม</a:t>
            </a:r>
            <a:r>
              <a:rPr lang="en-US" sz="2400" b="1" kern="1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</a:t>
            </a:r>
            <a:r>
              <a:rPr lang="en-US" sz="2400" b="1" kern="1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kern="1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2" y="2612488"/>
            <a:ext cx="1693006" cy="1615828"/>
          </a:xfrm>
          <a:prstGeom prst="rect">
            <a:avLst/>
          </a:prstGeom>
        </p:spPr>
      </p:pic>
      <p:sp>
        <p:nvSpPr>
          <p:cNvPr id="7" name="สี่เหลี่ยมผืนผ้า 1"/>
          <p:cNvSpPr/>
          <p:nvPr/>
        </p:nvSpPr>
        <p:spPr>
          <a:xfrm>
            <a:off x="3785493" y="3420403"/>
            <a:ext cx="283911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460375" lvl="3" indent="-230188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มีหลักเกณฑ์การขออนุญาต</a:t>
            </a:r>
          </a:p>
          <a:p>
            <a:pPr marL="460375" lvl="3" indent="-230188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มีหลักเกณฑ์การยกเลิก เพิกถอน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512" y="1627626"/>
            <a:ext cx="1309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จัดทำแบบฟอร์มขอใช้ระบบงานสารสนเทศ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8959" y="1311670"/>
            <a:ext cx="1177876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ระบุชื่อบัญชีผู้ใช้งานแยกกันเป็นรายบุคคล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8958" y="2497073"/>
            <a:ext cx="1177877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กำหนดชื่อผู้ใช้งาน </a:t>
            </a:r>
          </a:p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User Name)</a:t>
            </a:r>
            <a:endParaRPr lang="th-TH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24" name="Elbow Connector 23"/>
          <p:cNvCxnSpPr>
            <a:stCxn id="3" idx="3"/>
            <a:endCxn id="8" idx="1"/>
          </p:cNvCxnSpPr>
          <p:nvPr/>
        </p:nvCxnSpPr>
        <p:spPr>
          <a:xfrm flipV="1">
            <a:off x="1617785" y="1773335"/>
            <a:ext cx="571174" cy="31595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3" idx="3"/>
            <a:endCxn id="9" idx="1"/>
          </p:cNvCxnSpPr>
          <p:nvPr/>
        </p:nvCxnSpPr>
        <p:spPr>
          <a:xfrm>
            <a:off x="1617785" y="2089291"/>
            <a:ext cx="571173" cy="86944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8" idx="3"/>
            <a:endCxn id="53" idx="1"/>
          </p:cNvCxnSpPr>
          <p:nvPr/>
        </p:nvCxnSpPr>
        <p:spPr>
          <a:xfrm>
            <a:off x="3366835" y="1773335"/>
            <a:ext cx="382265" cy="39766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9" idx="3"/>
            <a:endCxn id="53" idx="1"/>
          </p:cNvCxnSpPr>
          <p:nvPr/>
        </p:nvCxnSpPr>
        <p:spPr>
          <a:xfrm flipV="1">
            <a:off x="3366835" y="2171004"/>
            <a:ext cx="382265" cy="78773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23816" y="1847838"/>
            <a:ext cx="1141314" cy="64633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มอบหมายสิทธิการเข้าถึง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39" name="Elbow Connector 38"/>
          <p:cNvCxnSpPr>
            <a:endCxn id="37" idx="1"/>
          </p:cNvCxnSpPr>
          <p:nvPr/>
        </p:nvCxnSpPr>
        <p:spPr>
          <a:xfrm>
            <a:off x="4412140" y="2171003"/>
            <a:ext cx="711676" cy="1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14184" y="1710575"/>
            <a:ext cx="1933363" cy="9233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จัดทำเอกสารแสดงถึงสิทธิ และหน้าที่ความรับผิดชอบ ซึ่งต้องลงนามรับทราบ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45" name="Elbow Connector 44"/>
          <p:cNvCxnSpPr>
            <a:stCxn id="37" idx="3"/>
            <a:endCxn id="40" idx="1"/>
          </p:cNvCxnSpPr>
          <p:nvPr/>
        </p:nvCxnSpPr>
        <p:spPr>
          <a:xfrm>
            <a:off x="6265130" y="2171004"/>
            <a:ext cx="549054" cy="1236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814184" y="3097237"/>
            <a:ext cx="1933363" cy="64633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จัดทำบันทึก และจัดเก็บข้อมูลการขออนุมัติ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53" name="Diamond 52"/>
          <p:cNvSpPr/>
          <p:nvPr/>
        </p:nvSpPr>
        <p:spPr>
          <a:xfrm>
            <a:off x="3749100" y="1809720"/>
            <a:ext cx="992451" cy="722568"/>
          </a:xfrm>
          <a:prstGeom prst="diamond">
            <a:avLst/>
          </a:prstGeom>
          <a:solidFill>
            <a:srgbClr val="002060"/>
          </a:solidFill>
          <a:ln w="317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ตรวจ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สอบ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80942" y="3549308"/>
            <a:ext cx="867545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หลักเกณฑ์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stCxn id="40" idx="2"/>
            <a:endCxn id="48" idx="0"/>
          </p:cNvCxnSpPr>
          <p:nvPr/>
        </p:nvCxnSpPr>
        <p:spPr>
          <a:xfrm>
            <a:off x="7780866" y="2633905"/>
            <a:ext cx="0" cy="4633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899990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94246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3.8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สอบทานสิทธิการ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ใช้งานของผู้ใช้งานในระบบบัญชีคอมพิวเตอร์ ณ ปัจจุบัน 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ว่าสอดคล้องตามหน้าที่ความรับผิดชอบอย่างน้อยปีละ </a:t>
            </a: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ครั้ง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874" y="1971712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อย่างน้อยปีละ 1 ครั้ง 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3552302" y="1260401"/>
            <a:ext cx="1112805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ทบทวนสิทธิ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0" name="Elbow Connector 9"/>
          <p:cNvCxnSpPr>
            <a:stCxn id="9" idx="2"/>
            <a:endCxn id="3" idx="0"/>
          </p:cNvCxnSpPr>
          <p:nvPr/>
        </p:nvCxnSpPr>
        <p:spPr>
          <a:xfrm rot="5400000">
            <a:off x="3468918" y="1331924"/>
            <a:ext cx="311201" cy="968375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73482" y="1971712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เมื่อมีการเปลี่ยนแปลง</a:t>
            </a:r>
            <a:endParaRPr lang="en-US" sz="1800" dirty="0"/>
          </a:p>
        </p:txBody>
      </p:sp>
      <p:cxnSp>
        <p:nvCxnSpPr>
          <p:cNvPr id="14" name="Elbow Connector 13"/>
          <p:cNvCxnSpPr>
            <a:stCxn id="9" idx="2"/>
            <a:endCxn id="11" idx="0"/>
          </p:cNvCxnSpPr>
          <p:nvPr/>
        </p:nvCxnSpPr>
        <p:spPr>
          <a:xfrm rot="16200000" flipH="1">
            <a:off x="4335924" y="1433292"/>
            <a:ext cx="311201" cy="7656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Callout 1 (Accent Bar) 21"/>
          <p:cNvSpPr/>
          <p:nvPr/>
        </p:nvSpPr>
        <p:spPr>
          <a:xfrm>
            <a:off x="6250021" y="1524396"/>
            <a:ext cx="1711428" cy="1254558"/>
          </a:xfrm>
          <a:prstGeom prst="accentCallout1">
            <a:avLst>
              <a:gd name="adj1" fmla="val 52069"/>
              <a:gd name="adj2" fmla="val -7960"/>
              <a:gd name="adj3" fmla="val 52523"/>
              <a:gd name="adj4" fmla="val -30519"/>
            </a:avLst>
          </a:prstGeom>
          <a:solidFill>
            <a:srgbClr val="FFC000"/>
          </a:solidFill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การเลื่อนตำแหน่ง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ลดตำแหน่ง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ย้ายหน่วยงาน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สิ้นสุดการจ้างงาน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0578" y="2522524"/>
            <a:ext cx="1524698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สิทธิแต่ละระบบ</a:t>
            </a:r>
            <a:endParaRPr lang="en-US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4470" y="3238253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ตรวจสอบสิทธิ์</a:t>
            </a:r>
            <a:endParaRPr lang="en-US" sz="1800" dirty="0"/>
          </a:p>
        </p:txBody>
      </p:sp>
      <p:sp>
        <p:nvSpPr>
          <p:cNvPr id="26" name="Rectangle 25"/>
          <p:cNvSpPr/>
          <p:nvPr/>
        </p:nvSpPr>
        <p:spPr>
          <a:xfrm>
            <a:off x="5055205" y="3238054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ติดตามการใช้งาน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28" name="Elbow Connector 27"/>
          <p:cNvCxnSpPr>
            <a:stCxn id="24" idx="2"/>
            <a:endCxn id="25" idx="0"/>
          </p:cNvCxnSpPr>
          <p:nvPr/>
        </p:nvCxnSpPr>
        <p:spPr>
          <a:xfrm rot="5400000">
            <a:off x="4223290" y="2588615"/>
            <a:ext cx="315619" cy="98365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4" idx="2"/>
            <a:endCxn id="26" idx="0"/>
          </p:cNvCxnSpPr>
          <p:nvPr/>
        </p:nvCxnSpPr>
        <p:spPr>
          <a:xfrm rot="16200000" flipH="1">
            <a:off x="5139460" y="2656101"/>
            <a:ext cx="315420" cy="84848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620955" y="3695737"/>
            <a:ext cx="2975495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การกำหนดสิทธิแตกต่างกัน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ตามหน้าที่ที่รับผิดชอบในแต่ละระบบ</a:t>
            </a:r>
            <a:endParaRPr lang="en-US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2530" y="3683699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การเพิกถอนสิทธิ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02530" y="4127121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ระงับการใช้งาน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38" name="Elbow Connector 37"/>
          <p:cNvCxnSpPr>
            <a:stCxn id="34" idx="3"/>
            <a:endCxn id="35" idx="1"/>
          </p:cNvCxnSpPr>
          <p:nvPr/>
        </p:nvCxnSpPr>
        <p:spPr>
          <a:xfrm flipV="1">
            <a:off x="5596450" y="3868365"/>
            <a:ext cx="506080" cy="181315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4" idx="3"/>
            <a:endCxn id="36" idx="1"/>
          </p:cNvCxnSpPr>
          <p:nvPr/>
        </p:nvCxnSpPr>
        <p:spPr>
          <a:xfrm>
            <a:off x="5596450" y="4049680"/>
            <a:ext cx="506080" cy="26210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9" y="1182923"/>
            <a:ext cx="2092649" cy="2436086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1" idx="2"/>
            <a:endCxn id="24" idx="0"/>
          </p:cNvCxnSpPr>
          <p:nvPr/>
        </p:nvCxnSpPr>
        <p:spPr>
          <a:xfrm flipH="1">
            <a:off x="4872927" y="2341044"/>
            <a:ext cx="1416" cy="181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05934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9006"/>
            <a:ext cx="9144000" cy="679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3.9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การควบคุมการใช้งาน</a:t>
            </a:r>
            <a:r>
              <a:rPr lang="th-TH" sz="2400" b="1" u="sng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ผู้ใช้งานที่มีสิทธิสูงสุด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ในระบบบัญชีคอมพิวเตอร์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687" y="1156875"/>
            <a:ext cx="1818645" cy="1832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1782" y="1748140"/>
            <a:ext cx="3762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ให้สิทธิเฉพาะ การปฏิบัติงานในหน้าที่ อย่างเหมาะสม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ต้องกำหนดระยะเวลาการใช้งาน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ระงับการใช้งานทันที เมื่อพ้นระยะเวลา (ตำแหน่ง)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กำหนดระดับการเข้าถึง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6328" y="1247686"/>
            <a:ext cx="2576945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ผู้ใช้งานที่มีสิทธิสูงสุด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5162" y="1751990"/>
            <a:ext cx="602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สิทธิ</a:t>
            </a:r>
            <a:endParaRPr lang="en-US" sz="1800" b="1" dirty="0"/>
          </a:p>
        </p:txBody>
      </p:sp>
      <p:sp>
        <p:nvSpPr>
          <p:cNvPr id="9" name="Right Arrow 8"/>
          <p:cNvSpPr/>
          <p:nvPr/>
        </p:nvSpPr>
        <p:spPr>
          <a:xfrm>
            <a:off x="3875010" y="1798681"/>
            <a:ext cx="329906" cy="32264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294" y="318345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ทบทวน</a:t>
            </a:r>
            <a:endParaRPr lang="en-US" sz="18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75010" y="3212129"/>
            <a:ext cx="329906" cy="32264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51782" y="3212129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ต้องทบทวน สิทธิดังกล่าวอย่างสม่ำเสมอ  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48630" y="3758848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การมอบหมายสิทธิ </a:t>
            </a:r>
            <a:endParaRPr lang="en-US" sz="18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866013" y="3753203"/>
            <a:ext cx="329906" cy="32264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1782" y="3753739"/>
            <a:ext cx="4018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ให้มีความสอดคล้องกับแนวปฏิบัติในการควบคุมการเข้าถึงระบบสารสนเทศ และมีการจัดเก็บการมอบหมายสิทธิ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7403" y="1279338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ต้องได้รับความเห็นชอบจาก............... สหกรณ์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092316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1386"/>
            <a:ext cx="9144000" cy="645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3.10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เปลี่ยนรหัสผ่านของรหัส</a:t>
            </a:r>
            <a:r>
              <a:rPr lang="th-TH" sz="2400" b="1" u="sng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ผู้ใช้งานที่มีสิทธิสูงสุด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อย่างน้อยปีละครั้ง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4" t="38827" r="8225" b="27469"/>
          <a:stretch/>
        </p:blipFill>
        <p:spPr>
          <a:xfrm>
            <a:off x="4726184" y="1624954"/>
            <a:ext cx="3258830" cy="229779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51" y="971488"/>
            <a:ext cx="1746526" cy="1802361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933583" y="1260474"/>
            <a:ext cx="3638417" cy="818484"/>
          </a:xfrm>
          <a:prstGeom prst="homePlate">
            <a:avLst>
              <a:gd name="adj" fmla="val 257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ทบทวนสิทธิการเข้าถึงของผู้ใช้งาน </a:t>
            </a:r>
            <a:r>
              <a:rPr lang="en-US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th-TH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   อย่างน้อยปีละ 1 ครั้ง </a:t>
            </a:r>
            <a:endParaRPr lang="en-US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933583" y="2365179"/>
            <a:ext cx="3638417" cy="1151745"/>
          </a:xfrm>
          <a:prstGeom prst="homePlate">
            <a:avLst>
              <a:gd name="adj" fmla="val 193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บันทึกการเปลี่ยนแปลงผู้ใช้งาน</a:t>
            </a:r>
          </a:p>
          <a:p>
            <a:pPr>
              <a:buClr>
                <a:schemeClr val="bg1"/>
              </a:buClr>
            </a:pP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   ที่มีสิทธิในระดับสูงเพื่อใช้ในการ</a:t>
            </a:r>
          </a:p>
          <a:p>
            <a:pPr>
              <a:buClr>
                <a:schemeClr val="bg1"/>
              </a:buClr>
            </a:pPr>
            <a:r>
              <a:rPr lang="th-TH" sz="20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   ทบทวนสิทธิ </a:t>
            </a:r>
            <a:endParaRPr lang="en-US" sz="20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4063033" y="1342114"/>
            <a:ext cx="336731" cy="655203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4050657" y="2446820"/>
            <a:ext cx="336731" cy="967795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89095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9486"/>
            <a:ext cx="9144000" cy="835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</a:t>
            </a: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3.11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ตรวจสอบหรือเฝ้าระวัง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เกี่ยวกับ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การรักษาความปลอดภัย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               ระบบคอมพิวเตอร์แม่ข่าย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อย่างสม่ำเสมอ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364010" cy="1364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0178" y="1523157"/>
            <a:ext cx="2017296" cy="1200329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กำหนดพื้นที่ใช้งานระบบเทคโนโลยีสารสนเทศและการสื่อสาร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6135775" y="1523157"/>
            <a:ext cx="2503067" cy="1200329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กำหนดและจำแนกบริเวณพื้นที่ 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Server/Network Equipment Area/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ระบบไฟฟ้าสำรอง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710" y="1364010"/>
            <a:ext cx="2893478" cy="3284723"/>
          </a:xfrm>
          <a:prstGeom prst="rect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949851-DA6D-49EF-AC78-B5FE5C989DFC}"/>
              </a:ext>
            </a:extLst>
          </p:cNvPr>
          <p:cNvSpPr/>
          <p:nvPr/>
        </p:nvSpPr>
        <p:spPr>
          <a:xfrm>
            <a:off x="4070178" y="2756274"/>
            <a:ext cx="1746337" cy="923330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กำหนดสิทธิให้กับเจ้าหน้าที่ให้มีสิทธิเข้าถึงพื้นที่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203B38-9458-4CC9-A0DD-6A69B766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793" y="1454068"/>
            <a:ext cx="2099097" cy="2220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D58C9F-16FC-497F-AFF5-D11EFF66022E}"/>
              </a:ext>
            </a:extLst>
          </p:cNvPr>
          <p:cNvSpPr/>
          <p:nvPr/>
        </p:nvSpPr>
        <p:spPr>
          <a:xfrm>
            <a:off x="4070178" y="3725008"/>
            <a:ext cx="4568664" cy="646331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เครื่องคอมพิวเตอร์แม่ข่ายที่ให้บริการระบบงานสารสนเทศต่างๆ ต้องไม่อนุญาตให้มีการเชื่อมต่อเพื่อใช้งาน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64A7E24-7772-458A-9719-A32F4C793B35}"/>
              </a:ext>
            </a:extLst>
          </p:cNvPr>
          <p:cNvSpPr/>
          <p:nvPr/>
        </p:nvSpPr>
        <p:spPr>
          <a:xfrm>
            <a:off x="5863670" y="2762582"/>
            <a:ext cx="2775172" cy="923330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การเชื่อมต่อในลักษณะของการเข้าใช้ระบบคอมพิวเตอร์ระยะไกล </a:t>
            </a:r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(Remote Login) 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จากภายนอก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F6EABAF-F128-4C4D-A18F-302ABCFE4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12883"/>
          <a:stretch/>
        </p:blipFill>
        <p:spPr>
          <a:xfrm>
            <a:off x="294142" y="3135531"/>
            <a:ext cx="1609357" cy="1375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230909">
            <a:off x="445208" y="1847669"/>
            <a:ext cx="1691241" cy="58477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ตรวจสอบ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612311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E3C3091-8DBC-4022-9B28-7294ED9DC8C6}"/>
              </a:ext>
            </a:extLst>
          </p:cNvPr>
          <p:cNvCxnSpPr>
            <a:cxnSpLocks/>
          </p:cNvCxnSpPr>
          <p:nvPr/>
        </p:nvCxnSpPr>
        <p:spPr>
          <a:xfrm>
            <a:off x="1537036" y="1847992"/>
            <a:ext cx="6244956" cy="74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5;p15"/>
          <p:cNvSpPr txBox="1">
            <a:spLocks/>
          </p:cNvSpPr>
          <p:nvPr/>
        </p:nvSpPr>
        <p:spPr>
          <a:xfrm>
            <a:off x="0" y="280853"/>
            <a:ext cx="9144000" cy="8399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3.12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การเชื่อมต่อกับ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เครือข่ายภายนอกสหกรณ์มีการติดตั้งอุปกรณ์ </a:t>
            </a:r>
            <a:r>
              <a:rPr lang="en-US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Firewall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เพื่อป้องกันการบุกรุกเข้าสู่ระบบบัญชีคอมพิวเตอร์ภายในของสหกรณ์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026" name="Picture 2" descr="ผลการค้นหารูปภาพสำหรับ icon internet">
            <a:extLst>
              <a:ext uri="{FF2B5EF4-FFF2-40B4-BE49-F238E27FC236}">
                <a16:creationId xmlns:a16="http://schemas.microsoft.com/office/drawing/2014/main" xmlns="" id="{38C0BB12-588E-46A3-8591-FDF3058E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07" y="112081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33A8FF9-379D-4B5E-BF01-C343D2E55D8B}"/>
              </a:ext>
            </a:extLst>
          </p:cNvPr>
          <p:cNvGrpSpPr/>
          <p:nvPr/>
        </p:nvGrpSpPr>
        <p:grpSpPr>
          <a:xfrm>
            <a:off x="2702013" y="1099595"/>
            <a:ext cx="1900137" cy="1219200"/>
            <a:chOff x="708383" y="1248606"/>
            <a:chExt cx="1979527" cy="1277219"/>
          </a:xfrm>
        </p:grpSpPr>
        <p:pic>
          <p:nvPicPr>
            <p:cNvPr id="8" name="รูปภาพ 3">
              <a:extLst>
                <a:ext uri="{FF2B5EF4-FFF2-40B4-BE49-F238E27FC236}">
                  <a16:creationId xmlns:a16="http://schemas.microsoft.com/office/drawing/2014/main" xmlns="" id="{CC9D3626-279F-4057-B145-546C5509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99" y="1541047"/>
              <a:ext cx="1461111" cy="984778"/>
            </a:xfrm>
            <a:prstGeom prst="rect">
              <a:avLst/>
            </a:prstGeom>
            <a:effectLst/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63BDA2E8-0F00-46BF-893A-102B3BA1A07D}"/>
                </a:ext>
              </a:extLst>
            </p:cNvPr>
            <p:cNvSpPr/>
            <p:nvPr/>
          </p:nvSpPr>
          <p:spPr>
            <a:xfrm>
              <a:off x="708383" y="1248606"/>
              <a:ext cx="10518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FreesiaUPC" pitchFamily="34" charset="-34"/>
                  <a:cs typeface="FreesiaUPC" pitchFamily="34" charset="-34"/>
                </a:rPr>
                <a:t>Firewall</a:t>
              </a:r>
              <a:r>
                <a:rPr lang="th-TH" sz="2800" b="1" dirty="0">
                  <a:solidFill>
                    <a:srgbClr val="C00000"/>
                  </a:solidFill>
                  <a:latin typeface="FreesiaUPC" pitchFamily="34" charset="-34"/>
                  <a:cs typeface="FreesiaUPC" pitchFamily="34" charset="-34"/>
                </a:rPr>
                <a:t> </a:t>
              </a:r>
              <a:endParaRPr lang="en-GB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4" y="1144910"/>
            <a:ext cx="1555563" cy="11987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150" y="2560573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กำหนดการบริหารจัดการ และกำหนดค่า</a:t>
            </a:r>
            <a:r>
              <a:rPr lang="en-US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อย่างชัดเจน</a:t>
            </a:r>
          </a:p>
        </p:txBody>
      </p:sp>
      <p:sp>
        <p:nvSpPr>
          <p:cNvPr id="17" name="Oval 16"/>
          <p:cNvSpPr/>
          <p:nvPr/>
        </p:nvSpPr>
        <p:spPr>
          <a:xfrm>
            <a:off x="997473" y="3530777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การเชื่อมอินเทอร์เน็ตต้องเป็นเส้นทางที่กำหนด</a:t>
            </a:r>
          </a:p>
        </p:txBody>
      </p:sp>
      <p:sp>
        <p:nvSpPr>
          <p:cNvPr id="18" name="Oval 17"/>
          <p:cNvSpPr/>
          <p:nvPr/>
        </p:nvSpPr>
        <p:spPr>
          <a:xfrm>
            <a:off x="2183306" y="3662299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มีการบันทึกการเปลี่ยนแปลงค่าที่กำหนดทุกครั้ง </a:t>
            </a:r>
            <a:endParaRPr lang="en-US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12201" y="2554331"/>
            <a:ext cx="1296698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การเข้าถึง </a:t>
            </a:r>
            <a:r>
              <a:rPr lang="en-GB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Firewall </a:t>
            </a: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ต้องได้รับอนุญาตเท่านั้น</a:t>
            </a:r>
          </a:p>
        </p:txBody>
      </p:sp>
      <p:sp>
        <p:nvSpPr>
          <p:cNvPr id="20" name="Oval 19"/>
          <p:cNvSpPr/>
          <p:nvPr/>
        </p:nvSpPr>
        <p:spPr>
          <a:xfrm>
            <a:off x="3422037" y="3623655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sz="12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เปิดพอร์ตการเชื่อมต่อพื้นฐานของโปรแกรมทั่วไปที่ทางสหกรณ์อนุญาตให้ใช้งาน</a:t>
            </a:r>
            <a:endParaRPr lang="en-GB" sz="12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70783" y="2446902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มีการสำรองข้อมูลการกำหนดค่าของอุปกรณ์ </a:t>
            </a:r>
            <a:r>
              <a:rPr lang="en-US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Firewall</a:t>
            </a:r>
          </a:p>
        </p:txBody>
      </p:sp>
      <p:sp>
        <p:nvSpPr>
          <p:cNvPr id="22" name="Oval 21"/>
          <p:cNvSpPr/>
          <p:nvPr/>
        </p:nvSpPr>
        <p:spPr>
          <a:xfrm>
            <a:off x="5175174" y="2199739"/>
            <a:ext cx="1685052" cy="1613083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sz="12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เครื่องคอมพิวเตอร์แม่ข่ายที่ให้บริการระบบงานสารสนเทศต่าง ๆ จะต้องไม่อนุญาตให้มีการเชื่อมต่อเพื่อใช้งานอินเทอร์เน็ต</a:t>
            </a:r>
            <a:endParaRPr lang="en-GB" sz="12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55306" y="3585011"/>
            <a:ext cx="1294791" cy="1239490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sz="105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ช้งานที่ผิดนโยบายสหกรณ์มีสิทธิ์ที่จะระงับหรือปิดกั้นการใช้งานของคอมพิวเตอร์ลูกข่ายที่มีพฤติกรรมการ</a:t>
            </a:r>
            <a:endParaRPr lang="en-GB" sz="105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83459" y="3294148"/>
            <a:ext cx="1687694" cy="1615612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12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Remote Login </a:t>
            </a:r>
            <a:r>
              <a:rPr lang="th-TH" sz="12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จากภายนอกมายังเครื่องคอมพิวเตอร์แม่ข่าย หรืออุปกรณ์เครือข่ายภายใน จะต้องบันทึกรายการของการดำเนินการ</a:t>
            </a:r>
            <a:endParaRPr lang="en-GB" sz="12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469826" y="2388870"/>
            <a:ext cx="1493883" cy="1430079"/>
          </a:xfrm>
          <a:prstGeom prst="ellipse">
            <a:avLst/>
          </a:prstGeom>
          <a:noFill/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th-TH" sz="13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ผู้ละเมิดนโยบายการรักษาความมั่นคงปลอดภัยของ </a:t>
            </a:r>
            <a:r>
              <a:rPr lang="en-US" sz="13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Firewall</a:t>
            </a:r>
            <a:r>
              <a:rPr lang="th-TH" sz="13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จะถูกระงับการใช้งานอินเทอร์เน็ตทันที</a:t>
            </a:r>
            <a:endParaRPr lang="en-US" sz="13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 rot="20544914">
            <a:off x="4978073" y="1370123"/>
            <a:ext cx="1417376" cy="76944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1524797518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8680" y="1010362"/>
            <a:ext cx="38481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คือระบบรักษาความปลอดภัยของเครือข่ายคอมพิวเตอร์ ซึ่งจะทำหน้าที่เปิดและปิด การเข้าถึงจากภายนอก อาจพูดได้ว่า 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Firewall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ก็เหมือนยามหน้าประตูของคอมพิวเตอร์ ซึ่งการเข้าถึงจากภายนอกจะต้องผ่านให้ 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Firewall 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ตรวจสอบก่อนว่าสามารถเข้าระบบเครือข่ายภายในได้หรือไม่ </a:t>
            </a:r>
          </a:p>
          <a:p>
            <a:r>
              <a:rPr lang="en-US" sz="2000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Firewall </a:t>
            </a:r>
            <a:r>
              <a:rPr lang="th-TH" sz="2000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จะมีการกำหนดกฎระเบียบบังคับใช้เฉพาะเครือข่าย ซึ่งหมายความว่าหากการเข้าถึงนั้นถูกต้องตามที่ </a:t>
            </a:r>
            <a:r>
              <a:rPr lang="en-US" sz="2000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Firewall </a:t>
            </a:r>
            <a:r>
              <a:rPr lang="th-TH" sz="2000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กำหนดไว้ ก็จะเข้าถึงเครือข่ายได้ หากไม่ตรงก็จะเข้าถึงไม่ได้ </a:t>
            </a:r>
            <a:endParaRPr lang="en-US" sz="2000" dirty="0">
              <a:solidFill>
                <a:srgbClr val="FF000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6" name="Picture 2" descr="http://blog.onestopware.com/wp-content/uploads/2017/02/NGF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27" y="816052"/>
            <a:ext cx="3594803" cy="30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922021" y="548696"/>
            <a:ext cx="2076209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th-TH" sz="2400" b="1" dirty="0" err="1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ไฟร์วอลล์</a:t>
            </a:r>
            <a:r>
              <a:rPr lang="th-TH" sz="24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Firewall) </a:t>
            </a:r>
          </a:p>
        </p:txBody>
      </p:sp>
    </p:spTree>
    <p:extLst>
      <p:ext uri="{BB962C8B-B14F-4D97-AF65-F5344CB8AC3E}">
        <p14:creationId xmlns:p14="http://schemas.microsoft.com/office/powerpoint/2010/main" val="1395428722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9006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3.13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ติดตั้งระบบป้องกัน</a:t>
            </a:r>
            <a:r>
              <a:rPr lang="th-TH" sz="2400" b="1" dirty="0" err="1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ไวรัส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ให้กับเครื่องคอมพิวเตอร์ที่สำคัญทุกเครื่อง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      และ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ปรับปรุงระบบป้องกัน</a:t>
            </a:r>
            <a:r>
              <a:rPr lang="th-TH" sz="2400" b="1" dirty="0" err="1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ไวรัส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ให้เป็นปัจจุบันอย่างสม่ำเสมอ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485768"/>
            <a:ext cx="1914525" cy="1905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6F7864C-2258-4B2B-A6B2-AC016FAADCB1}"/>
              </a:ext>
            </a:extLst>
          </p:cNvPr>
          <p:cNvSpPr/>
          <p:nvPr/>
        </p:nvSpPr>
        <p:spPr>
          <a:xfrm>
            <a:off x="3289300" y="1282700"/>
            <a:ext cx="5321300" cy="3524250"/>
          </a:xfrm>
          <a:prstGeom prst="roundRect">
            <a:avLst>
              <a:gd name="adj" fmla="val 8372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906438">
            <a:off x="383545" y="2568158"/>
            <a:ext cx="1339548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Update</a:t>
            </a:r>
            <a:endParaRPr lang="th-TH" sz="36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64A90D-A3E7-437E-AAB7-64028447BB05}"/>
              </a:ext>
            </a:extLst>
          </p:cNvPr>
          <p:cNvSpPr/>
          <p:nvPr/>
        </p:nvSpPr>
        <p:spPr>
          <a:xfrm>
            <a:off x="370049" y="1455063"/>
            <a:ext cx="1854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ห้าม 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ผู้ใช้งานปรับแต่ง</a:t>
            </a:r>
            <a:endParaRPr lang="en-GB" sz="20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หรือ ยกเลิก</a:t>
            </a:r>
            <a:r>
              <a:rPr lang="en-GB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Antivirus</a:t>
            </a:r>
            <a:endParaRPr lang="en-GB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8AB588-7282-4C66-8D1B-B431682B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28" y="1455063"/>
            <a:ext cx="5062272" cy="3231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FDEC08-0941-406F-9C12-071FFF960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240" y="1015346"/>
            <a:ext cx="1492072" cy="14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63627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83319" y="322335"/>
            <a:ext cx="2884927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แบ่งเป็น 5 ประเภท</a:t>
            </a:r>
            <a:endParaRPr lang="en-US" sz="28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2008949" y="1487667"/>
            <a:ext cx="1564613" cy="141255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1.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บูตไวรัส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3307715" y="2247365"/>
            <a:ext cx="1564613" cy="141255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2.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ไฟล์ไวรัส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4634734" y="1522160"/>
            <a:ext cx="1564613" cy="141255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3.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มาโครไวรัส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5897253" y="2300442"/>
            <a:ext cx="1564613" cy="141255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5.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โทรจัน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70">
            <a:off x="375726" y="215453"/>
            <a:ext cx="2558342" cy="1304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7" y="1726667"/>
            <a:ext cx="1508054" cy="1003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57" y="3032920"/>
            <a:ext cx="2082981" cy="1457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05" y="845555"/>
            <a:ext cx="1374083" cy="976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33" y="1733095"/>
            <a:ext cx="1267933" cy="1167128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4572000" y="3007063"/>
            <a:ext cx="1564613" cy="1412556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</a:t>
            </a: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หนอน</a:t>
            </a:r>
            <a:endParaRPr lang="en-US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50" y="3785345"/>
            <a:ext cx="986525" cy="10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09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526" y="926194"/>
            <a:ext cx="7602948" cy="2862322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มาตรา 12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ถ้าการกระทำความผิดตามมาตรา 5 มาตรา 6 มาตรา 7 มาตรา 8 หรือมาตรา 11 เป็นการกระทำต่อข้อมูลคอมพิวเตอร์หรือระบบคอมพิวเตอร์ที่เกี่ยวกับการรักษาความมั่นคงปลอดภัยของประเทศ ความปลอดภัยสาธารณะ ความมั่นคงในทางเศรษฐกิจของประเทศ หรือโครงสร้างพื้นฐานอันเป็นประโยชน์สาธารณะ ต้องระวางโทษจำคุกตั้งแต่หนึ่งปีถึงเจ็ดปี และปรับตั้งแต่สองหมื่นบาทถึงหนึ่งแสนสี่หมื่นบาท</a:t>
            </a:r>
          </a:p>
          <a:p>
            <a:r>
              <a:rPr lang="th-TH" sz="1800" dirty="0">
                <a:solidFill>
                  <a:srgbClr val="FF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ถ้าการกระทำความผิดตามวรรคหนึ่งเป็นเหตุให้เกิดความเสียหายต่อข้อมูลคอมพิวเตอร์หรือระบบคอมพิวเตอร์ดังกล่าว ต้องระวางโทษจำคุกตั้งแต่หนึ่งปีถึงสิบปี และปรับตั้งแต่สองหมื่นบาทถึงสองแสนบาท</a:t>
            </a:r>
          </a:p>
          <a:p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ถ้าการกระทำความผิดตามมาตรา 9 หรือมาตรา 10 เป็นการกระทำต่อข้อมูลคอมพิวเตอร์หรือระบบคอมพิวเตอร์ตามวรรคหนึ่ง ต้องระวางโทษจำคุกตั้งแต่สามปีถึงสิบห้าปี และปรับตั้งแต่หกหมื่นบาทถึงสามแสนบาท</a:t>
            </a:r>
          </a:p>
          <a:p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ถ้าการกระทำความผิดตามวรรคหนึ่งหรือวรรคสามโดยมิได้มีเจตนาฆ่า แต่เป็นเหตุให้บุคคลอื่น ถึงแก่ความตาย ต้องระวางโทษจำคุกตั้งแต่ห้าปีถึงยี่สิบปี และปรับตั้งแต่หนึ่งแสนบาทถึงสี่แสนบาท</a:t>
            </a:r>
            <a:endParaRPr lang="en-US" sz="18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130" y="748145"/>
            <a:ext cx="7973824" cy="325475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4932" y="441751"/>
            <a:ext cx="63241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 ว่าด้วยการกระทำผิดเกี่ยวกับคอมพิวเตอร์ พ.ศ. 2550 และที่แก้ไขเพิ่มเติม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23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335" y="277738"/>
            <a:ext cx="8692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3. </a:t>
            </a: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จัดให้มีระบบรักษาความปลอดภัยของข้อมูลในระบบคอมพิวเตอร์และระบบเครือข่ายที่เพียงพอแก่การ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ป้องกันมิให้บุคคลที่ไม่มีอำนาจหน้าที่ที่เกี่ยวข้องได้เข้าถึง ล่วงรู้ ใช้ประโยชน์ หรือแก้ไขเปลี่ยนแปลงข้อมูลหรือระบบดังกล่าวได้</a:t>
            </a:r>
            <a:endParaRPr lang="th-TH" sz="1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14435"/>
              </p:ext>
            </p:extLst>
          </p:nvPr>
        </p:nvGraphicFramePr>
        <p:xfrm>
          <a:off x="286333" y="977407"/>
          <a:ext cx="8606854" cy="362712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9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41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88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7438"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3.1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มีวิธีการปฏิบัติเกี่ยวกับการบริหารจัดการรหัสผู้ใช้งาน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ในเรื่อง การสร้างหรือการเปลี่ยนแปลงหรือการลบรหัสผู้ใช้งานของระบบบัญชีคอมพิวเตอร์อย่างเหมาะสม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มีแต่ไม่ได้ถือปฏิบัติอย่างสม่ำเสมอ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มีและถือปฏิบัติอย่างสม่ำเสมอ</a:t>
                      </a:r>
                    </a:p>
                    <a:p>
                      <a:pPr algn="l"/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3.2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มีการกำหนดให้ผู้ใช้งานแต่ละรายมี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เป็นของตัวเองไม่ใช้ร่วมกับผู้อื่น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Account/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ใช้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ร่วมกัน แต่ไม่แบ่งแยกแผนกหรือระดับพนักงาน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มีกำหนด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ร่วมกันในระดับแผนกหรือระดับพนักงาน 	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ไม่ใช้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ร่วมกับผู้อื่น 	</a:t>
                      </a:r>
                    </a:p>
                    <a:p>
                      <a:pPr algn="l"/>
                      <a:endParaRPr lang="en-US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49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3.3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มีการกำหนดรหัสผ่านในการเข้าถึงระบบบัญชีคอมพิวเตอร์อย่างน้อย 6 ตัวอักษร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รหัสผ่านน้อยกว่าหรือเท่ากับ 4 ตัวอักษร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 น้อยกว่าหรือเท่ากับ 6 ตัวอักษร 	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รหัสผ่านอย่างน้อย 6 ตัวอักษร 	</a:t>
                      </a:r>
                    </a:p>
                    <a:p>
                      <a:pPr algn="l"/>
                      <a:endParaRPr lang="en-US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193951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78226"/>
              </p:ext>
            </p:extLst>
          </p:nvPr>
        </p:nvGraphicFramePr>
        <p:xfrm>
          <a:off x="329134" y="238267"/>
          <a:ext cx="8606854" cy="469392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7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369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88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3.4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มีการกำหนดระยะเวลาการเปลี่ยนรหัสผ่านของผู้ใช้งานอย่างน้อยทุก ๆ 6 เดือน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ไม่มีการเปลี่ยนรหัสผ่าน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เปลี่ยนรหัสผ่านมากกว่า 6 เดือน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เปลี่ยนรหัสผ่านทุก ๆ 6 เดือน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3.5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ลี่ยนรหัสผ่านใหม่ทันทีเมื่อผู้ใช้งานได้รับรหัสผ่านครั้งแรกก่อนเข้าถึงระบบบัญชีคอมพิวเตอร์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ไม่มีการเปลี่ยนรหัสครั้งแรก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ระบบไม่ได้บังคับเปลี่ยนรหัสครั้งแรก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ระบบบังคับให้มีการเปลี่ยนรหัสผ่านครั้งแรกเสมอ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49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3.6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มีการเก็บรหัสผ่านไว้เป็นความลับของผู้ใช้งานเพียงผู้เดียว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รหัสผ่านรับรู้ร่วมกันเป็นวงกว้างเนื่องจากมีการใช้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ร่วมกันเป็นวงกว้าง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รหัสผ่านรับรู้ร่วมกันเนื่องจากมีกำหนด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ร่วมกันในระดับแผนกหรือระดับพนักงาน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รหัสผ่านเก็บไว้เป็นความลับเนื่องจากไม่ใช้งาน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Account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ร่วมกัน</a:t>
                      </a:r>
                    </a:p>
                    <a:p>
                      <a:pPr algn="l"/>
                      <a:endParaRPr lang="en-US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49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3.7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มีการกำหนดสิทธิของผู้ใช้งานในการใช้กิจกรรมต่างๆ ของระบบบัญชี คอมพิวเตอร์เป็นไปตามหน้าที่รับผิดชอบ รวมทั้งคำนึงถึงการแบ่งแยกหน้าที่ที่ดีและเหมาะสม</a:t>
                      </a:r>
                      <a:endParaRPr lang="en-US" sz="18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กำหนดสิทธิของผู้ใช้งานให้สามารถทำได้ทุกเมนู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กำหนดสิทธิการใช้งานตามหน้าที่ความรับผิดชอบ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กำหนดสิทธิการใช้งานตามหน้าที่ความรับผิดชอบและคำนึงการแบ่งแยกหน้าที่ที่ดีและเหมาะสม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111877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57399"/>
              </p:ext>
            </p:extLst>
          </p:nvPr>
        </p:nvGraphicFramePr>
        <p:xfrm>
          <a:off x="329134" y="283987"/>
          <a:ext cx="8606854" cy="40233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7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51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882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มีการสอบทานสิทธิการใช้งานของผู้ใช้งานในระบบบัญชีคอมพิวเตอร์ ณ ปัจจุบันว่าสอดคล้อง ตามหน้าที่ความรับผิดชอบ อย่างน้อยปีละ 1 ครั้ง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ไม่มีการสอบทานสิทธิการใช้งาน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มีการสอบทานสิทธิการใช้งานว่าเหมาะสมกับหน้าที่น้อยกว่าปีละครั้ง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มีการสอบทานสิทธิการใช้งานว่าเหมาะสมกับหน้าที่ปีละครั้ง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3.9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มีการควบคุมการใช้งานผู้ใช้งานที่มีสิทธิสูงสุดในระบบบัญชีคอมพิวเตอร์ เช่น รหัสผู้ใช้งาน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Administrator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เป็นต้น โดยการเก็บซอง 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Password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ไว้ในตู้เซฟ หรือจำกัดเฉพาะในกรณีจำเป็นเท่านั้น</a:t>
                      </a:r>
                      <a:endParaRPr lang="en-US" sz="18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ไม่มีการควบคุมการใช้ผู้ใช้งานที่มีสิทธิสูงสุด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มีผู้ใช้งานที่มีสิทธิสูงสุดในระบบจำนวนมากกว่า 1 ผู้ใช้งานและใช้งานเฉพาะกรณีจำเป็น เช่น การติดตั้งโปรแกรม แก้ปัญหาระบบ เป็นต้น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มีผู้ใช้งานที่มีสิทธิสูงสุดในระบบจำนวน 1 ผู้ใช้งาน และจำกัดการใช้งานเฉพาะกรณีจำเป็นเท่านั้น เช่น การติดตั้งโปรแกรม แก้ปัญหาระบบ เป็นต้น และมีการเก็บรหัสผ่านของผู้ใช้งานที่มีสิทธิสูงสุดไว้ในที่ปลอดภัยรวมทั้งเปลี่ยนรหัสผ่านทุกครั้งเมื่อมีการใช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40807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1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35240"/>
              </p:ext>
            </p:extLst>
          </p:nvPr>
        </p:nvGraphicFramePr>
        <p:xfrm>
          <a:off x="230473" y="308240"/>
          <a:ext cx="8606854" cy="4435583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369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5893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8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8697">
                <a:tc>
                  <a:txBody>
                    <a:bodyPr/>
                    <a:lstStyle/>
                    <a:p>
                      <a:pPr algn="ctr"/>
                      <a:r>
                        <a:rPr lang="th-TH" sz="14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3.10</a:t>
                      </a:r>
                      <a:endParaRPr lang="en-US" sz="14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มีการเปลี่ยนรหัสผ่านของรหัสผู้ใช้งานที่มีสิทธิสูงสุดอย่างน้อยปีละครั้ง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ไม่มีการเปลี่ยนรหัสผ่านของผู้ใช้งานที่มีสิทธิสูงสุด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มีการเปลี่ยนรหัสผ่านของผู้ใช้งานที่มีสิทธิสูงสุดปีละครั้ง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มีการเปลี่ยนรหัสผ่านของผู้ใช้งานที่มีสิทธิสูงสุดมากกว่าปีละครั้ง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7937">
                <a:tc>
                  <a:txBody>
                    <a:bodyPr/>
                    <a:lstStyle/>
                    <a:p>
                      <a:pPr algn="ctr"/>
                      <a:r>
                        <a:rPr lang="th-TH" sz="14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3.11</a:t>
                      </a:r>
                      <a:endParaRPr lang="en-US" sz="14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มีการตรวจสอบหรือเฝ้าระวังเกี่ยวกับการรักษาความปลอดภัยระบบคอมพิวเตอร์แม่ข่ายอย่างสม่ำเสมอ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ไม่มีบุคคลากรในการตรวจสอบหรือเฝ้าระวังเกี่ยวกับการรักษาความปลอดภัย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ไม่มีการตรวจสอบหรือเฝ้าระวัง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มีการตรวจสอบหรือเฝ้าระวังเฉพาะเมื่อมีเหตุการณ์ผิดปกติเท่านั้น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มีการตรวจสอบหรือเฝ้าระวังจากการสอบทาน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Log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อย่างสม่ำเสมอ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0809">
                <a:tc>
                  <a:txBody>
                    <a:bodyPr/>
                    <a:lstStyle/>
                    <a:p>
                      <a:pPr algn="ctr"/>
                      <a:r>
                        <a:rPr lang="th-TH" sz="14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3.12</a:t>
                      </a:r>
                      <a:endParaRPr lang="en-US" sz="14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ในกรณีที่การเชื่อมต่อกับระบบภายนอกสหกรณ์ มีการติดตั้งอุปกรณ์ </a:t>
                      </a:r>
                      <a:r>
                        <a:rPr lang="en-US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Firewall</a:t>
                      </a: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 เพื่อป้องกันการบุกรุกเข้าสู่ระบบบัญชีคอมพิวเตอร์ภายในของสหกรณ์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ไม่มีการเชื่อมต่อกับระบบภายนอกสหกรณ์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มีการเชื่อมต่อแต่ไม่มีการติดตั้งอุปกรณ์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Firewall</a:t>
                      </a:r>
                      <a:endParaRPr lang="th-TH" sz="14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มีการเชื่อมต่อและติดตั้งอุปกรณ์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Firewall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แต่ยังไม่พิจารณาถึง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Firewall Policy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ให้สอดคล้องกับสภาพแวดล้อมของสหกรณ์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มีการเชื่อมต่อและติดตั้งอุปกรณ์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Firewall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และมีการกำหนด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Firewall Policy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ไว้อย่างเหมาะสม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7983">
                <a:tc>
                  <a:txBody>
                    <a:bodyPr/>
                    <a:lstStyle/>
                    <a:p>
                      <a:pPr algn="ctr"/>
                      <a:r>
                        <a:rPr lang="th-TH" sz="14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3.13</a:t>
                      </a:r>
                      <a:endParaRPr lang="en-US" sz="14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มีการติดตั้งระบบป้องกัน</a:t>
                      </a:r>
                      <a:r>
                        <a:rPr lang="th-TH" sz="1400" b="0" i="0" u="none" strike="noStrike" cap="none" baseline="0" dirty="0" err="1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ไวรัส</a:t>
                      </a: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ให้กับเครื่องคอมพิวเตอร์ที่สำคัญทุกเครื่องและปรับปรุงระบบป้องกัน</a:t>
                      </a:r>
                      <a:r>
                        <a:rPr lang="th-TH" sz="1400" b="0" i="0" u="none" strike="noStrike" cap="none" baseline="0" dirty="0" err="1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ไวรัส</a:t>
                      </a: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ให้เป็นปัจจุบันอย่างสม่ำเสมอ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ไม่มีการติดตั้งระบบป้องกัน</a:t>
                      </a:r>
                      <a:r>
                        <a:rPr lang="th-TH" sz="1400" b="0" i="0" u="none" strike="noStrike" cap="none" baseline="0" dirty="0" err="1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ไวรัส</a:t>
                      </a:r>
                      <a:endParaRPr lang="th-TH" sz="14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มีการติดตั้งระบบป้องกัน</a:t>
                      </a:r>
                      <a:r>
                        <a:rPr lang="th-TH" sz="1400" b="0" i="0" u="none" strike="noStrike" cap="none" baseline="0" dirty="0" err="1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ไวรัส</a:t>
                      </a: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แต่ไม่ได้ปรับปรุงให้เป็นปัจจุบัน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มีการติดตั้งระบบป้องกัน</a:t>
                      </a:r>
                      <a:r>
                        <a:rPr lang="th-TH" sz="1400" b="0" i="0" u="none" strike="noStrike" cap="none" baseline="0" dirty="0" err="1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ไวรัส</a:t>
                      </a: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และปรับปรุงให้เป็นปัจจุบันอยู่เสมอ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990927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8813" y="1617659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4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15382" y="2523844"/>
            <a:ext cx="282690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มาตรการควบคุมการพัฒนาระบบ</a:t>
            </a:r>
            <a:endParaRPr lang="en-US" sz="2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83080" y="203897"/>
            <a:ext cx="7066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จัดให้มี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มาตรฐานการควบคุมการพัฒนาหรือแก้ไขเปลี่ยนแปลงที่เพียงพอ 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เพื่อให้ระบบบัญชีคอมพิวเตอร์ มีการประมวลผลที่ถูกต้องครบถ้วน และเป็นไปตามความต้องการของผู้ใช้งาน รวมทั้งต้องมีการสื่อสารหรือฝึกอบรมเกี่ยวกับระบบบัญชีคอมพิวเตอร์ให้ผู้เกี่ยวข้องได้รับทราบอย่างทั่วถึงเพื่อให้สามารถใช้งานได้อย่างถูกต้อง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Rectangle 18"/>
          <p:cNvSpPr/>
          <p:nvPr/>
        </p:nvSpPr>
        <p:spPr>
          <a:xfrm>
            <a:off x="4982123" y="2514098"/>
            <a:ext cx="316218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มาตรการควบคุมการเปลี่ยนแปลงแก้ไข</a:t>
            </a:r>
            <a:endParaRPr lang="en-US" sz="2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6" name="ตัวเชื่อมต่อหักมุม 5"/>
          <p:cNvCxnSpPr>
            <a:stCxn id="2" idx="2"/>
            <a:endCxn id="19" idx="0"/>
          </p:cNvCxnSpPr>
          <p:nvPr/>
        </p:nvCxnSpPr>
        <p:spPr>
          <a:xfrm rot="5400000">
            <a:off x="3398357" y="1348250"/>
            <a:ext cx="506075" cy="1845117"/>
          </a:xfrm>
          <a:prstGeom prst="bentConnector3">
            <a:avLst>
              <a:gd name="adj1" fmla="val 5000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8"/>
          <p:cNvSpPr/>
          <p:nvPr/>
        </p:nvSpPr>
        <p:spPr>
          <a:xfrm>
            <a:off x="2360427" y="3384663"/>
            <a:ext cx="443732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าดการควบคุมการบริหารที่ดีก่อให้เกิดความเสี่ยงในการตอบสนองธุรกิจหรือระบบงานที่พัฒนาขึ้นอาจไม่ควบคุมภายในที่เพียงพอทำให้งานผิดพลาด</a:t>
            </a:r>
            <a:endParaRPr lang="en-US" sz="20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cxnSp>
        <p:nvCxnSpPr>
          <p:cNvPr id="64" name="ตัวเชื่อมต่อหักมุม 63"/>
          <p:cNvCxnSpPr>
            <a:stCxn id="2" idx="2"/>
            <a:endCxn id="23" idx="0"/>
          </p:cNvCxnSpPr>
          <p:nvPr/>
        </p:nvCxnSpPr>
        <p:spPr>
          <a:xfrm rot="16200000" flipH="1">
            <a:off x="5320420" y="1271301"/>
            <a:ext cx="496329" cy="1989264"/>
          </a:xfrm>
          <a:prstGeom prst="bentConnector3">
            <a:avLst>
              <a:gd name="adj1" fmla="val 5000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ตัวเชื่อมต่อหักมุม 70"/>
          <p:cNvCxnSpPr>
            <a:cxnSpLocks/>
            <a:stCxn id="19" idx="2"/>
            <a:endCxn id="35" idx="0"/>
          </p:cNvCxnSpPr>
          <p:nvPr/>
        </p:nvCxnSpPr>
        <p:spPr>
          <a:xfrm rot="16200000" flipH="1">
            <a:off x="3423606" y="2229180"/>
            <a:ext cx="460709" cy="1850255"/>
          </a:xfrm>
          <a:prstGeom prst="bentConnector3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ตัวเชื่อมต่อหักมุม 74"/>
          <p:cNvCxnSpPr>
            <a:cxnSpLocks/>
            <a:stCxn id="23" idx="2"/>
            <a:endCxn id="35" idx="0"/>
          </p:cNvCxnSpPr>
          <p:nvPr/>
        </p:nvCxnSpPr>
        <p:spPr>
          <a:xfrm rot="5400000">
            <a:off x="5335924" y="2157372"/>
            <a:ext cx="470455" cy="1984126"/>
          </a:xfrm>
          <a:prstGeom prst="bentConnector3">
            <a:avLst>
              <a:gd name="adj1" fmla="val 5000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44529" y="1499174"/>
            <a:ext cx="8054943" cy="2949537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5472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742" y="71921"/>
            <a:ext cx="4361723" cy="47466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7907" y="320788"/>
            <a:ext cx="2826902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มาตรการควบคุมการพัฒนาระบบ</a:t>
            </a:r>
            <a:endParaRPr lang="en-US" sz="2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Rectangle 18"/>
          <p:cNvSpPr/>
          <p:nvPr/>
        </p:nvSpPr>
        <p:spPr>
          <a:xfrm>
            <a:off x="5463540" y="320788"/>
            <a:ext cx="316218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มาตรการควบคุมการเปลี่ยนแปลงแก้ไข</a:t>
            </a:r>
            <a:endParaRPr lang="en-US" sz="2000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3" name="Rectangle 1"/>
          <p:cNvSpPr/>
          <p:nvPr/>
        </p:nvSpPr>
        <p:spPr>
          <a:xfrm>
            <a:off x="216693" y="725370"/>
            <a:ext cx="431720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u="sng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องค์ประกอบสำคัญในการพัฒนาระบบสารสนเทศ ประกอบด้วย </a:t>
            </a:r>
            <a:r>
              <a:rPr lang="en-US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</p:txBody>
      </p:sp>
      <p:sp>
        <p:nvSpPr>
          <p:cNvPr id="44" name="Rectangle 1"/>
          <p:cNvSpPr/>
          <p:nvPr/>
        </p:nvSpPr>
        <p:spPr>
          <a:xfrm>
            <a:off x="286125" y="1095976"/>
            <a:ext cx="4178340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82563" indent="-182563">
              <a:buClr>
                <a:srgbClr val="002060"/>
              </a:buClr>
              <a:buAutoNum type="arabicPeriod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แผนแม่บทระยะยาว </a:t>
            </a:r>
            <a:r>
              <a:rPr lang="en-US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(Long-range master plan)  (3-5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ปี)</a:t>
            </a:r>
          </a:p>
          <a:p>
            <a:pPr marL="182563" indent="-182563">
              <a:buClr>
                <a:srgbClr val="002060"/>
              </a:buClr>
              <a:buAutoNum type="arabicPeriod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แผนงานพัฒนาระบบ </a:t>
            </a:r>
            <a:r>
              <a:rPr lang="en-US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(Project Development plan)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(รายละเอียดของงาน/ผู้ปฏิบัติงานในแต่ละขั้นตอน/      ช่วงเวลา/ค่าใช้จ่ายโครงการแต่ละขั้นตอน)</a:t>
            </a:r>
          </a:p>
          <a:p>
            <a:pPr marL="182563" indent="-182563">
              <a:buClr>
                <a:srgbClr val="002060"/>
              </a:buClr>
              <a:buAutoNum type="arabicPeriod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กำหนดการประมวลผลข้อมูล </a:t>
            </a:r>
            <a:r>
              <a:rPr lang="en-US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(Data Processing Schedule) </a:t>
            </a:r>
          </a:p>
          <a:p>
            <a:pPr marL="182563" indent="-182563">
              <a:buClr>
                <a:srgbClr val="002060"/>
              </a:buClr>
              <a:buAutoNum type="arabicPeriod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การมอบหมายหน้าที่ และความรับผิดชอบแต่ละโครงการ (ผู้จัดการ/ทีมงาน/แต่ละคน)</a:t>
            </a:r>
          </a:p>
          <a:p>
            <a:pPr marL="182563" indent="-182563">
              <a:buClr>
                <a:srgbClr val="002060"/>
              </a:buClr>
              <a:buAutoNum type="arabicPeriod" startAt="5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การประเมินผลระหว่างดำเนินโครงการ แยกย่อยจากประเภทงานต่าง ๆ ตามแผนงาน</a:t>
            </a:r>
          </a:p>
          <a:p>
            <a:pPr marL="182563" indent="-182563">
              <a:buClr>
                <a:srgbClr val="002060"/>
              </a:buClr>
              <a:buAutoNum type="arabicPeriod" startAt="5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การสอบทานภายหลังการติดตั้งระบบ และนำระบบมาใช้งาน</a:t>
            </a:r>
          </a:p>
          <a:p>
            <a:pPr marL="182563" indent="-182563">
              <a:buClr>
                <a:srgbClr val="002060"/>
              </a:buClr>
              <a:buAutoNum type="arabicPeriod" startAt="5"/>
            </a:pP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การวัดผล ประเมินระบบงาน</a:t>
            </a:r>
            <a:endParaRPr lang="en-US" sz="18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4533902" y="731685"/>
            <a:ext cx="4518659" cy="41857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การแก้ไขเปลี่ยนแปลงระบบโดยไม่ได้รับอนุญาต </a:t>
            </a:r>
            <a:r>
              <a:rPr lang="th-TH" u="sng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ซึ่งอาจมีผลก่อให้เกิดความผิดพลาดในโปรแกรม การทุจริต หรือมีข้อมูลที่ไม่ถูกต้องในงบการเงินและรายงานต่าง ๆ อาจทำให้ระบบล้มเหลวหรือหยุดชะงัก จึงควรกำหนดให้มีมาตรการควบคุม ดังนี้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กำหนดระเบียบวิธีปฏิบัติในการเปลี่ยนแปลงแก้ไขระบบที่เป็นลายลักษณ์อักษร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กำหนดขอบเขตของการควบคุมการเปลี่ยนแปลงตามความจำเป็น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จัดทำและปรับปรุงกระบวนการเพื่อขออนุมัติจากคณะกรรมการดำเนินการของสหกรณ์ก่อนการเปลี่ยนแปลง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กรอกแบบฟอร์มเพื่อขออนุมัติการเปลี่ยนแปลงและดำเนินการ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ประเมินผลกระทบของการอนุมัติการเปลี่ยนแปลง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จัดลำดับความสำคัญของการอนุมัติการเปลี่ยนแปลงตามความเหมาะสม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จัดให้มีการอนุมัติเพื่อดำเนินการเปลี่ยนแปลง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ตรวจสอบ ติดตามและรายงานสถานการณ์ดำเนินการเปลี่ยนแปลงในทุกระยะ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มีการทดสอบระบบที่แก้ไขเปลี่ยนแปลง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สรุปผลการดำเนินการเปลี่ยนแปลงและบันทึกไว้เป็นลายลักษณ์อักษร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ถ้ามีความเกี่ยวข้องกับคู่มือ ขั้นตอนปฏิบัติ หรือเอกสารอื่น ก็ให้ปรับปรุงเอกสารเหล่านั้นตามความจำเป็น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กรณีการเปลี่ยนแปลงตามปกติ ให้ผู้ขออนุมัติเขียนแบบฟอร์มทำตามขั้นตอน</a:t>
            </a:r>
          </a:p>
          <a:p>
            <a:pPr marL="266700" indent="-266700">
              <a:buClr>
                <a:srgbClr val="002060"/>
              </a:buClr>
              <a:buAutoNum type="arabicPeriod"/>
            </a:pPr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กรณีการเปลี่ยนแปลงเร่งด่วน ให้คณะกรรมการดำเนินการเป็นผู้มอบหมายผู้ที่    จะเข้าไปทำการแก้ไข หลังจากนั้นจึงทำเอกสารภายหลัง</a:t>
            </a:r>
            <a:endParaRPr lang="en-US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7E8455-9B7E-42F3-BF93-FC90C23BFEA7}"/>
              </a:ext>
            </a:extLst>
          </p:cNvPr>
          <p:cNvSpPr/>
          <p:nvPr/>
        </p:nvSpPr>
        <p:spPr>
          <a:xfrm>
            <a:off x="4499974" y="71920"/>
            <a:ext cx="4503184" cy="47466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38257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32700"/>
            <a:ext cx="9144000" cy="9922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4.1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กำหนดวิธีปฏิบัติในการพัฒนาระบบงานใหม่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 โดยครอบคลุมถึงขั้นตอนที่สำคัญ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ได้แก่ กำหนดแผนการทำงาน กำหนดความต้องการใช้ระบบงาน</a:t>
            </a:r>
            <a:r>
              <a:rPr lang="en-US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การออกแบบระบบ การทดสอบ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และนำระบบออกใช้งานจริง และได้รับการอนุมัติจากคณะกรรมการดำเนินการสหกรณ์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0"/>
          <a:stretch/>
        </p:blipFill>
        <p:spPr>
          <a:xfrm>
            <a:off x="131734" y="1400763"/>
            <a:ext cx="2891498" cy="28525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D2AEE1-C752-464F-9D3F-D69B359A4A91}"/>
              </a:ext>
            </a:extLst>
          </p:cNvPr>
          <p:cNvSpPr/>
          <p:nvPr/>
        </p:nvSpPr>
        <p:spPr>
          <a:xfrm>
            <a:off x="3600892" y="1461003"/>
            <a:ext cx="2117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มีการร้องขอให้มีการพัฒนา</a:t>
            </a:r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06AAFE-1CCD-41D9-84C7-212CB7FCCF38}"/>
              </a:ext>
            </a:extLst>
          </p:cNvPr>
          <p:cNvSpPr/>
          <p:nvPr/>
        </p:nvSpPr>
        <p:spPr>
          <a:xfrm>
            <a:off x="3600892" y="1978660"/>
            <a:ext cx="4635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ระบุความต้องการทางสารสนเทศสำหรับระบบสารสนเทศที่ต้องการปรับปรุงก่อนที่จะเริ่มต้นทำการพัฒนา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0F0379-F180-48B3-A769-6433A5986A66}"/>
              </a:ext>
            </a:extLst>
          </p:cNvPr>
          <p:cNvSpPr/>
          <p:nvPr/>
        </p:nvSpPr>
        <p:spPr>
          <a:xfrm>
            <a:off x="6884762" y="1370956"/>
            <a:ext cx="2127505" cy="461665"/>
          </a:xfrm>
          <a:prstGeom prst="rect">
            <a:avLst/>
          </a:prstGeom>
          <a:ln w="19050">
            <a:solidFill>
              <a:srgbClr val="C0000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C925D-8F58-4CFC-8533-A1258BEF99E1}"/>
              </a:ext>
            </a:extLst>
          </p:cNvPr>
          <p:cNvSpPr/>
          <p:nvPr/>
        </p:nvSpPr>
        <p:spPr>
          <a:xfrm>
            <a:off x="3581277" y="3437943"/>
            <a:ext cx="5045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มีการสอบทานกฎเกณฑ์ของระเบียบที่เกี่ยวข้อง เนื่องจากการแก้ไขเปลี่ยนแปลงในหลายกรณี</a:t>
            </a:r>
            <a:r>
              <a:rPr lang="th-TH" sz="2000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อาจส่งผลกระทบต่อการปฏิบัติตามระเบียบของสหกรณ์ </a:t>
            </a:r>
            <a:endParaRPr lang="en-US" sz="2000" dirty="0">
              <a:solidFill>
                <a:srgbClr val="FF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B1B12B-9309-4994-AAC5-058C7565984C}"/>
              </a:ext>
            </a:extLst>
          </p:cNvPr>
          <p:cNvSpPr/>
          <p:nvPr/>
        </p:nvSpPr>
        <p:spPr>
          <a:xfrm>
            <a:off x="3581277" y="2830239"/>
            <a:ext cx="3183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กำหนดขั้นตอนหรือวิธีปฏิบัติในการพัฒนา</a:t>
            </a:r>
            <a:endParaRPr lang="en-GB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1" name="Right Arrow 7">
            <a:extLst>
              <a:ext uri="{FF2B5EF4-FFF2-40B4-BE49-F238E27FC236}">
                <a16:creationId xmlns:a16="http://schemas.microsoft.com/office/drawing/2014/main" xmlns="" id="{13CA86A0-4F57-4005-A40D-554D06F1A442}"/>
              </a:ext>
            </a:extLst>
          </p:cNvPr>
          <p:cNvSpPr/>
          <p:nvPr/>
        </p:nvSpPr>
        <p:spPr>
          <a:xfrm rot="5400000">
            <a:off x="3230999" y="1523029"/>
            <a:ext cx="337388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xmlns="" id="{7738FEB3-2102-4B57-9DFC-3615A7ABC5BE}"/>
              </a:ext>
            </a:extLst>
          </p:cNvPr>
          <p:cNvSpPr/>
          <p:nvPr/>
        </p:nvSpPr>
        <p:spPr>
          <a:xfrm rot="5400000">
            <a:off x="2968085" y="2217047"/>
            <a:ext cx="863213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7">
            <a:extLst>
              <a:ext uri="{FF2B5EF4-FFF2-40B4-BE49-F238E27FC236}">
                <a16:creationId xmlns:a16="http://schemas.microsoft.com/office/drawing/2014/main" xmlns="" id="{9A6E4632-8B04-49BA-B1E9-8A23FF32D0C4}"/>
              </a:ext>
            </a:extLst>
          </p:cNvPr>
          <p:cNvSpPr/>
          <p:nvPr/>
        </p:nvSpPr>
        <p:spPr>
          <a:xfrm rot="5400000">
            <a:off x="3230996" y="2864940"/>
            <a:ext cx="337388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7">
            <a:extLst>
              <a:ext uri="{FF2B5EF4-FFF2-40B4-BE49-F238E27FC236}">
                <a16:creationId xmlns:a16="http://schemas.microsoft.com/office/drawing/2014/main" xmlns="" id="{4C0EA4B6-1CE8-4730-BEF3-119439F70D50}"/>
              </a:ext>
            </a:extLst>
          </p:cNvPr>
          <p:cNvSpPr/>
          <p:nvPr/>
        </p:nvSpPr>
        <p:spPr>
          <a:xfrm rot="5400000">
            <a:off x="2878555" y="3696633"/>
            <a:ext cx="1042267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48626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55771"/>
            <a:ext cx="9144000" cy="7755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4.2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ในการ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พัฒนาระบบบัญชีคอมพิวเตอร์ใหม่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มีกำหนดแผนการทำงาน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       และขั้นตอนการทำงานที่ชัดเจน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037900" y="1150907"/>
            <a:ext cx="5451963" cy="400110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กำหนดขั้นตอนหรือวิธีปฏิบัติในการพัฒนาหรือแก้ไขเปลี่ยนแปลงระบบงาน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" y="1619834"/>
            <a:ext cx="3249953" cy="2938314"/>
          </a:xfrm>
          <a:prstGeom prst="rect">
            <a:avLst/>
          </a:prstGeom>
        </p:spPr>
      </p:pic>
      <p:sp>
        <p:nvSpPr>
          <p:cNvPr id="6" name="สี่เหลี่ยมผืนผ้า 1"/>
          <p:cNvSpPr/>
          <p:nvPr/>
        </p:nvSpPr>
        <p:spPr>
          <a:xfrm>
            <a:off x="3558151" y="2440848"/>
            <a:ext cx="3582389" cy="1631216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โดยอย่างน้อยควรมีข้อกำหนดเกี่ยวกับ </a:t>
            </a:r>
          </a:p>
          <a:p>
            <a:pPr marL="342900" indent="-342900">
              <a:buFontTx/>
              <a:buChar char="-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ขั้นตอนในการร้องขอ</a:t>
            </a:r>
          </a:p>
          <a:p>
            <a:pPr marL="342900" indent="-342900">
              <a:buFontTx/>
              <a:buChar char="-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ขั้นตอนในการพัฒนาหรือแก้ไขเปลี่ยนแปลง</a:t>
            </a:r>
          </a:p>
          <a:p>
            <a:pPr marL="342900" indent="-342900">
              <a:buFontTx/>
              <a:buChar char="-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ขั้นตอนในการทดสอบ </a:t>
            </a:r>
          </a:p>
          <a:p>
            <a:pPr marL="342900" indent="-342900">
              <a:buFontTx/>
              <a:buChar char="-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ขั้นตอนในการโอนย้ายระบบงาน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สี่เหลี่ยมผืนผ้า 1"/>
          <p:cNvSpPr/>
          <p:nvPr/>
        </p:nvSpPr>
        <p:spPr>
          <a:xfrm>
            <a:off x="4280018" y="1765102"/>
            <a:ext cx="2137025" cy="461665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2460" y="2719852"/>
            <a:ext cx="1948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ได้รับการอนุมัติจากคณะกรรมการดำเนินการสหกรณ์ และการดำเนินการเป็นไปตามแผนงานและขั้นตอนที่กำหนดไว้</a:t>
            </a:r>
            <a:endParaRPr lang="en-US" sz="20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5179834" y="1479741"/>
            <a:ext cx="337388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5179834" y="2164273"/>
            <a:ext cx="337388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971844" y="2876346"/>
            <a:ext cx="337388" cy="36317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รูปภาพที่เกี่ยวข้อง">
            <a:extLst>
              <a:ext uri="{FF2B5EF4-FFF2-40B4-BE49-F238E27FC236}">
                <a16:creationId xmlns:a16="http://schemas.microsoft.com/office/drawing/2014/main" xmlns="" id="{7BCB533C-F5A1-43D7-BB3A-00FAE5E41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7578540" y="1173515"/>
            <a:ext cx="1370460" cy="13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282940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01866"/>
            <a:ext cx="9144000" cy="7579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4.3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ในการพัฒนาระบบบัญชีคอมพิวเตอร์ใหม่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มีการกำหนดหน้าที่ความรับผิดชอบ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ของผู้ที่เกี่ยวข้องอย่างชัดเจน 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13446" r="11609" b="13382"/>
          <a:stretch/>
        </p:blipFill>
        <p:spPr>
          <a:xfrm>
            <a:off x="319793" y="1139407"/>
            <a:ext cx="1526878" cy="144651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b="14875"/>
          <a:stretch/>
        </p:blipFill>
        <p:spPr>
          <a:xfrm>
            <a:off x="1992702" y="1314999"/>
            <a:ext cx="2754840" cy="198407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572000" y="1139409"/>
            <a:ext cx="39767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Clr>
                <a:srgbClr val="002060"/>
              </a:buClr>
              <a:buFont typeface="+mj-lt"/>
              <a:buAutoNum type="arabicParenR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ในการพัฒนาระบบ</a:t>
            </a:r>
            <a:r>
              <a:rPr lang="th-TH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จะต้องแบ่งแยกบุคลากรที่ปฏิบัติหน้าที่ในส่วนการพัฒนาระบบงาน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Developer)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ออกจากบุคลากรที่ทำหน้าที่บริหารระบบ (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System Administrator)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ซึ่งปฏิบัติงานอยู่ในส่วนระบบคอมพิวเตอร์ที่ใช้งานจริง (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Production Environment) </a:t>
            </a:r>
          </a:p>
          <a:p>
            <a:pPr marL="266700" indent="-266700">
              <a:buClr>
                <a:srgbClr val="002060"/>
              </a:buClr>
              <a:buFont typeface="+mj-lt"/>
              <a:buAutoNum type="arabicParenR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ต้องจัดให้มีการ</a:t>
            </a:r>
            <a:r>
              <a:rPr lang="th-TH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จัดทำรายละเอียดหน้าที่และความรับผิดชอบ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Job Description)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ซึ่งระบุหน้าที่และความรับผิดชอบของแต่ละหน้าที่งาน และความรับผิดชอบของบุคลากรแต่ละคนภายในฝ่ายคอมพิวเตอร์อย่างชัดเจนเป็นลายลักษณ์อักษร 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7"/>
          <a:stretch/>
        </p:blipFill>
        <p:spPr>
          <a:xfrm>
            <a:off x="12028" y="2776276"/>
            <a:ext cx="2142413" cy="21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965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180758"/>
            <a:ext cx="9144000" cy="8080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4.4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กำหนดความต้องการของผู้ใช้งานของระบบงานใหม่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User Requirements)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อย่างชัดเจน 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เพื่อใช้ในการควบคุมการพัฒนาระบบงานว่าเป็นไปตามความต้องการของผู้ใช้งานอย่างเหมาะสม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55" y="1062755"/>
            <a:ext cx="1795870" cy="174955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5" y="2848736"/>
            <a:ext cx="1751617" cy="1751617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56E8F7FD-82FB-44D7-8CC9-9077929C0257}"/>
              </a:ext>
            </a:extLst>
          </p:cNvPr>
          <p:cNvSpPr/>
          <p:nvPr/>
        </p:nvSpPr>
        <p:spPr>
          <a:xfrm>
            <a:off x="1841595" y="1115447"/>
            <a:ext cx="2248982" cy="1870740"/>
          </a:xfrm>
          <a:prstGeom prst="hexagon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มีการร้องขอให้มีการพัฒนาหรือแก้ไขเปลี่ยนแปลงระบบงานคอมพิวเตอร์</a:t>
            </a:r>
            <a:endParaRPr lang="en-US" sz="2000" kern="100" spc="-30" dirty="0">
              <a:solidFill>
                <a:schemeClr val="accent5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5375F95-C8BD-4741-AA5A-7D53F0481DDB}"/>
              </a:ext>
            </a:extLst>
          </p:cNvPr>
          <p:cNvSpPr/>
          <p:nvPr/>
        </p:nvSpPr>
        <p:spPr>
          <a:xfrm>
            <a:off x="3936846" y="1863609"/>
            <a:ext cx="1795870" cy="1452033"/>
          </a:xfrm>
          <a:prstGeom prst="hexagon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การประเมินผลกระทบของการเปลี่ยนแปลง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5F01AB-3421-41DC-8DC3-5D8C25D31F75}"/>
              </a:ext>
            </a:extLst>
          </p:cNvPr>
          <p:cNvSpPr/>
          <p:nvPr/>
        </p:nvSpPr>
        <p:spPr>
          <a:xfrm rot="20621284">
            <a:off x="6735465" y="1583811"/>
            <a:ext cx="212750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GB" sz="2400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BF41C14A-4C13-471A-9E56-778D3FA19CD4}"/>
              </a:ext>
            </a:extLst>
          </p:cNvPr>
          <p:cNvSpPr/>
          <p:nvPr/>
        </p:nvSpPr>
        <p:spPr>
          <a:xfrm>
            <a:off x="4028476" y="3417302"/>
            <a:ext cx="1704240" cy="1340136"/>
          </a:xfrm>
          <a:prstGeom prst="hexagon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มีการสอบทานกฎเกณฑ์ของระเบียบที่เกี่ยวข้อง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xmlns="" id="{CE2042B6-D0B9-4693-8947-554DB083DEBC}"/>
              </a:ext>
            </a:extLst>
          </p:cNvPr>
          <p:cNvSpPr/>
          <p:nvPr/>
        </p:nvSpPr>
        <p:spPr>
          <a:xfrm>
            <a:off x="5490458" y="2436617"/>
            <a:ext cx="2067729" cy="1841533"/>
          </a:xfrm>
          <a:prstGeom prst="hexagon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มีการกำหนดการสงวนสิทธิที่จะตรวจสอบด้านคุณภาพและความถูกต้องของซอฟต์แวร์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05603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" y="415637"/>
            <a:ext cx="8020287" cy="4529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6939305" y="2369026"/>
            <a:ext cx="375615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แหล่งที่มา </a:t>
            </a:r>
            <a:r>
              <a:rPr lang="en-US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1200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สำนักงานปลัดกระทรวง การอุดมศึกษา วิทยาศาสตร์ วิจัยและนวัตกรรม</a:t>
            </a:r>
            <a:endParaRPr lang="en-US" sz="1200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80" y="300537"/>
            <a:ext cx="8199304" cy="46447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3241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 ว่าด้วยการกระทำผิดเกี่ยวกับคอมพิวเตอร์ พ.ศ. 2550 และที่แก้ไขเพิ่มเติม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37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1710421" y="3672649"/>
            <a:ext cx="1236561" cy="5818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Google Shape;155;p15"/>
          <p:cNvSpPr txBox="1">
            <a:spLocks/>
          </p:cNvSpPr>
          <p:nvPr/>
        </p:nvSpPr>
        <p:spPr>
          <a:xfrm>
            <a:off x="0" y="233916"/>
            <a:ext cx="9144000" cy="84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4.5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ในกรณีที่มีการแปลงข้อมูลจากระบบเดิมไประบบงานใหม่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มีกระบวนการตรวจสอบ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หรือกระทบยอดระหว่างระบบงานเดิมและระบบงานใหม่อย่างเหมาะสม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851888" y="2685521"/>
            <a:ext cx="3725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2060"/>
              </a:buClr>
              <a:buFont typeface="+mj-lt"/>
              <a:buAutoNum type="arabicParenR" startAt="2"/>
            </a:pPr>
            <a:r>
              <a:rPr lang="th-TH" sz="24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ในระบบงานที่สำคัญควรมีหน่วยงานหรือทีมงานอิสระเข้าตรวจสอบ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ว่ามีการปฏิบัติตามขั้นตอนการพัฒนาและการทดสอบระบบก่อนที่จะโอนย้ายไปใช้งานจริง   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7" y="1242385"/>
            <a:ext cx="2767686" cy="1326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6717" y="274389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ระบบเดิม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สี่เหลี่ยมผืนผ้า 1">
            <a:extLst>
              <a:ext uri="{FF2B5EF4-FFF2-40B4-BE49-F238E27FC236}">
                <a16:creationId xmlns:a16="http://schemas.microsoft.com/office/drawing/2014/main" xmlns="" id="{C2FA4A7C-CF0C-4B34-BE14-8097703AB6E6}"/>
              </a:ext>
            </a:extLst>
          </p:cNvPr>
          <p:cNvSpPr/>
          <p:nvPr/>
        </p:nvSpPr>
        <p:spPr>
          <a:xfrm>
            <a:off x="276045" y="1242385"/>
            <a:ext cx="4106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th-TH" sz="24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แจ้งให้ผู้ที่เกี่ยวข้องระบบสารสนเทศได้รับทราบเกี่ยวกับการเปลี่ยนแปลง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ระบบใหม่เพื่อให้บุคคลเหล่านั้นมีเวลาเพียงพอในการดำเนินการทดสอบและทบทวน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ก่อนที่จะดำเนินการเปลี่ยนแปลง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2050" name="Picture 2" descr="ผลการค้นหารูปภาพสำหรับ icon ระบบงาน">
            <a:extLst>
              <a:ext uri="{FF2B5EF4-FFF2-40B4-BE49-F238E27FC236}">
                <a16:creationId xmlns:a16="http://schemas.microsoft.com/office/drawing/2014/main" xmlns="" id="{6FC36378-BE06-4B5B-B927-11C463B0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0" y="3430104"/>
            <a:ext cx="1296813" cy="1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ผลการค้นหารูปภาพสำหรับ icon ระบบงาน">
            <a:extLst>
              <a:ext uri="{FF2B5EF4-FFF2-40B4-BE49-F238E27FC236}">
                <a16:creationId xmlns:a16="http://schemas.microsoft.com/office/drawing/2014/main" xmlns="" id="{81C1608A-C6AE-4B8E-90CF-5512209C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34" y="3458456"/>
            <a:ext cx="1166057" cy="116605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7F7222-7EA9-4B80-A2DC-51EA366C3BB4}"/>
              </a:ext>
            </a:extLst>
          </p:cNvPr>
          <p:cNvSpPr/>
          <p:nvPr/>
        </p:nvSpPr>
        <p:spPr>
          <a:xfrm>
            <a:off x="978092" y="3315781"/>
            <a:ext cx="8563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ระบบเดิม</a:t>
            </a:r>
            <a:endParaRPr lang="en-US" sz="18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0D81D2-FF22-4CEC-AE42-E9D1C3681C83}"/>
              </a:ext>
            </a:extLst>
          </p:cNvPr>
          <p:cNvSpPr/>
          <p:nvPr/>
        </p:nvSpPr>
        <p:spPr>
          <a:xfrm>
            <a:off x="3066558" y="3242347"/>
            <a:ext cx="87876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ระบบใหม่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C7965B0-FEF6-4619-97C3-FE9434C44125}"/>
              </a:ext>
            </a:extLst>
          </p:cNvPr>
          <p:cNvSpPr/>
          <p:nvPr/>
        </p:nvSpPr>
        <p:spPr>
          <a:xfrm>
            <a:off x="1691496" y="3778929"/>
            <a:ext cx="12907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chemeClr val="bg1"/>
                </a:solidFill>
                <a:latin typeface="FreesiaUPC" pitchFamily="34" charset="-34"/>
                <a:cs typeface="FreesiaUPC" pitchFamily="34" charset="-34"/>
              </a:rPr>
              <a:t>ทดสอบ ทบทวน</a:t>
            </a:r>
            <a:endParaRPr lang="en-US" sz="18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8612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02021"/>
            <a:ext cx="9144000" cy="8730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4.6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ทดสอบระบบงานที่พัฒนาใหม่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เพื่อให้มั่นใจว่าระบบสามารถทำงานได้มีประสิทธิภาพ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ประมวลผลถูกต้องและเป็นไปตามความต้องการก่อนจะนำระบบงานออกใช้งานจริง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512288" y="1313916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th-TH" sz="2000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ผู้ที่ร้องขอและฝ่ายคอมพิวเตอร์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รวมทั้งผู้ใช้งานอื่นที่เกี่ยวข้อง </a:t>
            </a: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ต้องมีส่วนร่วมในการทดสอบ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เพื่อให้มั่นใจว่าระบบงานคอมพิวเตอร์ที่ได้รับการพัฒนาใหม่ มีการทำงานที่มีประสิทธิภาพ มีการประมวลผลที่ถูกต้องครบถ้วน และเป็นไปตามความต้องการก่อนที่จะนำระบบไปใช้งานจริง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ระบบงานที่สำคัญควรมีหน่วยงานหรือทีมงานอิสระ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เข้าตรวจสอบว่ามีการปฏิบัติตาม ขั้นตอนการพัฒนาและการทดสอบระบบก่อนที่จะโอนย้ายไปใช้งานจริง   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6" name="Picture 2" descr="Image result for icon t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712" y="2125586"/>
            <a:ext cx="2412478" cy="220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677735">
            <a:off x="1037972" y="1591193"/>
            <a:ext cx="217932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697127660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79006"/>
            <a:ext cx="9144000" cy="6353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4.7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การอนุมัติตามขั้นตอน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ของกระบวนการพัฒนาระบบงานใหม่จากผู้บริหารของสหกรณ์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AutoShape 2" descr="Image result for icon à¸à¹à¸­à¹à¸ªà¸à¸­"/>
          <p:cNvSpPr>
            <a:spLocks noChangeAspect="1" noChangeArrowheads="1"/>
          </p:cNvSpPr>
          <p:nvPr/>
        </p:nvSpPr>
        <p:spPr bwMode="auto">
          <a:xfrm>
            <a:off x="297031" y="1155133"/>
            <a:ext cx="2909424" cy="29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07" y="1353181"/>
            <a:ext cx="1843904" cy="1843904"/>
          </a:xfrm>
          <a:prstGeom prst="rect">
            <a:avLst/>
          </a:prstGeom>
        </p:spPr>
      </p:pic>
      <p:pic>
        <p:nvPicPr>
          <p:cNvPr id="3074" name="Picture 2" descr="ผลการค้นหารูปภาพสำหรับ icon requirements png">
            <a:extLst>
              <a:ext uri="{FF2B5EF4-FFF2-40B4-BE49-F238E27FC236}">
                <a16:creationId xmlns:a16="http://schemas.microsoft.com/office/drawing/2014/main" xmlns="" id="{0942F481-4DC8-4705-BDE4-AD5DD4B7F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4" y="2082398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615958-E897-4189-99AC-CF897EEB7E4D}"/>
              </a:ext>
            </a:extLst>
          </p:cNvPr>
          <p:cNvSpPr/>
          <p:nvPr/>
        </p:nvSpPr>
        <p:spPr>
          <a:xfrm>
            <a:off x="394037" y="1498321"/>
            <a:ext cx="17940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 </a:t>
            </a:r>
            <a:r>
              <a:rPr lang="en-GB" sz="4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R</a:t>
            </a:r>
            <a:r>
              <a:rPr lang="en-GB" sz="2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equirements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196F84-141A-4D4E-8C73-E9928491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054" y="3362663"/>
            <a:ext cx="2048794" cy="10450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D8AE5E-5F67-4853-A2E9-6E1A2487FDE7}"/>
              </a:ext>
            </a:extLst>
          </p:cNvPr>
          <p:cNvSpPr/>
          <p:nvPr/>
        </p:nvSpPr>
        <p:spPr>
          <a:xfrm>
            <a:off x="3831946" y="758702"/>
            <a:ext cx="1309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P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rocedure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126CB9-3437-4B4E-87EE-C8422A644CD8}"/>
              </a:ext>
            </a:extLst>
          </p:cNvPr>
          <p:cNvSpPr/>
          <p:nvPr/>
        </p:nvSpPr>
        <p:spPr>
          <a:xfrm>
            <a:off x="6032301" y="2156251"/>
            <a:ext cx="10951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P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rocess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076" name="Picture 4" descr="ผลการค้นหารูปภาพสำหรับ icon operation">
            <a:extLst>
              <a:ext uri="{FF2B5EF4-FFF2-40B4-BE49-F238E27FC236}">
                <a16:creationId xmlns:a16="http://schemas.microsoft.com/office/drawing/2014/main" xmlns="" id="{18BE30AB-88CE-4331-979E-76BCD0909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98" y="2336842"/>
            <a:ext cx="2163754" cy="21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CC1C516-D574-41E1-BEB1-5E77C9B7F7AC}"/>
              </a:ext>
            </a:extLst>
          </p:cNvPr>
          <p:cNvSpPr/>
          <p:nvPr/>
        </p:nvSpPr>
        <p:spPr>
          <a:xfrm>
            <a:off x="4169073" y="3124547"/>
            <a:ext cx="3306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002060"/>
              </a:buClr>
              <a:buFontTx/>
              <a:buChar char="-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กำหนดแผนการทำงาน 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7800" indent="-177800">
              <a:buClr>
                <a:srgbClr val="002060"/>
              </a:buClr>
              <a:buFontTx/>
              <a:buChar char="-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กำหนดความต้องการใช้ระบบงาน 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7800" indent="-177800">
              <a:buClr>
                <a:srgbClr val="002060"/>
              </a:buClr>
              <a:buFontTx/>
              <a:buChar char="-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การออกแบบระบบ 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7800" indent="-177800">
              <a:buClr>
                <a:srgbClr val="002060"/>
              </a:buClr>
              <a:buFontTx/>
              <a:buChar char="-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การทดสอบและนำระบบออกใช้งานจริง </a:t>
            </a:r>
            <a:endParaRPr lang="en-GB" sz="18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177800" indent="-177800">
              <a:buClr>
                <a:srgbClr val="002060"/>
              </a:buClr>
              <a:buFontTx/>
              <a:buChar char="-"/>
            </a:pPr>
            <a:r>
              <a:rPr lang="th-TH" sz="18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และได้รับการอนุมัติจากคณะกรรมการดำเนินการสหกรณ์</a:t>
            </a:r>
            <a:endParaRPr lang="en-GB" sz="1800" dirty="0"/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xmlns="" id="{952A55A2-645E-47D8-BB42-D395BF7DE2BE}"/>
              </a:ext>
            </a:extLst>
          </p:cNvPr>
          <p:cNvSpPr/>
          <p:nvPr/>
        </p:nvSpPr>
        <p:spPr>
          <a:xfrm rot="16200000" flipV="1">
            <a:off x="3252882" y="3178614"/>
            <a:ext cx="822589" cy="1054410"/>
          </a:xfrm>
          <a:prstGeom prst="ben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xmlns="" id="{77824EE2-6003-41DB-A94F-E56635265B9E}"/>
              </a:ext>
            </a:extLst>
          </p:cNvPr>
          <p:cNvSpPr/>
          <p:nvPr/>
        </p:nvSpPr>
        <p:spPr>
          <a:xfrm rot="16200000" flipH="1" flipV="1">
            <a:off x="5638940" y="1377083"/>
            <a:ext cx="830996" cy="1088521"/>
          </a:xfrm>
          <a:prstGeom prst="ben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37549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30448"/>
            <a:ext cx="9144000" cy="7579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4.8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การจัดฝึกอบรม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เกี่ยวกับระบบบัญชีคอมพิวเตอร์ให้กับผู้ใช้งาน 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          เพื่อให้สามารถประมวลผลข้อมูลได้ถูกต้องและครบถ้วน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44598" y="1126607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จัดหลักสูตรอบรมเจ้าหน้าที่สหกรณ์ให้มี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ความรู้ความเข้าใจในด้านอุปกรณ์คอมพิวเตอร์และซอฟต์แวร์เบื้องต้น </a:t>
            </a: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เพื่อลดความเสี่ยงด้านข้อผิดพลาดจากการปฏิบัติงานให้น้อยที่สุด ทำให้เจ้าหน้าที่มีความรู้ความเข้าใจการใช้และบริหารจัดการเครื่องมืออุปกรณ์ทางด้านสารสนเทศได้มีประสิทธิภาพยิ่งขึ้น 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ส่งเจ้าหน้าที่ของสหกรณ์ไป</a:t>
            </a:r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อบรมร่วมกันหน่วยงานอื่น หรือสถาบันที่มีการจัดฝึกอบรมในเนื้อหาที่เป็นประโยชน์ต่อการปฏิบัติงานเทคโนโลยีสารสนเทศและการสื่อสารของสหกรณ์</a:t>
            </a:r>
            <a:endParaRPr lang="en-US" sz="20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1" y="1412626"/>
            <a:ext cx="3533775" cy="3076575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2260886" y="1126605"/>
            <a:ext cx="1359668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เจ้าหน้าที่สหกรณ์</a:t>
            </a:r>
            <a:endParaRPr lang="th-TH" sz="1800" b="1" dirty="0"/>
          </a:p>
        </p:txBody>
      </p:sp>
    </p:spTree>
    <p:extLst>
      <p:ext uri="{BB962C8B-B14F-4D97-AF65-F5344CB8AC3E}">
        <p14:creationId xmlns:p14="http://schemas.microsoft.com/office/powerpoint/2010/main" val="2006359492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180753"/>
            <a:ext cx="9144000" cy="1267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4.9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การกำหนดวิธีปฏิบัติงานเกี่ยวกับการขอเปลี่ยนแปลงแก้ไขระบบงาน</a:t>
            </a:r>
            <a:r>
              <a:rPr lang="en-US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โดยครอบคลุม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กระบวนการขอเปลี่ยนแปลงแก้ไข ขั้นตอนในการทดสอบ และขั้นตอนในการ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นำระบบงานออกใช้งานจริงอย่างเป็นลายลักษณ์อักษร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69296F11-D026-49E7-8CDC-04ADBD6BB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990604"/>
              </p:ext>
            </p:extLst>
          </p:nvPr>
        </p:nvGraphicFramePr>
        <p:xfrm>
          <a:off x="2899145" y="2069821"/>
          <a:ext cx="5925880" cy="1706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925880">
                  <a:extLst>
                    <a:ext uri="{9D8B030D-6E8A-4147-A177-3AD203B41FA5}">
                      <a16:colId xmlns:a16="http://schemas.microsoft.com/office/drawing/2014/main" xmlns="" val="119954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200" b="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กำหนดขั้นตอนหรือวิธีปฏิบัติในการพัฒนาหรือแก้ไขเปลี่ยนแปลงระบบงาน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305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200" b="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มีการประเมินผลกระทบของการเปลี่ยนแปลงที่สำคัญ</a:t>
                      </a:r>
                      <a:endParaRPr lang="en-US" sz="2200" b="0" dirty="0">
                        <a:solidFill>
                          <a:srgbClr val="002060"/>
                        </a:solidFill>
                        <a:latin typeface="FreesiaUPC" pitchFamily="34" charset="-34"/>
                        <a:cs typeface="FreesiaUPC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2413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มีการสอบทานกฎเกณฑ์ของระเบียบที่เกี่ยวข้อง </a:t>
                      </a:r>
                      <a:endParaRPr lang="en-GB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4278852"/>
                  </a:ext>
                </a:extLst>
              </a:tr>
              <a:tr h="179940"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solidFill>
                            <a:srgbClr val="002060"/>
                          </a:solidFill>
                          <a:latin typeface="FreesiaUPC" pitchFamily="34" charset="-34"/>
                          <a:cs typeface="FreesiaUPC" pitchFamily="34" charset="-34"/>
                        </a:rPr>
                        <a:t>แจ้งให้ผู้ที่เกี่ยวข้องระบบสารสนเทศได้รับทราบเกี่ยวกับการเปลี่ยนแปลง</a:t>
                      </a:r>
                      <a:endParaRPr lang="en-GB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115767"/>
                  </a:ext>
                </a:extLst>
              </a:tr>
            </a:tbl>
          </a:graphicData>
        </a:graphic>
      </p:graphicFrame>
      <p:pic>
        <p:nvPicPr>
          <p:cNvPr id="11" name="Picture 2" descr="รูปภาพที่เกี่ยวข้อง">
            <a:extLst>
              <a:ext uri="{FF2B5EF4-FFF2-40B4-BE49-F238E27FC236}">
                <a16:creationId xmlns:a16="http://schemas.microsoft.com/office/drawing/2014/main" xmlns="" id="{6A3BDCA5-581F-4BFE-8334-7F463907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5" y="1579433"/>
            <a:ext cx="2349840" cy="234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A6FF3F-328A-4538-A44F-BDFE39F6515D}"/>
              </a:ext>
            </a:extLst>
          </p:cNvPr>
          <p:cNvSpPr/>
          <p:nvPr/>
        </p:nvSpPr>
        <p:spPr>
          <a:xfrm rot="21263725">
            <a:off x="5440484" y="1283215"/>
            <a:ext cx="231329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E4490A-6020-4787-896B-317ECCDF6C46}"/>
              </a:ext>
            </a:extLst>
          </p:cNvPr>
          <p:cNvSpPr/>
          <p:nvPr/>
        </p:nvSpPr>
        <p:spPr>
          <a:xfrm>
            <a:off x="2820486" y="1470405"/>
            <a:ext cx="2451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เปลี่ยนแปลงระบบงาน</a:t>
            </a:r>
            <a:r>
              <a:rPr lang="en-US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49384380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50067" y="3768905"/>
            <a:ext cx="4849402" cy="721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Google Shape;155;p15"/>
          <p:cNvSpPr txBox="1">
            <a:spLocks/>
          </p:cNvSpPr>
          <p:nvPr/>
        </p:nvSpPr>
        <p:spPr>
          <a:xfrm>
            <a:off x="0" y="244551"/>
            <a:ext cx="9144000" cy="8608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4.10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การอนุมัติการขอเปลี่ยนแปลงแก้ไขโปรแกรม/ระบบงาน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               จากผู้บริหารสหกรณ์อย่างเป็นลายลักษณ์อักษร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665535" y="1197767"/>
            <a:ext cx="49339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ต้องมีการร้องขอ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โดยระบุปัญหาหรือเหตุผลความจำเป็นที่ต้อง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เปลี่ยนแปลงแก้ไขโปรแกรม/ระบบงาน </a:t>
            </a:r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endParaRPr lang="en-US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มีการประเมินผลกระทบของการเปลี่ยนแปลงที่สำคัญ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และได้รับการอนุมัติจาก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คณะกรรมการดำเนินการสหกรณ์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4277" r="18737" b="4820"/>
          <a:stretch/>
        </p:blipFill>
        <p:spPr>
          <a:xfrm>
            <a:off x="595901" y="1372430"/>
            <a:ext cx="2774023" cy="27123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E39DBC-E21B-418E-BF42-3D2ADDDF9C02}"/>
              </a:ext>
            </a:extLst>
          </p:cNvPr>
          <p:cNvSpPr/>
          <p:nvPr/>
        </p:nvSpPr>
        <p:spPr>
          <a:xfrm rot="20463866">
            <a:off x="1192125" y="2412023"/>
            <a:ext cx="231329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เป็นลายลักษณ์อักษร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GB" sz="2400" b="1" dirty="0"/>
          </a:p>
        </p:txBody>
      </p:sp>
      <p:pic>
        <p:nvPicPr>
          <p:cNvPr id="4102" name="Picture 6" descr="ผลการค้นหารูปภาพสำหรับ icon อนุมัติ">
            <a:extLst>
              <a:ext uri="{FF2B5EF4-FFF2-40B4-BE49-F238E27FC236}">
                <a16:creationId xmlns:a16="http://schemas.microsoft.com/office/drawing/2014/main" xmlns="" id="{E421D77A-C144-4898-BE8B-81412AA4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703">
            <a:off x="2056497" y="3678080"/>
            <a:ext cx="1941918" cy="8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5400000">
            <a:off x="5952451" y="1540015"/>
            <a:ext cx="360101" cy="5139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5952451" y="2651709"/>
            <a:ext cx="360101" cy="5139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5952450" y="3419578"/>
            <a:ext cx="360101" cy="5139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1332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50520"/>
            <a:ext cx="9144000" cy="12388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4.11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การทดสอบโปรแกรม/ระบบงาน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ที่เปลี่ยนแปลงแก้ไข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จากผู้ที่ร้องขอรวมทั้งผู้ใช้งานอื่น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เพื่อให้มั่นใจว่าระบบสามารถทำงานได้มีประสิทธิภาพ ประมวลผลถูกต้อง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และเป็นไปตามความต้องการก่อนจะที่โอนย้ายไปยังระบบงานที่ใช้จริง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122" name="Picture 2" descr="ผลการค้นหารูปภาพสำหรับ icon ทดสอบ">
            <a:extLst>
              <a:ext uri="{FF2B5EF4-FFF2-40B4-BE49-F238E27FC236}">
                <a16:creationId xmlns:a16="http://schemas.microsoft.com/office/drawing/2014/main" xmlns="" id="{0732CBD9-AE9C-4260-A8AD-CFE43AD1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4" y="1859171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ผลการค้นหารูปภาพสำหรับ icon คน">
            <a:extLst>
              <a:ext uri="{FF2B5EF4-FFF2-40B4-BE49-F238E27FC236}">
                <a16:creationId xmlns:a16="http://schemas.microsoft.com/office/drawing/2014/main" xmlns="" id="{1A56B796-0D33-4FED-9654-7004D74B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69" y="1540453"/>
            <a:ext cx="1482974" cy="14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ผลการค้นหารูปภาพสำหรับ icon คน">
            <a:extLst>
              <a:ext uri="{FF2B5EF4-FFF2-40B4-BE49-F238E27FC236}">
                <a16:creationId xmlns:a16="http://schemas.microsoft.com/office/drawing/2014/main" xmlns="" id="{69A3D101-7DB9-41B4-AD3C-8D2B4B2B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1" y="3023427"/>
            <a:ext cx="1825610" cy="17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2A37788-B32A-4C03-999A-B262474F321B}"/>
              </a:ext>
            </a:extLst>
          </p:cNvPr>
          <p:cNvSpPr/>
          <p:nvPr/>
        </p:nvSpPr>
        <p:spPr>
          <a:xfrm>
            <a:off x="2479055" y="3441023"/>
            <a:ext cx="113204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ผู้ร้องขอ </a:t>
            </a:r>
            <a:endParaRPr lang="en-GB" sz="28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75AB7F-90C9-4E58-8CE0-31E4F919322A}"/>
              </a:ext>
            </a:extLst>
          </p:cNvPr>
          <p:cNvSpPr/>
          <p:nvPr/>
        </p:nvSpPr>
        <p:spPr>
          <a:xfrm>
            <a:off x="2513760" y="1943931"/>
            <a:ext cx="10342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ผู้ใช้งาน</a:t>
            </a:r>
            <a:endParaRPr lang="en-GB" sz="2800" b="1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xmlns="" id="{2D5B8A09-29F6-4919-8D93-5CDC069EB25B}"/>
              </a:ext>
            </a:extLst>
          </p:cNvPr>
          <p:cNvCxnSpPr>
            <a:endCxn id="5122" idx="1"/>
          </p:cNvCxnSpPr>
          <p:nvPr/>
        </p:nvCxnSpPr>
        <p:spPr>
          <a:xfrm>
            <a:off x="3619500" y="2205541"/>
            <a:ext cx="1281684" cy="553743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992F98A5-0B03-43AB-83F6-7F5A271014C9}"/>
              </a:ext>
            </a:extLst>
          </p:cNvPr>
          <p:cNvCxnSpPr>
            <a:stCxn id="3" idx="3"/>
            <a:endCxn id="5122" idx="1"/>
          </p:cNvCxnSpPr>
          <p:nvPr/>
        </p:nvCxnSpPr>
        <p:spPr>
          <a:xfrm flipV="1">
            <a:off x="3611096" y="2759284"/>
            <a:ext cx="1290088" cy="94334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1458968-F8AE-4145-AC4E-3AFA66DC670E}"/>
              </a:ext>
            </a:extLst>
          </p:cNvPr>
          <p:cNvSpPr/>
          <p:nvPr/>
        </p:nvSpPr>
        <p:spPr>
          <a:xfrm>
            <a:off x="7435849" y="2467151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มั่นใจ</a:t>
            </a:r>
            <a:endParaRPr lang="en-GB" sz="28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9599BCCC-8229-45B2-BAAF-1CCFDAA81C47}"/>
              </a:ext>
            </a:extLst>
          </p:cNvPr>
          <p:cNvSpPr/>
          <p:nvPr/>
        </p:nvSpPr>
        <p:spPr>
          <a:xfrm>
            <a:off x="6870700" y="2482412"/>
            <a:ext cx="558800" cy="523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6069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94246"/>
            <a:ext cx="9144000" cy="854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4.12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การแบ่งแยกหน้าที่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ระหว่างผู้พัฒนาหรือผู้เปลี่ยนแปลงแก้ไขระบบงานออกจาก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 ผู้โอนย้ายโปรแกรมหรือระบบงานเข้าสู่ระบบงานที่ใช้จริง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4" y="1333949"/>
            <a:ext cx="3543673" cy="3248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E2A32F-7232-4222-A036-8E25E2ADC840}"/>
              </a:ext>
            </a:extLst>
          </p:cNvPr>
          <p:cNvSpPr/>
          <p:nvPr/>
        </p:nvSpPr>
        <p:spPr>
          <a:xfrm>
            <a:off x="4787527" y="1935030"/>
            <a:ext cx="2839239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ผู้พัฒนา/ผู้เปลี่ยนแปลงแก้ไข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DAE581-A420-4C44-96DA-A27EB2F1D497}"/>
              </a:ext>
            </a:extLst>
          </p:cNvPr>
          <p:cNvSpPr/>
          <p:nvPr/>
        </p:nvSpPr>
        <p:spPr>
          <a:xfrm>
            <a:off x="4787527" y="3081851"/>
            <a:ext cx="3385863" cy="461665"/>
          </a:xfrm>
          <a:prstGeom prst="rect">
            <a:avLst/>
          </a:prstGeom>
          <a:solidFill>
            <a:srgbClr val="FF5050"/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ผู้โอนย้ายโปรแกรม/ถ่ายโอนระบบ</a:t>
            </a:r>
            <a:endParaRPr lang="en-GB" sz="24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323F4EAE-E8AF-4B68-BD3A-B9A03CB03EF0}"/>
              </a:ext>
            </a:extLst>
          </p:cNvPr>
          <p:cNvSpPr/>
          <p:nvPr/>
        </p:nvSpPr>
        <p:spPr>
          <a:xfrm>
            <a:off x="876300" y="2717800"/>
            <a:ext cx="7135890" cy="361950"/>
          </a:xfrm>
          <a:custGeom>
            <a:avLst/>
            <a:gdLst>
              <a:gd name="connsiteX0" fmla="*/ 0 w 6972300"/>
              <a:gd name="connsiteY0" fmla="*/ 196850 h 361950"/>
              <a:gd name="connsiteX1" fmla="*/ 0 w 6972300"/>
              <a:gd name="connsiteY1" fmla="*/ 196850 h 361950"/>
              <a:gd name="connsiteX2" fmla="*/ 190500 w 6972300"/>
              <a:gd name="connsiteY2" fmla="*/ 215900 h 361950"/>
              <a:gd name="connsiteX3" fmla="*/ 241300 w 6972300"/>
              <a:gd name="connsiteY3" fmla="*/ 222250 h 361950"/>
              <a:gd name="connsiteX4" fmla="*/ 317500 w 6972300"/>
              <a:gd name="connsiteY4" fmla="*/ 234950 h 361950"/>
              <a:gd name="connsiteX5" fmla="*/ 431800 w 6972300"/>
              <a:gd name="connsiteY5" fmla="*/ 241300 h 361950"/>
              <a:gd name="connsiteX6" fmla="*/ 596900 w 6972300"/>
              <a:gd name="connsiteY6" fmla="*/ 0 h 361950"/>
              <a:gd name="connsiteX7" fmla="*/ 1060450 w 6972300"/>
              <a:gd name="connsiteY7" fmla="*/ 241300 h 361950"/>
              <a:gd name="connsiteX8" fmla="*/ 1257300 w 6972300"/>
              <a:gd name="connsiteY8" fmla="*/ 69850 h 361950"/>
              <a:gd name="connsiteX9" fmla="*/ 1587500 w 6972300"/>
              <a:gd name="connsiteY9" fmla="*/ 304800 h 361950"/>
              <a:gd name="connsiteX10" fmla="*/ 1873250 w 6972300"/>
              <a:gd name="connsiteY10" fmla="*/ 6350 h 361950"/>
              <a:gd name="connsiteX11" fmla="*/ 2317750 w 6972300"/>
              <a:gd name="connsiteY11" fmla="*/ 361950 h 361950"/>
              <a:gd name="connsiteX12" fmla="*/ 2635250 w 6972300"/>
              <a:gd name="connsiteY12" fmla="*/ 44450 h 361950"/>
              <a:gd name="connsiteX13" fmla="*/ 3003550 w 6972300"/>
              <a:gd name="connsiteY13" fmla="*/ 330200 h 361950"/>
              <a:gd name="connsiteX14" fmla="*/ 3143250 w 6972300"/>
              <a:gd name="connsiteY14" fmla="*/ 158750 h 361950"/>
              <a:gd name="connsiteX15" fmla="*/ 3479800 w 6972300"/>
              <a:gd name="connsiteY15" fmla="*/ 323850 h 361950"/>
              <a:gd name="connsiteX16" fmla="*/ 3752850 w 6972300"/>
              <a:gd name="connsiteY16" fmla="*/ 6350 h 361950"/>
              <a:gd name="connsiteX17" fmla="*/ 4152900 w 6972300"/>
              <a:gd name="connsiteY17" fmla="*/ 158750 h 361950"/>
              <a:gd name="connsiteX18" fmla="*/ 6972300 w 6972300"/>
              <a:gd name="connsiteY18" fmla="*/ 133350 h 361950"/>
              <a:gd name="connsiteX19" fmla="*/ 6972300 w 6972300"/>
              <a:gd name="connsiteY19" fmla="*/ 1333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72300" h="361950">
                <a:moveTo>
                  <a:pt x="0" y="196850"/>
                </a:moveTo>
                <a:lnTo>
                  <a:pt x="0" y="196850"/>
                </a:lnTo>
                <a:cubicBezTo>
                  <a:pt x="83447" y="204797"/>
                  <a:pt x="118584" y="207439"/>
                  <a:pt x="190500" y="215900"/>
                </a:cubicBezTo>
                <a:cubicBezTo>
                  <a:pt x="207448" y="217894"/>
                  <a:pt x="224424" y="219719"/>
                  <a:pt x="241300" y="222250"/>
                </a:cubicBezTo>
                <a:cubicBezTo>
                  <a:pt x="266765" y="226070"/>
                  <a:pt x="291966" y="231619"/>
                  <a:pt x="317500" y="234950"/>
                </a:cubicBezTo>
                <a:cubicBezTo>
                  <a:pt x="376468" y="242641"/>
                  <a:pt x="380219" y="241300"/>
                  <a:pt x="431800" y="241300"/>
                </a:cubicBezTo>
                <a:lnTo>
                  <a:pt x="596900" y="0"/>
                </a:lnTo>
                <a:lnTo>
                  <a:pt x="1060450" y="241300"/>
                </a:lnTo>
                <a:lnTo>
                  <a:pt x="1257300" y="69850"/>
                </a:lnTo>
                <a:lnTo>
                  <a:pt x="1587500" y="304800"/>
                </a:lnTo>
                <a:lnTo>
                  <a:pt x="1873250" y="6350"/>
                </a:lnTo>
                <a:lnTo>
                  <a:pt x="2317750" y="361950"/>
                </a:lnTo>
                <a:lnTo>
                  <a:pt x="2635250" y="44450"/>
                </a:lnTo>
                <a:lnTo>
                  <a:pt x="3003550" y="330200"/>
                </a:lnTo>
                <a:lnTo>
                  <a:pt x="3143250" y="158750"/>
                </a:lnTo>
                <a:lnTo>
                  <a:pt x="3479800" y="323850"/>
                </a:lnTo>
                <a:lnTo>
                  <a:pt x="3752850" y="6350"/>
                </a:lnTo>
                <a:lnTo>
                  <a:pt x="4152900" y="158750"/>
                </a:lnTo>
                <a:lnTo>
                  <a:pt x="6972300" y="133350"/>
                </a:lnTo>
                <a:lnTo>
                  <a:pt x="6972300" y="133350"/>
                </a:lnTo>
              </a:path>
            </a:pathLst>
          </a:custGeom>
          <a:noFill/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468861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39663"/>
            <a:ext cx="9144000" cy="8448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4.13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การแบ่งแยกส่วนคอมพิวเตอร์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ที่มีไว้สำหรับการพัฒนาระบบงานหรือ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       ระบบงานสำหรับทดสอบออกจากระบบงานที่ใช้งานจริง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009650" y="1258845"/>
            <a:ext cx="44546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ต้องแบ่งแยกส่วนคอมพิวเตอร์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ที่มีไว้สำหรับ</a:t>
            </a:r>
          </a:p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การพัฒนาระบบงาน </a:t>
            </a:r>
            <a:r>
              <a:rPr lang="th-TH" sz="2400" dirty="0">
                <a:solidFill>
                  <a:srgbClr val="0070C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FreesiaUPC" pitchFamily="34" charset="-34"/>
                <a:cs typeface="FreesiaUPC" pitchFamily="34" charset="-34"/>
              </a:rPr>
              <a:t>Develop Environment)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ออกจาก 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ส่วนที่ใช้งานจริง </a:t>
            </a:r>
            <a:r>
              <a:rPr lang="th-TH" sz="2400" dirty="0">
                <a:solidFill>
                  <a:schemeClr val="accent6">
                    <a:lumMod val="75000"/>
                  </a:schemeClr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reesiaUPC" pitchFamily="34" charset="-34"/>
                <a:cs typeface="FreesiaUPC" pitchFamily="34" charset="-34"/>
              </a:rPr>
              <a:t>Production Environment)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และควบคุมให้มีการเข้าถึงเฉพาะผู้ที่เกี่ยวข้องในแต่ละส่วนเท่านั้น ทั้งนี้การแบ่งแยกส่วนตามที่กล่าว อาจแบ่งโดยใช้เครื่องคอมพิวเตอร์คนละเครื่อง หรือแบ่งโดยการจัดเนื้อที่ไว้ภายในเครื่องคอมพิวเตอร์เดียวกันก็ได้  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01" y="1292062"/>
            <a:ext cx="2213275" cy="1772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7029" y="3365500"/>
            <a:ext cx="2198914" cy="15132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5406" y="1258847"/>
            <a:ext cx="2192399" cy="16507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64279" y="3125596"/>
            <a:ext cx="2192399" cy="165074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38119" y="1083612"/>
            <a:ext cx="2356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Develop Environment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1927" y="3084829"/>
            <a:ext cx="141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Production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3026116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รูปภาพที่เกี่ยวข้อง">
            <a:extLst>
              <a:ext uri="{FF2B5EF4-FFF2-40B4-BE49-F238E27FC236}">
                <a16:creationId xmlns:a16="http://schemas.microsoft.com/office/drawing/2014/main" xmlns="" id="{A1F50BFA-FF6A-4923-A20A-57C77800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5" y="1474213"/>
            <a:ext cx="4391881" cy="28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55;p15"/>
          <p:cNvSpPr txBox="1">
            <a:spLocks/>
          </p:cNvSpPr>
          <p:nvPr/>
        </p:nvSpPr>
        <p:spPr>
          <a:xfrm>
            <a:off x="0" y="283788"/>
            <a:ext cx="9144000" cy="8788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72000" tIns="72000" rIns="72000" bIns="72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4.14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การสื่อสารการเปลี่ยนแปลง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ให้ผู้ใช้งานที่เกี่ยวข้องได้รับทราบอย่างทั่วถึง 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                      เพื่อให้สามารถใช้งานได้อย่างถูกต้อง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476750" y="1392600"/>
            <a:ext cx="42673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2060"/>
              </a:buClr>
              <a:buFont typeface="+mj-lt"/>
              <a:buAutoNum type="arabicParenR"/>
            </a:pP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มีการสื่อสารการเปลี่ยนแปลง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ให้ผู้ใช้งานที่เกี่ยวข้องได้รับทราบอย่างทั่วถึง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เพื่อให้สามารถใช้งานได้อย่างถูกต้อง </a:t>
            </a:r>
          </a:p>
          <a:p>
            <a:pPr marL="457200" indent="-457200">
              <a:buClr>
                <a:srgbClr val="002060"/>
              </a:buClr>
              <a:buFont typeface="+mj-lt"/>
              <a:buAutoNum type="arabicParenR"/>
            </a:pP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สร้างความตระหนัก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ถึงระบบรักษาความปลอดภัย (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security)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และเสถียรภาพการทำงาน (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availability)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ของระบบงานตั้งแต่ในช่วงเริ่มต้นของการพัฒนาหรือการแก้ไขเปลี่ยนแปลง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27075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4878" y="1002916"/>
            <a:ext cx="7494243" cy="2585323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มาตรา 11 </a:t>
            </a:r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ผู้ใดส่งข้อมูลคอมพิวเตอร์หรือจดหมายอิเล็กทรอนิกส์แก่บุคคลอื่นโดยปกปิด หรือปลอมแปลงแหล่งที่มาของการส่งข้อมูลดังกล่าว อันเป็นการรบกวนการใช้ระบบคอมพิวเตอร์ของบุคคลอื่นโดยปกติสุข ต้องระวางโทษปรับไม่เกินหนึ่งแสนบาท</a:t>
            </a:r>
          </a:p>
          <a:p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“ผู้ใดส่งข้อมูลคอมพิวเตอร์หรือจดหมายอิเล็กทรอนิกส์แก่บุคคลอื่นอันมีลักษณะเป็นการก่อให้เกิดความเดือดร้อนรำคาญแก่ผู้รับข้อมูล คอมพิวเตอร์หรือจดหมายอิเล็กทรอนิกส์ โดยไม่เปิดโอกาสให้ผู้รับสามารถบอกเลิกหรือแจ้งความประสงค์เพื่อปฏิเสธการตอบรับได้โดยง่าย     ต้องระวางโทษปรับไม่เกินสองแสนบาท</a:t>
            </a:r>
          </a:p>
          <a:p>
            <a:r>
              <a:rPr lang="th-TH" sz="18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ให้รัฐมนตรีออกประกาศกำหนดลักษณะและวิธีการส่ง รวมทั้งลักษณะและปริมาณของข้อมูลคอมพิวเตอร์หรือจดหมายอิเล็กทรอนิกส์ ซึ่งไม่เป็นการก่อให้เกิดความเดือดร้อนรำคาญแก่ผู้รับและลักษณะอันเป็นการบอกเลิกหรือแจ้งความประสงค์เพื่อปฏิเสธการตอบรับได้โดยง่าย”</a:t>
            </a:r>
            <a:endParaRPr lang="en-US" sz="18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624" y="767316"/>
            <a:ext cx="7839541" cy="325475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4932" y="473724"/>
            <a:ext cx="63241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18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พระราชบัญญัติ ว่าด้วยการกระทำผิดเกี่ยวกับคอมพิวเตอร์ พ.ศ. 2550 และที่แก้ไขเพิ่มเติม</a:t>
            </a:r>
            <a:endParaRPr lang="en-US" sz="1800" b="1" dirty="0"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82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021" y="548596"/>
            <a:ext cx="8469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</a:t>
            </a:r>
            <a:r>
              <a:rPr lang="th-TH" sz="18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4. จัดให้มีมาตรฐานการควบคุมการพัฒนาหรือแก้ไขเปลี่ยนแปลงที่เพียงพอ เพื่อให้ระบบบัญชีคอมพิวเตอร์ </a:t>
            </a:r>
          </a:p>
          <a:p>
            <a:pPr>
              <a:buClr>
                <a:schemeClr val="dk1"/>
              </a:buClr>
              <a:buSzPts val="3600"/>
            </a:pPr>
            <a:r>
              <a:rPr lang="th-TH" sz="1800" b="1" dirty="0">
                <a:solidFill>
                  <a:schemeClr val="accent4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มีการประมวลผลที่ถูกต้องครบถ้วน และเป็นไปตามความต้องการของผู้ใช้งาน รวมทั้งต้องมีการสื่อสารหรือฝึกอบรมเกี่ยวกับระบบบัญชีคอมพิวเตอร์ให้ผู้เกี่ยวข้องได้รับทราบอย่างทั่วถึงเพื่อให้สามารถใช้งานได้อย่างถูกต้อง</a:t>
            </a:r>
            <a:endParaRPr lang="th-TH" sz="1800" b="1" dirty="0">
              <a:solidFill>
                <a:schemeClr val="accent4">
                  <a:lumMod val="50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43064"/>
              </p:ext>
            </p:extLst>
          </p:nvPr>
        </p:nvGraphicFramePr>
        <p:xfrm>
          <a:off x="329134" y="1496052"/>
          <a:ext cx="8606854" cy="222504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7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9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07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4.1</a:t>
                      </a: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มีการกำหนดวิธีปฏิบัติในการพัฒนาระบบงานใหม่อย่างเป็นลายลักษณ์อักษร โดยครอบคลุมถึงขั้นตอนที่สำคัญ ได้แก่ การกำหนดแผนการทำงาน การกำหนดความต้องการของระบบ การออกแบบระบบ การทดสอบและนำระบบออกใช้งานจริง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หรือ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ไม่มีการกำหนดวิธีปฏิบัติ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มีการกำหนดวิธีปฏิบัติเป็นลายลักษณ์อักษร แต่ไม่ถือปฏิบัติในทุกขั้นตอน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มีการกำหนดวิธีปฏิบัติเป็นลายลักษณ์อักษรและถือปฏิบัติในทุกขั้นตอน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495092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95242"/>
              </p:ext>
            </p:extLst>
          </p:nvPr>
        </p:nvGraphicFramePr>
        <p:xfrm>
          <a:off x="281511" y="391152"/>
          <a:ext cx="8614841" cy="426720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0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ในการพัฒนาระบบบัญชีคอมพิวเตอร์ใหม่ มีกำหนดแผนการทำงานและขั้นตอนการทำงานที่ชัดเจน</a:t>
                      </a:r>
                      <a:endParaRPr lang="en-US" sz="18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หรือ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ไม่มีกำหนดแผนการทำงาน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มีกำหนดแผนการทำงานและขั้นตอนการทำงานในขั้นแรกของการพัฒนาระบบ แต่ไม่ได้ปรับปรุงแผนหรือติดตามความก้าวหน้าของแผนงานหรือขั้นตอนการทำงานอย่างสม่ำเสมอ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มีกำหนดแผนการทำงานและขั้นตอนการทำงานของการพัฒนาระบบ และมีการปรับปรุงแผนหรือติดตามความก้าวหน้าของแผนงานหรือขั้นตอนการทำงานอย่างสม่ำเสมอ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ในการพัฒนาระบบบัญชีคอมพิวเตอร์ใหม่ มีการกำหนดหน้าที่ความรับผิดชอบของผู้ที่เกี่ยวข้องอย่างชัดเจน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หรือ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ไม่มีการกำหนดหน้าที่ความรับผิดชอบในการพัฒนาระบบงานใหม่ที่ชัดเจน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มีการกำหนดหน้าที่ความรับผิดชอบของผู้ที่เกี่ยวข้องในการพัฒนาระบบงานใหม่ อย่างไม่เป็นทางการ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มีการกำหนดหน้าที่ความรับผิดชอบของผู้ที่เกี่ยวข้องในการพัฒนาระบบงานใหม่ที่ชัดเจน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95149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17506"/>
              </p:ext>
            </p:extLst>
          </p:nvPr>
        </p:nvGraphicFramePr>
        <p:xfrm>
          <a:off x="281511" y="391152"/>
          <a:ext cx="8614841" cy="377952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มีการกำหนดความต้องการของผู้ใช้งานของระบบงานใหม่ (</a:t>
                      </a:r>
                      <a:r>
                        <a:rPr lang="en-US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User Requirements) </a:t>
                      </a: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อย่างชัดเจน เพื่อใช้ในการควบคุมการพัฒนาระบบงานว่าเป็นไปตามความต้องการของผู้ใช้งานอย่างเหมาะสม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หรือ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ความต้องการของผู้ใช้งานไม่ชัดเจน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มีการกำหนดความต้องการของผู้ใช้งานยังไม่มีรายละเอียดเพียงพอ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มีการกำหนดความต้องการของผู้ใช้งานอย่างชัดเจนและละเอียดเพียงพอ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ในกรณีที่มีการแปลงข้อมูลจากระบบเดิมไประบบงานใหม่ มีกระบวนการตรวจสอบหรือกระทบยอดระหว่างระบบงานเดิมและระบบงานใหม่อย่างเหมาะสม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 หรือไม่มีการแปลงข้อมูลจากระบบงานเดิม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ไม่มีการตรวจสอบหรือกระทบยอดข้อมูลระหว่างระบบงานเดิมกับระบบงานใหม่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มีการตรวจสอบบางส่วนหรือกระทบยอดเฉพาะยอดรวมของระบบงานเดิมกับระบบงานใหม่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มีการตรวจสอบรายละเอียดทั้งหมดรวมทั้งกระทบยอดในรายตัวและยอดรวมอย่างครบถ้วน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251759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56701"/>
              </p:ext>
            </p:extLst>
          </p:nvPr>
        </p:nvGraphicFramePr>
        <p:xfrm>
          <a:off x="281511" y="391152"/>
          <a:ext cx="8614841" cy="35356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มีการทดสอบระบบงานที่พัฒนาใหม่เพื่อให้มั่นใจว่าระบบสามารถทำงานได้มีประสิทธิภาพ ประมวลผลถูกต้องและเป็นไปตามความต้องการก่อนจะนำระบบงานออกใช้งานจริง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 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ไม่มีการทดสอบระบบงาน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มีการทดสอบระบบงานใหม่บางส่วนและไม่ครอบคลุมทั้งระบบใหม่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มีการทดสอบระบบงานใหม่อย่างครบถ้วน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มีการอนุมัติตามขั้นตอนของกระบวนการพัฒนาระบบงานใหม่ในทุกขั้นตอน จากผู้บริหารของสหกรณ์</a:t>
                      </a:r>
                      <a:endParaRPr lang="en-US" sz="20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 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ไม่มีการอนุมัติจากผู้บริหาร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มีการอนุมัติตามขั้นตอนของกระบวนการพัฒนาระบบงานใหม่ แต่ไม่ครบถ้วนทุกขั้นตอน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มีการอนุมัติตามขั้นตอนของกระบวนการพัฒนาระบบงานใหม่ทุกขั้นตอน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644819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283899"/>
              </p:ext>
            </p:extLst>
          </p:nvPr>
        </p:nvGraphicFramePr>
        <p:xfrm>
          <a:off x="281511" y="391152"/>
          <a:ext cx="8614841" cy="35356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มีการจัดฝึกอบรมเกี่ยวกับระบบบัญชีคอมพิวเตอร์ให้กับผู้ใช้งาน เพื่อให้สามารถประมวลผลข้อมูลได้ถูกต้องและครบถ้วน</a:t>
                      </a:r>
                      <a:endParaRPr lang="en-US" sz="20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ไม่มีการพัฒนาระบบงานใหม่ 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ไม่มีการฝึกอบรม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มีการฝึกอบรมเฉพาะผู้ใช้งานที่สำคัญเท่านั้น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มีการฝึกอบรมให้กับผู้ใช้งานทุกคน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งานเกี่ยวกับการขอเปลี่ยนแปลงแก้ไขระบบงานโดยครอบคลุมกระบวนการขอเปลี่ยนแปลงแก้ไข ขั้นตอนในการทดสอบ และขั้นตอนในการนำระบบงานออกใช้งานจริงอย่างเป็นลายลักษณ์อักษร</a:t>
                      </a:r>
                      <a:endParaRPr lang="en-US" sz="16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ไม่มีการกำหนดวิธีปฏิบัติงาน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มีการกำหนดวิธีปฏิบัติงานแต่ไม่ได้ถือปฏิบัติอย่างเคร่งครัด หรือกำหนดวิธีปฏิบัติงานอย่างไม่เป็นทางการ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มีการกำหนดวิธีปฏิบัติงานอย่างเป็นลายลักษณ์อักษรและถือปฏิบัติอย่างเคร่งครัด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816203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073967"/>
              </p:ext>
            </p:extLst>
          </p:nvPr>
        </p:nvGraphicFramePr>
        <p:xfrm>
          <a:off x="281511" y="391152"/>
          <a:ext cx="8614841" cy="40233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มีการอนุมัติการขอเปลี่ยนแปลงแก้ไขโปรแกรม/ระบบงานจากผู้บริหารสหกรณ์อย่างเป็นลายลักษณ์อักษร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ไม่มีการอนุมัติการขอเปลี่ยนแปลงแก้ไข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มีการอนุมัติการขอเปลี่ยนแปลงแก้ไขแต่ไม่ครบถ้วนทุกกรณี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มีการอนุมัติการขอเปลี่ยนแปลงแก้ไขทุกกรณี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4.11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โปรแกรม/ระบบงานที่เปลี่ยนแปลงแก้ไขจากผู้ที่ร้องขอรวมทั้งผู้ใช้งานอื่นเพื่อให้มั่นใจว่าระบบสามารถทำงานได้มีประสิทธิภาพ ประมวลผลถูกต้องและเป็นไปตามความต้องการก่อนจะที่โอนย้ายไปยังระบบงานที่ใช้จริง</a:t>
                      </a:r>
                      <a:endParaRPr lang="en-US" sz="1600" b="0" i="0" u="none" strike="noStrike" cap="none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</a:p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ไม่มีการทดสอบโปรแกรม/ระบบงาน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มีการทดสอบโปรแกรม/ระบบงานแต่ไม่ถือปฏิบัติอย่างเคร่งครัด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มีการทดสอบโปรแกรม/ระบบงานและถือปฏิบัติอย่างเคร่งครัด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6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233679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155029"/>
              </p:ext>
            </p:extLst>
          </p:nvPr>
        </p:nvGraphicFramePr>
        <p:xfrm>
          <a:off x="281511" y="391152"/>
          <a:ext cx="8614841" cy="414528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554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4.12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หน้าที่ระหว่างผู้พัฒนาหรือผู้เปลี่ยนแปลงแก้ไขระบบงานออกจากผู้โอนย้ายโปรแกรมหรือระบบงานเข้าสู่ระบบงานที่ใช้จริง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ไม่มีการแบ่งแยกหน้าที่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4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หน้าที่ระหว่างผู้พัฒนาหรือผู้เปลี่ยนแปลงแก้ไขออกจากผู้โอนย้ายโปรแกรมอย่างไม่เป็นทางก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มีการแบ่งแยกหน้าที่ระหว่างผู้พัฒนาหรือผู้เปลี่ยนแปลงแก้ไขออกจากผู้โอนย้ายโปรแกรมอย่างเด็ดขาด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4.13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ส่วนคอมพิวเตอร์ที่มีไว้สำหรับการพัฒนาระบบงานหรือระบบงานสำหรับทดสอบออกจากระบบงานที่ใช้งานจริง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ไม่มีการแบ่งแยกส่วนคอมพิวเตอร์ระหว่างระบบพัฒนาหรือระบบทดสอบออกจากระบบงานจริง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มีการแบ่งแยกระบบงานพัฒนาหรือระบบงานทดสอบออกจากระบบงานที่ใช้จริง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มีการแบ่งแยกระบบงานพัฒนาออกจากระบบงานที่ทดสอบและระบบงานที่ใช้งานจริง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5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4.14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ื่อสารการเปลี่ยนแปลงให้ผู้ใช้งานที่เกี่ยวข้องได้รับทราบอย่างทั่วถึงเพื่อให้สามารถใช้งานได้อย่างถูกต้อง</a:t>
                      </a:r>
                      <a:endParaRPr lang="en-US" sz="200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ซื้อโปรแกรมสำเร็จรูปที่ไม่สามารถเปลี่ยนแปลงแก้ไขระบบงานหรือใช้โปรแกรมที่พัฒนาโดยกรมตรวจบัญชี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ไม่มีการสื่อสารการเปลี่ยนแปลงให้ผู้ใช้งานทราบ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มีการสื่อสารการเปลี่ยนแปลงให้ผู้ใช้งานอย่างไม่เป็นทางการ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4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มีการสื่อสารการเปลี่ยนแปลงให้ผู้ใช้งานทุกครั้งที่มีการเปลี่ยนแปลงที่สำคัญ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400" b="0" i="0" u="none" strike="noStrike" cap="none" baseline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ea typeface="Arial"/>
                        <a:cs typeface="FreesiaUPC" panose="020B0604020202020204" pitchFamily="3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495985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084" y="1341404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</a:t>
            </a:r>
            <a:r>
              <a:rPr lang="en-US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5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88159" y="592610"/>
            <a:ext cx="6984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จัดให้มีและควบคุมดูแลเอกสารสนับสนุนการปฏิบัติงานสำหรับระบบบัญชีคอมพิวเตอร์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039547" y="1204150"/>
            <a:ext cx="6860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วิธีการและมาตรฐานในการจัดทำเอกสารระบบสารสนเทศเพื่อให้มั่นใจว่ามีความชัดเจนและรัดกุม ทำให้การใช้งานมีความถูกต้อง การติดต่อสื่อสารระหว่างกันมีความเข้าใจตรงกัน ใช้เป็นเอกสารอ้างอิง และเป็นเครื่องมืออบรมพนักงาน รวมทั้งช่วยในการบำรุงรักษาและแก้ไขปรับปรุงโปรแกรม การจัดทำเอกสารดังกล่าว ประกอบด้วย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930378" y="2809527"/>
            <a:ext cx="2210862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เอกสารประกอบระบบงาน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endParaRPr lang="en-US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System Document)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&lt;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ผู้ดูแลระบบ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&gt;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1818639" y="2573307"/>
            <a:ext cx="434340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1</a:t>
            </a:r>
          </a:p>
        </p:txBody>
      </p:sp>
      <p:sp>
        <p:nvSpPr>
          <p:cNvPr id="16" name="Rectangle 1"/>
          <p:cNvSpPr/>
          <p:nvPr/>
        </p:nvSpPr>
        <p:spPr>
          <a:xfrm>
            <a:off x="3434883" y="2799531"/>
            <a:ext cx="2198038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เอกสารทางการบริหาร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(Administrative Document)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&lt;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ผู้บริหารหรือผู้ควบคุมงาน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&gt;</a:t>
            </a:r>
          </a:p>
        </p:txBody>
      </p:sp>
      <p:sp>
        <p:nvSpPr>
          <p:cNvPr id="17" name="วงรี 16"/>
          <p:cNvSpPr/>
          <p:nvPr/>
        </p:nvSpPr>
        <p:spPr>
          <a:xfrm>
            <a:off x="4316732" y="2557298"/>
            <a:ext cx="434340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2</a:t>
            </a:r>
            <a:endParaRPr lang="th-TH" sz="18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" name="Rectangle 1"/>
          <p:cNvSpPr/>
          <p:nvPr/>
        </p:nvSpPr>
        <p:spPr>
          <a:xfrm>
            <a:off x="5865796" y="2799531"/>
            <a:ext cx="2270173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เอกสารประกอบการใช้งาน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(Operating Document)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&lt;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ผู้ปฏิบัติงานในแผนกต่าง ๆ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&gt;</a:t>
            </a:r>
          </a:p>
        </p:txBody>
      </p:sp>
      <p:sp>
        <p:nvSpPr>
          <p:cNvPr id="20" name="วงรี 19"/>
          <p:cNvSpPr/>
          <p:nvPr/>
        </p:nvSpPr>
        <p:spPr>
          <a:xfrm>
            <a:off x="6783710" y="2528087"/>
            <a:ext cx="434340" cy="4724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3</a:t>
            </a:r>
            <a:endParaRPr lang="th-TH" sz="18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30380" y="4151254"/>
            <a:ext cx="2218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อธิบายระบบงานแต่ละระบบ แผนผังการทำงาน โครงสร้างข้อมูล </a:t>
            </a:r>
            <a:endParaRPr lang="en-US" dirty="0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3252084" y="4143304"/>
            <a:ext cx="2613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อธิบายวิธีการใช้งานที่เกี่ยวข้องกับการกำหนดข้อมูลที่สำคัญ เช่น ข้อมูลหลัก การกำหนดรอบปีบัญชี การกำหนดผู้ใช้งาน</a:t>
            </a:r>
            <a:endParaRPr lang="en-US" dirty="0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865796" y="4122968"/>
            <a:ext cx="22701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อธิบายเมนูการใช้งาน ขั้นตอนการใช้งาน การประมวลผลประจำปี และการเรียกดูรายงาน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23292" y="1204148"/>
            <a:ext cx="8876871" cy="1303602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9652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93914"/>
            <a:ext cx="9144000" cy="7579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การจัดทำเอกสารด้านฐานข้อมูลที่จำเป็นต้องมี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ได้แก่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โครงสร้างฐานข้อมูล (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Data Structure)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หรือพจนานุกรมข้อมูล (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Data Dictionary)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066801" y="1196292"/>
            <a:ext cx="7607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ผู้ให้บริการต้องมอบเอกสาร   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โครงสร้างข้อมูล (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Data structure) </a:t>
            </a:r>
            <a:endParaRPr lang="th-TH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                                   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และหรือ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พจนานุกรมข้อมูล (</a:t>
            </a:r>
            <a:r>
              <a:rPr lang="en-US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Data Dictionary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) </a:t>
            </a:r>
            <a:endParaRPr lang="en-US" sz="24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ให้ครบทุกระบบงาน ไว้แก่สหกรณ์ รวมถึงการปรับปรุงให้เป็นปัจจุบันเสมอ</a:t>
            </a:r>
            <a:endParaRPr lang="en-US" sz="20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pPr algn="ctr"/>
            <a:r>
              <a:rPr lang="th-TH" sz="20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หากมีการพัฒนาหรือเปลี่ยนแปลงโปรแกรม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70" y="2963788"/>
            <a:ext cx="3016353" cy="1799088"/>
          </a:xfrm>
          <a:prstGeom prst="rect">
            <a:avLst/>
          </a:prstGeom>
        </p:spPr>
      </p:pic>
      <p:pic>
        <p:nvPicPr>
          <p:cNvPr id="6146" name="Picture 2" descr="https://sites.google.com/site/computerbcyschool/_/rsrc/1499834203542/home/com_m_3/data-structure/%E0%B9%82%E0%B8%84%E0%B8%A3%E0%B8%87%E0%B8%AA%E0%B8%A3%E0%B9%89%E0%B8%B2%E0%B8%87%E0%B8%82%E0%B9%89%E0%B8%AD%E0%B8%A1%E0%B8%B9%E0%B8%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3" y="2963788"/>
            <a:ext cx="3228321" cy="18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1953" y="2894553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Data structure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ผลการค้นหารูปภาพสำหรับ icon อาคาร">
            <a:extLst>
              <a:ext uri="{FF2B5EF4-FFF2-40B4-BE49-F238E27FC236}">
                <a16:creationId xmlns:a16="http://schemas.microsoft.com/office/drawing/2014/main" xmlns="" id="{45F112EC-6E25-45C2-97A6-59F3E5CE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20" y="2963788"/>
            <a:ext cx="1518306" cy="15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llout: Right Arrow 2">
            <a:extLst>
              <a:ext uri="{FF2B5EF4-FFF2-40B4-BE49-F238E27FC236}">
                <a16:creationId xmlns:a16="http://schemas.microsoft.com/office/drawing/2014/main" xmlns="" id="{BC5525C8-A827-4B6D-B324-7DA1533ACF90}"/>
              </a:ext>
            </a:extLst>
          </p:cNvPr>
          <p:cNvSpPr/>
          <p:nvPr/>
        </p:nvSpPr>
        <p:spPr>
          <a:xfrm>
            <a:off x="374650" y="2819400"/>
            <a:ext cx="7353300" cy="203018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4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F2E124-B168-49A7-B7EC-F7E6E1371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6129">
            <a:off x="3154837" y="2558559"/>
            <a:ext cx="1162609" cy="6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3926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>
            <a:off x="167724" y="388682"/>
            <a:ext cx="3193112" cy="2023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6461" y="67586"/>
            <a:ext cx="5504251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Data Dictionary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 พจนานุกรมข้อมูล ที่แสดงรายละเอียดตารางข้อมูลต่างๆ ในฐานข้อมูล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Database)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ซึ่งประกอบด้วยรีเลชั่น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Relation Name),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แอตทริบิวต์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Attribute),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ชื่อแทน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Aliases Name),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รายละเอียดข้อมูล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Data Description),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แอตทริบิวโดเมน (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Attribute Domain),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ฯลฯ  ทำให้สามารถค้นหารายละเอียดที่ต้องการได้สะดวกมากยิ่งขึ้น  พจนานุกรมข้อมูลเป็นการผสมผสานระหว่างรูปแบบของพจนานุกรมโดยทั่วไปและรูปแบบของข้อมูลในระบบงานคอมพิวเตอร์  เพื่ออธิบายชนิดของข้อมูลแต่ละตัวว่าเป็น ตัวเลข อักขระ ข้อความ หรือวันที่ เป็นต้น  เพื่อช่วยในการอธิบายรายละเอียดต่างๆ ในการอ้างอิงหรือค้นหาที่เกี่ยวกับข้อมูล  หรือจะเรียกง่ายๆ ว่า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Data Dictionary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 เอกสารที่ใช้อธิบายฐานข้อมูลหรือการจัดเก็บฐานข้อมูล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6146" name="Picture 2" descr="https://sites.google.com/site/computerbcyschool/_/rsrc/1499834203542/home/com_m_3/data-structure/%E0%B9%82%E0%B8%84%E0%B8%A3%E0%B8%87%E0%B8%AA%E0%B8%A3%E0%B9%89%E0%B8%B2%E0%B8%87%E0%B8%82%E0%B9%89%E0%B8%AD%E0%B8%A1%E0%B8%B9%E0%B8%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98" y="2708044"/>
            <a:ext cx="3153424" cy="177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854" y="2499021"/>
            <a:ext cx="5385456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โครงสร้างข้อมูล (</a:t>
            </a:r>
            <a:r>
              <a:rPr lang="en-US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Data Structure)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 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คือ ความสัมพันธ์ระหว่างข้อมูลที่อยู่ในโครงสร้างนั้น ๆ รวมทั้งกระบวนการในการจัดการข้อมูลในโครงสร้าง หรือ การจัดเตรียมรูปแบบการเก็บข้อมูลในหน่วยความจำอย่างมีระเบียบแบบแผนการแทนข้อมูลให้อยู่ในรูปแบบที่ถูกต้อง ตลอดจนกรรมวิธีการเข้าถึงข้อมูลในโครงสร้างให้เป็นไปอย่างมีประสิทธิภาพ</a:t>
            </a:r>
            <a:b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</a:b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        โครงสร้างหรือลักษณะเฉพาะของชุดข้อมูลที่ใช้ในระบบคอมพิวเตอร์ เกิดจากการ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นำชนิดข้อมูลต่างๆ มารวมกันจนกลายเป็นโครงสร้าง การจัดการข้อมูลในหน่วยความจำภายในเครื่องคอมพิวเตอร์ ให้มีความสัมพันธ์กันภายในกลุ่มข้อมูลให้มีรูปแบบหรือข้อกำหนดที่ชัดเจนในการกำหนดคุณสมบัติ เพื่อสร้างความสัมพันธ์ภายในกลุ่มข้อมูล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   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ซึ่งมีอยู่หลายรูปแบบ เช่น </a:t>
            </a:r>
            <a:r>
              <a:rPr lang="en-US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ARRAY, LINK-LIST, STACK, QUEUE, TREE </a:t>
            </a:r>
            <a:r>
              <a:rPr lang="th-TH" sz="16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เป็นต้น</a:t>
            </a:r>
            <a:endParaRPr lang="en-US" sz="16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48769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90" y="506339"/>
            <a:ext cx="3344642" cy="2463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327" y="1011564"/>
            <a:ext cx="4157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การควบคุมภายในระบบเทคโนโลยีสารสนเทศ </a:t>
            </a:r>
            <a:endParaRPr lang="en-US" sz="3200" b="1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r>
              <a:rPr lang="th-TH" sz="3200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แบ่งออกเป็น 2 ส่วน</a:t>
            </a:r>
            <a:endParaRPr lang="en-US" sz="3200" dirty="0">
              <a:solidFill>
                <a:srgbClr val="00206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1748" y="2688371"/>
            <a:ext cx="5109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1. การควบคุมทั่วไปของเทคโนโลยีสารสนเทศ </a:t>
            </a:r>
          </a:p>
          <a:p>
            <a:r>
              <a:rPr lang="en-US" sz="28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(IT General Control : ITGC)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3186" y="3449295"/>
            <a:ext cx="2904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2. การควบคุมระบบงาน </a:t>
            </a:r>
          </a:p>
          <a:p>
            <a:r>
              <a:rPr lang="en-US" sz="2800" b="1" dirty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(Application Control)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1197"/>
            <a:ext cx="618339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th-TH" sz="28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  การควบคุมภายในระบบเทคโนโลยีสารสนเทศ</a:t>
            </a:r>
          </a:p>
        </p:txBody>
      </p:sp>
      <p:sp>
        <p:nvSpPr>
          <p:cNvPr id="7" name="Pentagon 6"/>
          <p:cNvSpPr/>
          <p:nvPr/>
        </p:nvSpPr>
        <p:spPr>
          <a:xfrm rot="5400000">
            <a:off x="104282" y="382633"/>
            <a:ext cx="750589" cy="50966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6045" y="4336184"/>
            <a:ext cx="32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*</a:t>
            </a:r>
            <a:endParaRPr lang="en-US" sz="3200" b="1" dirty="0">
              <a:solidFill>
                <a:srgbClr val="C00000"/>
              </a:solidFill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5152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250829"/>
            <a:ext cx="9144000" cy="7579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จัดทำเอกสารเกี่ยวกับคู่มือ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การใช้ระบบงานสำหรับผู้ใช้งาน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288892" y="1455548"/>
            <a:ext cx="26329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จัดให้มีคู่มือ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การปฏิบัติงานสำหรับผู้ปฏิบัติงานให้ครบ</a:t>
            </a:r>
            <a:r>
              <a:rPr 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ทุกระบบงาน รวมถึงการปรับปรุงให้เป็นปัจจุบันเสมอ</a:t>
            </a:r>
            <a:r>
              <a:rPr lang="en-GB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หากมีการพัฒนาหรือเปลี่ยนแปลงโปรแกรม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" y="1302940"/>
            <a:ext cx="2887957" cy="288795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34" y="1455548"/>
            <a:ext cx="2332645" cy="2041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F2E124-B168-49A7-B7EC-F7E6E137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6129">
            <a:off x="6523406" y="2336025"/>
            <a:ext cx="2220544" cy="12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6003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รูปภาพที่เกี่ยวข้อง">
            <a:extLst>
              <a:ext uri="{FF2B5EF4-FFF2-40B4-BE49-F238E27FC236}">
                <a16:creationId xmlns:a16="http://schemas.microsoft.com/office/drawing/2014/main" xmlns="" id="{3179ADFF-2455-4988-B006-7F43D334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242736"/>
            <a:ext cx="2863850" cy="20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55;p15"/>
          <p:cNvSpPr txBox="1">
            <a:spLocks/>
          </p:cNvSpPr>
          <p:nvPr/>
        </p:nvSpPr>
        <p:spPr>
          <a:xfrm>
            <a:off x="0" y="350874"/>
            <a:ext cx="9144000" cy="8918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5.3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การจัดเก็บเอกสาร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สนับสนุนการปฏิบัติงานสำหรับระบบบัญชีคอมพิวเตอร์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อยู่ในรูปแบบของ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Hard Copy 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หรืออยู่ในรูปแบบอิเล็กทรอนิกส์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1268" name="Picture 4" descr="รูปภาพที่เกี่ยวข้อง">
            <a:extLst>
              <a:ext uri="{FF2B5EF4-FFF2-40B4-BE49-F238E27FC236}">
                <a16:creationId xmlns:a16="http://schemas.microsoft.com/office/drawing/2014/main" xmlns="" id="{EBDE9D1B-40CE-49F3-BC99-21B2FA8B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2" y="2895911"/>
            <a:ext cx="2766949" cy="19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2628" y="168808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จัดให้มีการพัฒนาบุคลากรและเอกสารสนับสนุน</a:t>
            </a:r>
          </a:p>
          <a:p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การทำงานในระบบงานของสหกรณ์ รวมถึงการปรับปรุงให้เป็นปัจจุบันเสมอหากมีการพัฒนาหรือปรับปรุงแก้ไข</a:t>
            </a:r>
            <a:endParaRPr lang="en-US" sz="2000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201" y="3358817"/>
            <a:ext cx="3743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20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มีการจัดเก็บเอกสารสนับสนุนการปฏิบัติงานมากกว่า 1 ชุด และจัดเก็บไว้นอกสถานที่เพื่อไว้ใช้ในกรณีฉุกเฉิน</a:t>
            </a:r>
          </a:p>
        </p:txBody>
      </p:sp>
    </p:spTree>
    <p:extLst>
      <p:ext uri="{BB962C8B-B14F-4D97-AF65-F5344CB8AC3E}">
        <p14:creationId xmlns:p14="http://schemas.microsoft.com/office/powerpoint/2010/main" val="3200993161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29611"/>
            <a:ext cx="9144000" cy="9131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5.4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มีการ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ปรับปรุงเอกสาร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สนับสนุนการปฏิบัติงาน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สำหรับระบบบัญชีคอมพิวเตอร์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ให้เป็นปัจจุบันอย่างสม่ำเสมอ</a:t>
            </a:r>
            <a:r>
              <a:rPr lang="en-US" sz="24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105150" y="1517366"/>
            <a:ext cx="3259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การปรับปรุงให้เป็นปัจจุบันเสมอ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หากมีการพัฒนาหรือเปลี่ยนแปลงโปรแกรม และสนับสนุนให้มีการพัฒนาบุคลากรอย่างต่อเนื่องสม่ำเสมอ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3" y="1611330"/>
            <a:ext cx="2256654" cy="222539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44" y="2749174"/>
            <a:ext cx="2620083" cy="1963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10ACD0-380C-4C4D-8C0E-45A70ED1B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6129">
            <a:off x="3504151" y="3353886"/>
            <a:ext cx="1845391" cy="1066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2F159F-DB96-40DD-A956-05FD1F02E3D2}"/>
              </a:ext>
            </a:extLst>
          </p:cNvPr>
          <p:cNvSpPr/>
          <p:nvPr/>
        </p:nvSpPr>
        <p:spPr>
          <a:xfrm>
            <a:off x="854073" y="3887204"/>
            <a:ext cx="1973617" cy="40011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ระบบบัญชีคอมพิวเตอร์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79417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18979"/>
            <a:ext cx="9144000" cy="9237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5.5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การ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จัดเก็บเอกสาร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สนับสนุนการปฏิบัติงานสำหรับระบบบัญชี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ให้อยู่ในสถานที่ที่ปลอดภัยและสามารถเรียกใช้งานได้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329076" y="1412593"/>
            <a:ext cx="4663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เพื่อให้มั่นใจว่ามีการจัดเก็บเอกสารสนับสนุนการปฏิบัติงาน 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สามารถนำมาใช้ในการปฏิบัติงานได้เมื่อต้องการ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49" y="2612922"/>
            <a:ext cx="2938636" cy="2141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45" y="1878021"/>
            <a:ext cx="2764879" cy="2764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11C0F6-B0D0-4C2D-BCAC-6097774B6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6129">
            <a:off x="4160805" y="2388786"/>
            <a:ext cx="1845391" cy="1066636"/>
          </a:xfrm>
          <a:prstGeom prst="rect">
            <a:avLst/>
          </a:prstGeom>
        </p:spPr>
      </p:pic>
      <p:pic>
        <p:nvPicPr>
          <p:cNvPr id="12290" name="Picture 2" descr="ผลการค้นหารูปภาพสำหรับ icon ความปลอดภัย">
            <a:extLst>
              <a:ext uri="{FF2B5EF4-FFF2-40B4-BE49-F238E27FC236}">
                <a16:creationId xmlns:a16="http://schemas.microsoft.com/office/drawing/2014/main" xmlns="" id="{C7443090-6DF8-4CB1-B297-5DCA6867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34" y="1335079"/>
            <a:ext cx="19939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85070"/>
      </p:ext>
    </p:extLst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021" y="445376"/>
            <a:ext cx="8692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5. จัดให้มีและควบคุมดูแลเอกสารสนับสนุนการปฏิบัติงานสำหรับระบบบัญชีคอมพิวเตอร์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462428"/>
              </p:ext>
            </p:extLst>
          </p:nvPr>
        </p:nvGraphicFramePr>
        <p:xfrm>
          <a:off x="241585" y="915027"/>
          <a:ext cx="8645240" cy="38709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82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9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83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27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5.1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มีการจัดทำเอกสารด้านฐานข้อมูลที่จำเป็นต้องมี ได้แก่ โครงสร้างฐานข้อมูล </a:t>
                      </a:r>
                    </a:p>
                    <a:p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(Data Structure) </a:t>
                      </a:r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หรือพจนานุกรมข้อมูล (</a:t>
                      </a:r>
                      <a:r>
                        <a:rPr lang="en-US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Data Dictionary)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ไม่มีการจัดทำเอกสารด้านฐานข้อมูล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มีการจัดทำเอกสารด้านฐานข้อมูลแต่ไม่ครอบคลุมทุกระบบ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มีการจัดทำเอกสารด้านฐานข้อมูลและครอบคลุมทุกระบบของสหกรณ์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5.2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มีการจัดทำเอกสารเกี่ยวกับคู่มือการใช้ระบบงานสำหรับผู้ใช้งาน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ไม่มีการจัดทำคู่มือระบบงาน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มีการจัดทำเอกสารเกี่ยวกับคู่มือระบบงานแต่ไม่ครอบคลุมทุกระบบ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มีการจัดทำเอกสารเกี่ยวกับคู่มือระบบงานและครอบคลุมทุกระบบของสหกรณ์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5.3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มีการจัดเก็บเอกสารสนับสนุนการปฏิบัติงานสำหรับระบบบัญชีคอมพิวเตอร์อยู่ในรูปแบบของ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Hard Copy </a:t>
                      </a:r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หรืออยู่ในรูปแบบอิเล็กทรอนิกส์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ไม่มีการจัดเก็บเอกสาร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มีการจัดเก็บเอกสารสนับสนุนการปฏิบัติงานจำนวน   1 ชุด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มีการจัดเก็บเอกสารสนับสนุนการปฏิบัติงานมากกว่า 1 ชุด และจัดเก็บไว้นอกสถานที่เพื่อไว้ใช้ในกรณีฉุกเฉิน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022186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8;p22"/>
          <p:cNvSpPr txBox="1">
            <a:spLocks/>
          </p:cNvSpPr>
          <p:nvPr/>
        </p:nvSpPr>
        <p:spPr>
          <a:xfrm>
            <a:off x="632754" y="1796143"/>
            <a:ext cx="7999619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th-TH" sz="2000" b="1" dirty="0">
              <a:solidFill>
                <a:schemeClr val="accent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711204"/>
              </p:ext>
            </p:extLst>
          </p:nvPr>
        </p:nvGraphicFramePr>
        <p:xfrm>
          <a:off x="309941" y="432163"/>
          <a:ext cx="8557836" cy="2804160"/>
        </p:xfrm>
        <a:graphic>
          <a:graphicData uri="http://schemas.openxmlformats.org/drawingml/2006/table">
            <a:tbl>
              <a:tblPr firstRow="1" bandRow="1">
                <a:tableStyleId>{F097ED8D-AC31-4452-ABF0-7D076E87DC28}</a:tableStyleId>
              </a:tblPr>
              <a:tblGrid>
                <a:gridCol w="675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2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5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63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92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18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488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ลำดับ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รายการ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ระดับการควบคุม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 vMerge="1">
                  <a:txBody>
                    <a:bodyPr/>
                    <a:lstStyle/>
                    <a:p>
                      <a:endParaRPr lang="en-US" sz="160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น้อย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ปานกลาง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มาก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5.4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ปรับปรุงเอกสารสนับสนุนการปฏิบัติงานสำหรับระบบบัญชีคอมพิวเตอร์ให้เป็นปัจจุบันอย่างสม่ำเสมอ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ไม่มีการปรับปรุงเอกสารอย่างสม่ำเสมอ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มีการปรับปรุงเอกสารแต่ไม่ครอบคลุมทุกระบบที่มีการเปลี่ยนแปลง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มีการปรับปรุงเอกสารและครอบคลุมทุกระบบที่มีการเปลี่ยนแปลง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453">
                <a:tc>
                  <a:txBody>
                    <a:bodyPr/>
                    <a:lstStyle/>
                    <a:p>
                      <a:pPr algn="ctr"/>
                      <a:r>
                        <a:rPr lang="th-TH" sz="1600" b="0" i="0" u="none" strike="noStrike" cap="none" baseline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5.5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0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มีการจัดเก็บเอกสารสนับสนุนการปฏิบัติงานสำหรับระบบบัญชีให้อยู่ในสถานที่ที่ปลอดภัยและสามารถเรียกใช้งานได้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rgbClr val="002060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ไม่มีการจัดเก็บเอกสาร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มีการจัดเก็บเอกสารกระจัดกระจาย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2060"/>
                          </a:solidFill>
                          <a:latin typeface="FreesiaUPC" panose="020B0604020202020204" pitchFamily="34" charset="-34"/>
                          <a:ea typeface="Arial"/>
                          <a:cs typeface="FreesiaUPC" panose="020B0604020202020204" pitchFamily="34" charset="-34"/>
                          <a:sym typeface="Arial"/>
                        </a:rPr>
                        <a:t>มีการจัดเก็บเอกสารไว้ในที่ปลอดภัยและสามารถเรียกใช้งานได้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798948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084" y="1341404"/>
            <a:ext cx="147027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แนวการพิจารณา</a:t>
            </a:r>
            <a:endParaRPr lang="en-US" sz="2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" y="78138"/>
            <a:ext cx="1704975" cy="999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ระเบียบข้อที่ 6</a:t>
            </a:r>
            <a:endParaRPr lang="en-US"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800226" y="382921"/>
            <a:ext cx="6924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จะต้องสามารถเข้าถึงฐานข้อมูลระบบบัญชีคอมพิวเตอร์ได้ และสามารถนำข้อมูล</a:t>
            </a:r>
            <a:endParaRPr lang="en-US" sz="20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ออกจากฐานข้อมูลในรูปแบบที่อ่านเข้าใจได้  </a:t>
            </a:r>
            <a:r>
              <a:rPr lang="en-US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r>
              <a:rPr lang="th-TH" sz="20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981199" y="1293781"/>
            <a:ext cx="6886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ระบบฐานข้อมูลเน้นความสำคัญของความปลอดภัยในข้อมูล เพื่อให้ข้อมูลถูกต้อง เที่ยงตรง ครบถ้วน และพร้อมใช้งาน ทำให้มีความเสี่ยงในการควบคุมการเข้าถึงข้อมูลในฐานข้อมูล       ซึ่งมีหลายลักษณะดังต่อไปนี้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th-TH" sz="20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94084" y="2326870"/>
            <a:ext cx="3911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 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การออกแบบขอบเขตการเข้าถึงฐานข้อมูลของผู้ใช้แต่ละราย 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ผู้บริหารฐานข้อมูล</a:t>
            </a:r>
            <a:endParaRPr lang="en-US" sz="20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445135" y="3021514"/>
            <a:ext cx="2976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มีหน้าที่รับผิดชอบโดยตรงต่อการออกแบบขอบเขตการใช้ฐานข้อมูลของผู้ใช้ สอดคล้องกับความต้องการของผู้ใช้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4642235" y="2280867"/>
            <a:ext cx="43588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 2" pitchFamily="18" charset="2"/>
              <a:buChar char="v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การอนุญาตให้เข้าถึงฐานข้อมูล เป็นการกำหนดกฎเกณฑ์ และการกระทำที่ผู้ใช้สามารถทำได้</a:t>
            </a:r>
          </a:p>
          <a:p>
            <a:pPr marL="342900" indent="-342900">
              <a:buFont typeface="Wingdings 2" pitchFamily="18" charset="2"/>
              <a:buChar char="w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การเข้ารหัสข้อมูล </a:t>
            </a:r>
            <a:r>
              <a:rPr lang="en-US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(Data Encryption)</a:t>
            </a: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 สำหรับป้องกันข้อมูลที่เป็นความลับ</a:t>
            </a:r>
          </a:p>
          <a:p>
            <a:pPr marL="342900" indent="-342900">
              <a:buFont typeface="Wingdings 2" pitchFamily="18" charset="2"/>
              <a:buChar char="x"/>
            </a:pPr>
            <a:r>
              <a:rPr lang="th-TH" sz="2000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การควบคุมการใช้ฐานข้อมูล </a:t>
            </a:r>
            <a:r>
              <a:rPr lang="th-TH" sz="20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ผู้บริหารฐานข้อมูล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รับผิดชอบการจัดการและดูแลฐานข้อมูล โดยจัดทำ </a:t>
            </a:r>
            <a:r>
              <a:rPr lang="en-US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Data Dictionary  </a:t>
            </a:r>
            <a:r>
              <a:rPr lang="th-TH" sz="2000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/>
              </a:rPr>
              <a:t>สำหรับใช้เป็นเอกสารกำกับและควบคุมการปรับปรุงข้อมูลในระบบงาน</a:t>
            </a:r>
          </a:p>
          <a:p>
            <a:endParaRPr lang="en-U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123292" y="1204150"/>
            <a:ext cx="8876871" cy="1076719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6316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81000"/>
            <a:ext cx="9144000" cy="8617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*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6.1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ฐานข้อมูล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ของระบบบัญชีคอมพิวเตอร์ไม่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มีการเข้ารหัส (</a:t>
            </a:r>
            <a:r>
              <a:rPr lang="en-US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Encryption) </a:t>
            </a:r>
            <a:endParaRPr lang="th-TH" sz="2400" b="1" dirty="0">
              <a:solidFill>
                <a:srgbClr val="C000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และสามารถใช้ซอฟต์แวร์ในการดึงข้อมูลอยู่ในรูปแบบที่สามารถอ่านเข้าใจ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:</a:t>
            </a:r>
            <a:endParaRPr lang="en-US" sz="2400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572000" y="1555193"/>
            <a:ext cx="2948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เพื่อให้มั่นใจว่าข้อมูลจัดเก็บในฐานข้อมูลที่มีความปลอดภัยและสามารถเปลี่ยนแปลงแก้ไขหรือพัฒนาได้ เมื่อมีการเปลี่ยนแปลงของเทคโนโลยีสารสนเทศและความต้องการผู้ใช้งานได้ต่อไปในอนาคต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B88D6A-8E18-4340-BB88-6563CB781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0" y="1267399"/>
            <a:ext cx="3035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73998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FB8862-89BD-46BF-B726-359E8F273A84}"/>
              </a:ext>
            </a:extLst>
          </p:cNvPr>
          <p:cNvSpPr/>
          <p:nvPr/>
        </p:nvSpPr>
        <p:spPr>
          <a:xfrm>
            <a:off x="0" y="277152"/>
            <a:ext cx="9144000" cy="26098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3D376BF-2CDB-4E61-902C-DC34374736F9}"/>
              </a:ext>
            </a:extLst>
          </p:cNvPr>
          <p:cNvSpPr/>
          <p:nvPr/>
        </p:nvSpPr>
        <p:spPr>
          <a:xfrm>
            <a:off x="436352" y="2671238"/>
            <a:ext cx="793750" cy="8042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09600" y="3007563"/>
            <a:ext cx="8202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                  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           </a:t>
            </a:r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คือ  การเข้ารหัส หรือการแปลงข้อมูลให้เป็นรหัสลับ ไม่ให้ข้อมูลความลับนี้ถูกอ่านได้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โดยบุคคลอื่น แต่ให้ถูกอ่านได้โดยบุคคลที่เราต้องการให้อ่านได้เท่านั้น โดยการนำเอาข้อความเดิมที่สามารถอ่านได้ 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Plain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text,Clear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 Text) </a:t>
            </a:r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มาทำการเข้ารหัสก่อน เพื่อเปลี่ยนแปลงข้อความเดิมให้ไปเป็นข้อความที่เราเข้ารหัส (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Ciphertext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) </a:t>
            </a:r>
            <a:r>
              <a:rPr lang="th-TH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ก่อนที่จะส่งต่อไปให้บุคคลที่เราต้องการที่จะติดต่อด้วย เพื่อป้องกันไม่ให้บุคคลอื่นสามารถที่จะแอบอ่านข้อความที่ส่งมาโดยที่ข้อ ความที่เราเข้ารหัสแล้ว ซึ่งทำได้โดยใช้โปรแกรม</a:t>
            </a:r>
          </a:p>
        </p:txBody>
      </p:sp>
      <p:pic>
        <p:nvPicPr>
          <p:cNvPr id="14338" name="Picture 2" descr="รูปภาพที่เกี่ยวข้อง">
            <a:extLst>
              <a:ext uri="{FF2B5EF4-FFF2-40B4-BE49-F238E27FC236}">
                <a16:creationId xmlns:a16="http://schemas.microsoft.com/office/drawing/2014/main" xmlns="" id="{86F3D894-724F-4081-AB88-A904E7DD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77151"/>
            <a:ext cx="5219700" cy="260985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56515-72B3-43EF-8A67-12E68CD0C35F}"/>
              </a:ext>
            </a:extLst>
          </p:cNvPr>
          <p:cNvSpPr/>
          <p:nvPr/>
        </p:nvSpPr>
        <p:spPr>
          <a:xfrm>
            <a:off x="1131677" y="2877876"/>
            <a:ext cx="1316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ncryption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FreesiaUPC" pitchFamily="34" charset="-34"/>
                <a:cs typeface="FreesiaUPC" pitchFamily="34" charset="-34"/>
              </a:rPr>
              <a:t> 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-177935"/>
            <a:ext cx="2351140" cy="23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2148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5;p15"/>
          <p:cNvSpPr txBox="1">
            <a:spLocks/>
          </p:cNvSpPr>
          <p:nvPr/>
        </p:nvSpPr>
        <p:spPr>
          <a:xfrm>
            <a:off x="0" y="352425"/>
            <a:ext cx="9144000" cy="8807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6.2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การกำหนดรหัส</a:t>
            </a: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ผู้ใช้และรหัสผ่านในการเข้าถึงฐานข้อมูลอย่างรัดกุม </a:t>
            </a:r>
          </a:p>
          <a:p>
            <a:pPr algn="ctr">
              <a:buClr>
                <a:schemeClr val="dk1"/>
              </a:buClr>
              <a:buSzPts val="3600"/>
            </a:pPr>
            <a:r>
              <a:rPr lang="th-TH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เพื่อป้องกันการเปลี่ยนแปลงแก้ไขข้อมูลที่ฐานข้อมูลโดยตรง </a:t>
            </a:r>
            <a:r>
              <a:rPr lang="en-US" sz="24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Wingdings 2" panose="05020102010507070707" pitchFamily="18" charset="2"/>
              </a:rPr>
              <a:t>:</a:t>
            </a:r>
            <a:endParaRPr lang="th-TH" sz="24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890331" y="1457364"/>
            <a:ext cx="37139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จัดให้มีการกำหนด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หน้าที่ความรับผิดชอบของผู้ใช้งาน 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en-US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User Responsibilities) </a:t>
            </a:r>
            <a:endParaRPr lang="th-TH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กำหนดบัญชีผู้ใช้งานฐานข้อมูล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แยกจากบัญชีผู้ใช้งานทั่วไป</a:t>
            </a:r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รหัสผ่านควบคุมการเข้าถึงข้อมูล</a:t>
            </a:r>
          </a:p>
          <a:p>
            <a:r>
              <a:rPr lang="th-TH" sz="2400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และการ</a:t>
            </a:r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แบ่งแยกหน้าที่ความรับผิด</a:t>
            </a:r>
          </a:p>
          <a:p>
            <a:r>
              <a:rPr lang="th-TH" sz="2400" b="1" dirty="0">
                <a:solidFill>
                  <a:srgbClr val="002060"/>
                </a:solidFill>
                <a:latin typeface="FreesiaUPC" pitchFamily="34" charset="-34"/>
                <a:cs typeface="FreesiaUPC" pitchFamily="34" charset="-34"/>
              </a:rPr>
              <a:t>ชอบให้ชัดเจน</a:t>
            </a:r>
            <a:endParaRPr lang="en-US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8" y="1915862"/>
            <a:ext cx="2241368" cy="1965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18" y="1341685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196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11515</TotalTime>
  <Words>14537</Words>
  <Application>Microsoft Office PowerPoint</Application>
  <PresentationFormat>On-screen Show (16:9)</PresentationFormat>
  <Paragraphs>1462</Paragraphs>
  <Slides>136</Slides>
  <Notes>109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9" baseType="lpstr">
      <vt:lpstr>Wingdings 2</vt:lpstr>
      <vt:lpstr>Poppins</vt:lpstr>
      <vt:lpstr>EucrosiaUPC</vt:lpstr>
      <vt:lpstr>Arial</vt:lpstr>
      <vt:lpstr>Cordia New</vt:lpstr>
      <vt:lpstr>FreesiaUPC</vt:lpstr>
      <vt:lpstr>Segoe UI Black</vt:lpstr>
      <vt:lpstr>Calibri</vt:lpstr>
      <vt:lpstr>Courier New</vt:lpstr>
      <vt:lpstr>TH SarabunPSK</vt:lpstr>
      <vt:lpstr>Wingdings</vt:lpstr>
      <vt:lpstr>Times New Roman</vt:lpstr>
      <vt:lpstr>Cymbeline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ขอบคุณค่ะ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pc</dc:creator>
  <cp:lastModifiedBy>Windows User</cp:lastModifiedBy>
  <cp:revision>798</cp:revision>
  <cp:lastPrinted>2020-07-09T04:22:03Z</cp:lastPrinted>
  <dcterms:modified xsi:type="dcterms:W3CDTF">2020-07-14T01:07:29Z</dcterms:modified>
</cp:coreProperties>
</file>