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28B1B-9EF8-4A27-A2E0-B54EE3FE98B4}" type="datetimeFigureOut">
              <a:rPr lang="th-TH" smtClean="0"/>
              <a:pPr/>
              <a:t>20/08/62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B330A-5C7D-480A-B95C-7EF574CF871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3B43F-B583-4AF0-BE47-240E8306C10D}" type="datetimeFigureOut">
              <a:rPr lang="th-TH" smtClean="0"/>
              <a:pPr/>
              <a:t>20/08/62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8C971-93E6-4802-A696-B6A7074963F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sz="140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65890E-4DA6-498A-B4C5-AAD0C3FCAE07}" type="slidenum">
              <a:rPr lang="th-TH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2A2A50-703D-474E-AE00-1FDE88778B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6450-A0D8-475C-B76C-DECA03699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81D4A0-65F4-46D9-877A-9BA1735594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B500-C77F-4CAA-92F8-C6B0E213B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ADD5C8-8DD2-43F7-AD7A-4969E1695D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6666-E7FB-45E3-9DC0-941CCC868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08695-DFAB-498A-B2E8-AD5C90D792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88609-33A1-4F73-91E9-7E0B6769B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E80CB8-D0BD-4397-AAA9-DE849D53DE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1F3-532C-4B17-8A2E-D8D7090F7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C4CF41-E5B4-433B-B2E0-30E4F4223D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9B6D-F6B8-4DEF-A129-75415F7D7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4FF58-A1C6-4CD4-A163-560D70E64F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17B4-DFE2-4602-96DD-8C8814AD5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8BA03-C582-499C-A067-64B72E0DEE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937F-FBCD-4ED2-98C3-9F8D2F746E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3B73BA-158B-4244-804B-71F25ACE39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2401-53F9-482D-A420-CCFBD50D4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329909-8CF3-4030-B69D-E8F5094761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3A3C-BEFF-48B2-B3E1-D82195BAF0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F3DA8-D8FD-4F46-B3B3-4EC91C04B0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09B7-37B7-4BB2-B42D-1FA57FA5C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FAFE4E-B4BC-44D0-87F0-7140375A5C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030BAEC-CFFF-4A7F-B0F8-E47E0F8C547F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9"/>
          <p:cNvSpPr>
            <a:spLocks noChangeArrowheads="1"/>
          </p:cNvSpPr>
          <p:nvPr/>
        </p:nvSpPr>
        <p:spPr bwMode="gray">
          <a:xfrm>
            <a:off x="193675" y="66675"/>
            <a:ext cx="8534400" cy="92392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6471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1800">
              <a:solidFill>
                <a:prstClr val="black"/>
              </a:solidFill>
              <a:latin typeface="Arial" pitchFamily="34" charset="0"/>
              <a:cs typeface="Arial" charset="0"/>
            </a:endParaRPr>
          </a:p>
        </p:txBody>
      </p:sp>
      <p:grpSp>
        <p:nvGrpSpPr>
          <p:cNvPr id="3" name="กลุ่ม 63"/>
          <p:cNvGrpSpPr>
            <a:grpSpLocks/>
          </p:cNvGrpSpPr>
          <p:nvPr/>
        </p:nvGrpSpPr>
        <p:grpSpPr bwMode="auto">
          <a:xfrm>
            <a:off x="117475" y="984250"/>
            <a:ext cx="9045575" cy="5473700"/>
            <a:chOff x="118146" y="896932"/>
            <a:chExt cx="9045637" cy="5473279"/>
          </a:xfrm>
        </p:grpSpPr>
        <p:sp>
          <p:nvSpPr>
            <p:cNvPr id="11" name="สี่เหลี่ยมผืนผ้า 6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37223" y="5714624"/>
              <a:ext cx="3244872" cy="655587"/>
            </a:xfrm>
            <a:prstGeom prst="rect">
              <a:avLst/>
            </a:prstGeom>
            <a:solidFill>
              <a:srgbClr val="EFF5C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เดบิต  ผลขาดทุนจากการปรับมูลค่าหุ้นสหกรณ์</a:t>
              </a:r>
              <a:r>
                <a:rPr lang="en-US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 xx</a:t>
              </a:r>
              <a:endParaRPr lang="th-TH" sz="1600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เครดิต   ค่าเผื่อการปรับมูลค่าหุ้นสหกรณ์</a:t>
              </a:r>
              <a:r>
                <a:rPr lang="en-US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      x</a:t>
              </a:r>
              <a:r>
                <a:rPr lang="en-US" sz="1600" dirty="0">
                  <a:ln>
                    <a:solidFill>
                      <a:sysClr val="windowText" lastClr="000000"/>
                    </a:solidFill>
                  </a:ln>
                  <a:solidFill>
                    <a:srgbClr val="002060"/>
                  </a:solidFill>
                  <a:latin typeface="Angsana New" pitchFamily="18" charset="-34"/>
                  <a:cs typeface="Angsana New" pitchFamily="18" charset="-34"/>
                </a:rPr>
                <a:t>x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302429" y="1474738"/>
              <a:ext cx="1454160" cy="36986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b="1" dirty="0"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1. </a:t>
              </a:r>
              <a:r>
                <a:rPr lang="th-TH" sz="1800" b="1" dirty="0"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เงินลงทุน</a:t>
              </a:r>
            </a:p>
          </p:txBody>
        </p:sp>
        <p:sp>
          <p:nvSpPr>
            <p:cNvPr id="36872" name="TextBox 21"/>
            <p:cNvSpPr txBox="1">
              <a:spLocks noChangeArrowheads="1"/>
            </p:cNvSpPr>
            <p:nvPr/>
          </p:nvSpPr>
          <p:spPr bwMode="auto">
            <a:xfrm>
              <a:off x="4953000" y="1470126"/>
              <a:ext cx="2133600" cy="369332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b="1" dirty="0" smtClean="0"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1. </a:t>
              </a:r>
              <a:r>
                <a:rPr lang="th-TH" sz="1800" b="1" dirty="0" smtClean="0"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เงินฝากสหกรณ์อื่น</a:t>
              </a:r>
            </a:p>
          </p:txBody>
        </p:sp>
        <p:cxnSp>
          <p:nvCxnSpPr>
            <p:cNvPr id="26" name="ตัวเชื่อมต่อตรง 25"/>
            <p:cNvCxnSpPr>
              <a:stCxn id="35" idx="2"/>
              <a:endCxn id="43" idx="0"/>
            </p:cNvCxnSpPr>
            <p:nvPr/>
          </p:nvCxnSpPr>
          <p:spPr>
            <a:xfrm>
              <a:off x="1108753" y="2617650"/>
              <a:ext cx="3175" cy="2730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กลุ่ม 28"/>
            <p:cNvGrpSpPr>
              <a:grpSpLocks/>
            </p:cNvGrpSpPr>
            <p:nvPr/>
          </p:nvGrpSpPr>
          <p:grpSpPr bwMode="auto">
            <a:xfrm>
              <a:off x="2181910" y="896932"/>
              <a:ext cx="3967190" cy="577805"/>
              <a:chOff x="2576719" y="968397"/>
              <a:chExt cx="3137965" cy="595755"/>
            </a:xfrm>
          </p:grpSpPr>
          <p:cxnSp>
            <p:nvCxnSpPr>
              <p:cNvPr id="8" name="ตัวเชื่อมต่อตรง 7"/>
              <p:cNvCxnSpPr/>
              <p:nvPr/>
            </p:nvCxnSpPr>
            <p:spPr>
              <a:xfrm>
                <a:off x="4038340" y="968397"/>
                <a:ext cx="0" cy="38625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ตัวเชื่อมต่อตรง 24"/>
              <p:cNvCxnSpPr/>
              <p:nvPr/>
            </p:nvCxnSpPr>
            <p:spPr>
              <a:xfrm>
                <a:off x="2590532" y="1354656"/>
                <a:ext cx="3124152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ตัวเชื่อมต่อตรง 26"/>
              <p:cNvCxnSpPr/>
              <p:nvPr/>
            </p:nvCxnSpPr>
            <p:spPr>
              <a:xfrm>
                <a:off x="2576719" y="1335016"/>
                <a:ext cx="0" cy="2291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ตัวเชื่อมต่อตรง 32"/>
              <p:cNvCxnSpPr/>
              <p:nvPr/>
            </p:nvCxnSpPr>
            <p:spPr>
              <a:xfrm>
                <a:off x="5714684" y="1335016"/>
                <a:ext cx="0" cy="2291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381673" y="2249378"/>
              <a:ext cx="1454160" cy="36827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8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แสดงในงบการเงิน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40635" y="2249378"/>
              <a:ext cx="1758962" cy="36827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8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ไม่แสดงในงบการเงิน</a:t>
              </a:r>
            </a:p>
          </p:txBody>
        </p:sp>
        <p:grpSp>
          <p:nvGrpSpPr>
            <p:cNvPr id="5" name="กลุ่ม 36"/>
            <p:cNvGrpSpPr>
              <a:grpSpLocks/>
            </p:cNvGrpSpPr>
            <p:nvPr/>
          </p:nvGrpSpPr>
          <p:grpSpPr bwMode="auto">
            <a:xfrm>
              <a:off x="1610626" y="1828800"/>
              <a:ext cx="911015" cy="421197"/>
              <a:chOff x="2576891" y="1125519"/>
              <a:chExt cx="3138109" cy="439003"/>
            </a:xfrm>
          </p:grpSpPr>
          <p:cxnSp>
            <p:nvCxnSpPr>
              <p:cNvPr id="38" name="ตัวเชื่อมต่อตรง 37"/>
              <p:cNvCxnSpPr/>
              <p:nvPr/>
            </p:nvCxnSpPr>
            <p:spPr>
              <a:xfrm>
                <a:off x="4036194" y="1125439"/>
                <a:ext cx="0" cy="228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ตัวเชื่อมต่อตรง 38"/>
              <p:cNvCxnSpPr/>
              <p:nvPr/>
            </p:nvCxnSpPr>
            <p:spPr>
              <a:xfrm>
                <a:off x="2592540" y="1353758"/>
                <a:ext cx="312244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ตัวเชื่อมต่อตรง 39"/>
              <p:cNvCxnSpPr/>
              <p:nvPr/>
            </p:nvCxnSpPr>
            <p:spPr>
              <a:xfrm>
                <a:off x="2576133" y="1335558"/>
                <a:ext cx="0" cy="228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ตัวเชื่อมต่อตรง 40"/>
              <p:cNvCxnSpPr/>
              <p:nvPr/>
            </p:nvCxnSpPr>
            <p:spPr>
              <a:xfrm>
                <a:off x="5714986" y="1335558"/>
                <a:ext cx="0" cy="228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591488" y="4724101"/>
              <a:ext cx="1320809" cy="5365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 - รายละเอียดข้อมูลในงบการเงิน</a:t>
              </a:r>
            </a:p>
          </p:txBody>
        </p:sp>
        <p:sp>
          <p:nvSpPr>
            <p:cNvPr id="43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81673" y="2890679"/>
              <a:ext cx="1460510" cy="53653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  มีส่วนขาดแห่ง</a:t>
              </a:r>
              <a:r>
                <a:rPr lang="th-TH" sz="16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ทุน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/</a:t>
              </a:r>
              <a:r>
                <a:rPr lang="th-TH" sz="16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th-TH" sz="1600" dirty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หุ้นมีมูลค่าลดลง</a:t>
              </a:r>
            </a:p>
          </p:txBody>
        </p:sp>
        <p:sp>
          <p:nvSpPr>
            <p:cNvPr id="44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184953" y="3579601"/>
              <a:ext cx="925519" cy="7635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  ลดลง         ทั้งจำนวน หรือติดลบ</a:t>
              </a:r>
            </a:p>
          </p:txBody>
        </p:sp>
        <p:sp>
          <p:nvSpPr>
            <p:cNvPr id="46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18146" y="4495518"/>
              <a:ext cx="955682" cy="9905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  </a:t>
              </a: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บันทึกผลขาดทุนเท่ากับมูลค่าหุ้น      ที่ลดลง</a:t>
              </a:r>
            </a:p>
          </p:txBody>
        </p:sp>
        <p:sp>
          <p:nvSpPr>
            <p:cNvPr id="47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058084" y="2890679"/>
              <a:ext cx="1889138" cy="53653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 ผู้สอบบัญชีแสดงความเห็นแตกต่างจากแบบไม่มีเงื่อนไข</a:t>
              </a:r>
            </a:p>
          </p:txBody>
        </p:sp>
        <p:sp>
          <p:nvSpPr>
            <p:cNvPr id="48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59435" y="3579601"/>
              <a:ext cx="661992" cy="7635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 ลดลงบางส่วน</a:t>
              </a:r>
            </a:p>
          </p:txBody>
        </p:sp>
        <p:cxnSp>
          <p:nvCxnSpPr>
            <p:cNvPr id="54" name="ตัวเชื่อมต่อตรง 53"/>
            <p:cNvCxnSpPr/>
            <p:nvPr/>
          </p:nvCxnSpPr>
          <p:spPr>
            <a:xfrm flipH="1">
              <a:off x="3020116" y="3428800"/>
              <a:ext cx="3175" cy="1571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ตัวเชื่อมต่อตรง 54"/>
            <p:cNvCxnSpPr/>
            <p:nvPr/>
          </p:nvCxnSpPr>
          <p:spPr>
            <a:xfrm>
              <a:off x="3020116" y="2617650"/>
              <a:ext cx="3175" cy="2730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ตัวเชื่อมต่อตรง 60"/>
            <p:cNvCxnSpPr/>
            <p:nvPr/>
          </p:nvCxnSpPr>
          <p:spPr>
            <a:xfrm>
              <a:off x="1607231" y="3428800"/>
              <a:ext cx="0" cy="150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/>
            <p:cNvCxnSpPr/>
            <p:nvPr/>
          </p:nvCxnSpPr>
          <p:spPr>
            <a:xfrm>
              <a:off x="616624" y="4343130"/>
              <a:ext cx="0" cy="150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ตัวเชื่อมต่อตรง 73"/>
            <p:cNvCxnSpPr/>
            <p:nvPr/>
          </p:nvCxnSpPr>
          <p:spPr>
            <a:xfrm>
              <a:off x="616624" y="3428800"/>
              <a:ext cx="0" cy="150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ตัวเชื่อมต่อตรง 74"/>
            <p:cNvCxnSpPr/>
            <p:nvPr/>
          </p:nvCxnSpPr>
          <p:spPr>
            <a:xfrm>
              <a:off x="1607231" y="4343130"/>
              <a:ext cx="0" cy="150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184953" y="4495518"/>
              <a:ext cx="1014420" cy="9905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  </a:t>
              </a: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บันทึกผลขาดทุนไม่เกินมูลค่าหุ้นที่สหกรณ์ถือไว้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93036" y="3585950"/>
              <a:ext cx="1481148" cy="107783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ให้สหกรณ์เปิดเผยหมายเหตุประกอบ           งบการเงิน</a:t>
              </a: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ภายใต้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หัวข้อเงินลงทุน</a:t>
              </a:r>
            </a:p>
          </p:txBody>
        </p:sp>
        <p:grpSp>
          <p:nvGrpSpPr>
            <p:cNvPr id="6" name="กลุ่ม 28700"/>
            <p:cNvGrpSpPr>
              <a:grpSpLocks/>
            </p:cNvGrpSpPr>
            <p:nvPr/>
          </p:nvGrpSpPr>
          <p:grpSpPr bwMode="auto">
            <a:xfrm>
              <a:off x="2445437" y="4663671"/>
              <a:ext cx="301627" cy="666808"/>
              <a:chOff x="2597837" y="4878125"/>
              <a:chExt cx="301627" cy="666808"/>
            </a:xfrm>
          </p:grpSpPr>
          <p:cxnSp>
            <p:nvCxnSpPr>
              <p:cNvPr id="53" name="ตัวเชื่อมต่อตรง 52"/>
              <p:cNvCxnSpPr/>
              <p:nvPr/>
            </p:nvCxnSpPr>
            <p:spPr>
              <a:xfrm>
                <a:off x="2613712" y="4878234"/>
                <a:ext cx="0" cy="66669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ตัวเชื่อมต่อตรง 79"/>
              <p:cNvCxnSpPr/>
              <p:nvPr/>
            </p:nvCxnSpPr>
            <p:spPr>
              <a:xfrm>
                <a:off x="2621650" y="5543345"/>
                <a:ext cx="277814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ตัวเชื่อมต่อตรง 80"/>
              <p:cNvCxnSpPr/>
              <p:nvPr/>
            </p:nvCxnSpPr>
            <p:spPr>
              <a:xfrm>
                <a:off x="2597837" y="5078244"/>
                <a:ext cx="301627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064434" y="1695384"/>
              <a:ext cx="1320809" cy="5365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b="1" dirty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TH SarabunPSK" pitchFamily="34" charset="-34"/>
                  <a:cs typeface="Angsana New"/>
                </a:rPr>
                <a:t>  มีส่วนขาดแห่งทุน</a:t>
              </a:r>
            </a:p>
          </p:txBody>
        </p:sp>
        <p:sp>
          <p:nvSpPr>
            <p:cNvPr id="86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591488" y="5181265"/>
              <a:ext cx="1447810" cy="5365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  - การแสดงความเห็นของผู้สอบบัญชี</a:t>
              </a:r>
            </a:p>
          </p:txBody>
        </p:sp>
        <p:cxnSp>
          <p:nvCxnSpPr>
            <p:cNvPr id="87" name="ตัวเชื่อมต่อตรง 86"/>
            <p:cNvCxnSpPr>
              <a:stCxn id="36896" idx="2"/>
              <a:endCxn id="95" idx="0"/>
            </p:cNvCxnSpPr>
            <p:nvPr/>
          </p:nvCxnSpPr>
          <p:spPr>
            <a:xfrm>
              <a:off x="5091818" y="2617650"/>
              <a:ext cx="3175" cy="2730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96" name="TextBox 87"/>
            <p:cNvSpPr txBox="1">
              <a:spLocks noChangeArrowheads="1"/>
            </p:cNvSpPr>
            <p:nvPr/>
          </p:nvSpPr>
          <p:spPr bwMode="auto">
            <a:xfrm>
              <a:off x="4365008" y="2248764"/>
              <a:ext cx="1454571" cy="36933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8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ถอนเงิน</a:t>
              </a:r>
            </a:p>
          </p:txBody>
        </p:sp>
        <p:sp>
          <p:nvSpPr>
            <p:cNvPr id="36897" name="TextBox 88"/>
            <p:cNvSpPr txBox="1">
              <a:spLocks noChangeArrowheads="1"/>
            </p:cNvSpPr>
            <p:nvPr/>
          </p:nvSpPr>
          <p:spPr bwMode="auto">
            <a:xfrm>
              <a:off x="6613424" y="2248764"/>
              <a:ext cx="1759371" cy="3693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80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ไม่ประสงค์ถอนเงิน</a:t>
              </a:r>
            </a:p>
          </p:txBody>
        </p:sp>
        <p:grpSp>
          <p:nvGrpSpPr>
            <p:cNvPr id="7" name="กลุ่ม 89"/>
            <p:cNvGrpSpPr>
              <a:grpSpLocks/>
            </p:cNvGrpSpPr>
            <p:nvPr/>
          </p:nvGrpSpPr>
          <p:grpSpPr bwMode="auto">
            <a:xfrm>
              <a:off x="5118378" y="1828800"/>
              <a:ext cx="2243939" cy="421197"/>
              <a:chOff x="2576891" y="1125519"/>
              <a:chExt cx="3138109" cy="439003"/>
            </a:xfrm>
          </p:grpSpPr>
          <p:cxnSp>
            <p:nvCxnSpPr>
              <p:cNvPr id="91" name="ตัวเชื่อมต่อตรง 90"/>
              <p:cNvCxnSpPr/>
              <p:nvPr/>
            </p:nvCxnSpPr>
            <p:spPr>
              <a:xfrm>
                <a:off x="4038318" y="1125439"/>
                <a:ext cx="0" cy="228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ตัวเชื่อมต่อตรง 91"/>
              <p:cNvCxnSpPr/>
              <p:nvPr/>
            </p:nvCxnSpPr>
            <p:spPr>
              <a:xfrm>
                <a:off x="2590809" y="1353758"/>
                <a:ext cx="3123689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ตัวเชื่อมต่อตรง 92"/>
              <p:cNvCxnSpPr/>
              <p:nvPr/>
            </p:nvCxnSpPr>
            <p:spPr>
              <a:xfrm>
                <a:off x="2577488" y="1335558"/>
                <a:ext cx="0" cy="228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ตัวเชื่อมต่อตรง 93"/>
              <p:cNvCxnSpPr/>
              <p:nvPr/>
            </p:nvCxnSpPr>
            <p:spPr>
              <a:xfrm>
                <a:off x="5714498" y="1335558"/>
                <a:ext cx="0" cy="228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366325" y="2890679"/>
              <a:ext cx="1458923" cy="53653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Angsana New" pitchFamily="18" charset="-34"/>
                  <a:cs typeface="Angsana New" pitchFamily="18" charset="-34"/>
                </a:rPr>
                <a:t>  ไม่ได้</a:t>
              </a:r>
            </a:p>
          </p:txBody>
        </p:sp>
        <p:cxnSp>
          <p:nvCxnSpPr>
            <p:cNvPr id="97" name="ตัวเชื่อมต่อตรง 96"/>
            <p:cNvCxnSpPr/>
            <p:nvPr/>
          </p:nvCxnSpPr>
          <p:spPr>
            <a:xfrm flipH="1">
              <a:off x="7390534" y="3385941"/>
              <a:ext cx="3175" cy="2587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ตัวเชื่อมต่อตรง 97"/>
            <p:cNvCxnSpPr/>
            <p:nvPr/>
          </p:nvCxnSpPr>
          <p:spPr>
            <a:xfrm>
              <a:off x="7361959" y="2617650"/>
              <a:ext cx="3175" cy="2730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ตัวเชื่อมต่อตรง 98"/>
            <p:cNvCxnSpPr/>
            <p:nvPr/>
          </p:nvCxnSpPr>
          <p:spPr>
            <a:xfrm>
              <a:off x="5115630" y="4343130"/>
              <a:ext cx="0" cy="150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ตัวเชื่อมต่อตรง 99"/>
            <p:cNvCxnSpPr/>
            <p:nvPr/>
          </p:nvCxnSpPr>
          <p:spPr>
            <a:xfrm>
              <a:off x="5115630" y="3428800"/>
              <a:ext cx="0" cy="150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สี่เหลี่ยมผืนผ้า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364738" y="3595474"/>
              <a:ext cx="1458922" cy="747655"/>
            </a:xfrm>
            <a:prstGeom prst="rect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7" tIns="47893" rIns="95787" bIns="47893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ให้รับรู้</a:t>
              </a: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ค่าเสียหาย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เต็มจำนวน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ที่</a:t>
              </a: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ไม่สามารถถอนคืนได้</a:t>
              </a:r>
            </a:p>
          </p:txBody>
        </p:sp>
        <p:grpSp>
          <p:nvGrpSpPr>
            <p:cNvPr id="9" name="กลุ่ม 101"/>
            <p:cNvGrpSpPr>
              <a:grpSpLocks/>
            </p:cNvGrpSpPr>
            <p:nvPr/>
          </p:nvGrpSpPr>
          <p:grpSpPr bwMode="auto">
            <a:xfrm>
              <a:off x="3962401" y="4434358"/>
              <a:ext cx="2651024" cy="636542"/>
              <a:chOff x="3323456" y="4033507"/>
              <a:chExt cx="3061942" cy="936174"/>
            </a:xfrm>
          </p:grpSpPr>
          <p:sp>
            <p:nvSpPr>
              <p:cNvPr id="103" name="สี่เหลี่ยมผืนผ้า 102"/>
              <p:cNvSpPr/>
              <p:nvPr/>
            </p:nvSpPr>
            <p:spPr>
              <a:xfrm>
                <a:off x="3324260" y="4107114"/>
                <a:ext cx="3060246" cy="861463"/>
              </a:xfrm>
              <a:prstGeom prst="rect">
                <a:avLst/>
              </a:prstGeom>
              <a:solidFill>
                <a:srgbClr val="F0F1C7"/>
              </a:solidFill>
              <a:ln>
                <a:solidFill>
                  <a:srgbClr val="F684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04" name="สี่เหลี่ยมผืนผ้า 103"/>
              <p:cNvSpPr/>
              <p:nvPr/>
            </p:nvSpPr>
            <p:spPr>
              <a:xfrm>
                <a:off x="3324260" y="4032407"/>
                <a:ext cx="3060246" cy="92683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95787" tIns="47893" rIns="95787" bIns="47893" spcCol="1270" anchor="ctr"/>
              <a:lstStyle/>
              <a:p>
                <a:pPr algn="ctr" defTabSz="7112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h-TH" sz="16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เด</a:t>
                </a:r>
                <a:r>
                  <a:rPr lang="th-TH" sz="14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บิต  ค่าเสียหายเงินฝากสหกรณ์อื่นสงสัยจะสูญ</a:t>
                </a:r>
                <a:r>
                  <a:rPr lang="en-US" sz="14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 xx</a:t>
                </a:r>
                <a:endParaRPr lang="th-TH" sz="14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endParaRPr>
              </a:p>
              <a:p>
                <a:pPr algn="ctr" defTabSz="7112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h-TH" sz="14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เครดิต  ค่าเผื่อเงินฝากสหกรณ์อื่นสงสัยจะสูญ</a:t>
                </a:r>
                <a:r>
                  <a:rPr lang="en-US" sz="14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 xx</a:t>
                </a:r>
                <a:endParaRPr lang="th-TH" sz="14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endParaRPr>
              </a:p>
            </p:txBody>
          </p:sp>
        </p:grpSp>
        <p:cxnSp>
          <p:nvCxnSpPr>
            <p:cNvPr id="105" name="ตัวเชื่อมต่อตรง 104"/>
            <p:cNvCxnSpPr/>
            <p:nvPr/>
          </p:nvCxnSpPr>
          <p:spPr>
            <a:xfrm>
              <a:off x="5128330" y="5071736"/>
              <a:ext cx="0" cy="2555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กลุ่ม 106"/>
            <p:cNvGrpSpPr>
              <a:grpSpLocks/>
            </p:cNvGrpSpPr>
            <p:nvPr/>
          </p:nvGrpSpPr>
          <p:grpSpPr bwMode="auto">
            <a:xfrm>
              <a:off x="4001194" y="5127307"/>
              <a:ext cx="2628922" cy="671448"/>
              <a:chOff x="3579056" y="4775712"/>
              <a:chExt cx="2628922" cy="671448"/>
            </a:xfrm>
          </p:grpSpPr>
          <p:sp>
            <p:nvSpPr>
              <p:cNvPr id="108" name="สี่เหลี่ยมผืนผ้า 107"/>
              <p:cNvSpPr/>
              <p:nvPr/>
            </p:nvSpPr>
            <p:spPr>
              <a:xfrm>
                <a:off x="3688598" y="4950311"/>
                <a:ext cx="2519380" cy="41113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9" name="สี่เหลี่ยมผืนผ้า 108"/>
              <p:cNvSpPr/>
              <p:nvPr/>
            </p:nvSpPr>
            <p:spPr>
              <a:xfrm>
                <a:off x="3579056" y="4775712"/>
                <a:ext cx="2519380" cy="6714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0160" tIns="10160" rIns="10160" bIns="10160" spcCol="1270" anchor="ctr"/>
              <a:lstStyle/>
              <a:p>
                <a:pPr algn="ctr" defTabSz="7112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h-TH" sz="16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เปิดเผยในหมาย</a:t>
                </a:r>
                <a:r>
                  <a:rPr lang="th-TH" sz="16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เหตุประกอบงบ</a:t>
                </a:r>
                <a:r>
                  <a:rPr lang="th-TH" sz="16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การเงิน</a:t>
                </a:r>
              </a:p>
              <a:p>
                <a:pPr algn="ctr" defTabSz="71120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h-TH" sz="16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ภายใต้หัวข้อ</a:t>
                </a:r>
                <a:r>
                  <a:rPr lang="th-TH" sz="20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 </a:t>
                </a:r>
                <a:r>
                  <a:rPr lang="th-TH" sz="20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rgbClr val="FFC000"/>
                    </a:solidFill>
                    <a:latin typeface="Angsana New" pitchFamily="18" charset="-34"/>
                    <a:cs typeface="Angsana New" pitchFamily="18" charset="-34"/>
                  </a:rPr>
                  <a:t>เงิน</a:t>
                </a:r>
                <a:r>
                  <a:rPr lang="th-TH" sz="2000" dirty="0">
                    <a:ln>
                      <a:solidFill>
                        <a:sysClr val="windowText" lastClr="000000"/>
                      </a:solidFill>
                    </a:ln>
                    <a:solidFill>
                      <a:srgbClr val="FFC000"/>
                    </a:solidFill>
                    <a:latin typeface="Angsana New" pitchFamily="18" charset="-34"/>
                    <a:cs typeface="Angsana New" pitchFamily="18" charset="-34"/>
                  </a:rPr>
                  <a:t>ฝากสหกรณ์</a:t>
                </a:r>
              </a:p>
            </p:txBody>
          </p:sp>
        </p:grpSp>
        <p:grpSp>
          <p:nvGrpSpPr>
            <p:cNvPr id="12" name="กลุ่ม 49"/>
            <p:cNvGrpSpPr>
              <a:grpSpLocks/>
            </p:cNvGrpSpPr>
            <p:nvPr/>
          </p:nvGrpSpPr>
          <p:grpSpPr bwMode="auto">
            <a:xfrm>
              <a:off x="4202812" y="5714624"/>
              <a:ext cx="330202" cy="409543"/>
              <a:chOff x="4497380" y="5762399"/>
              <a:chExt cx="330202" cy="409543"/>
            </a:xfrm>
          </p:grpSpPr>
          <p:cxnSp>
            <p:nvCxnSpPr>
              <p:cNvPr id="119" name="ตัวเชื่อมต่อตรง 118"/>
              <p:cNvCxnSpPr/>
              <p:nvPr/>
            </p:nvCxnSpPr>
            <p:spPr>
              <a:xfrm>
                <a:off x="4510080" y="5762399"/>
                <a:ext cx="0" cy="40954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ตัวเชื่อมต่อตรง 119"/>
              <p:cNvCxnSpPr/>
              <p:nvPr/>
            </p:nvCxnSpPr>
            <p:spPr>
              <a:xfrm>
                <a:off x="4510080" y="6171942"/>
                <a:ext cx="304802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ตัวเชื่อมต่อตรง 120"/>
              <p:cNvCxnSpPr/>
              <p:nvPr/>
            </p:nvCxnSpPr>
            <p:spPr>
              <a:xfrm>
                <a:off x="4497380" y="5959234"/>
                <a:ext cx="330202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กลุ่ม 121"/>
            <p:cNvGrpSpPr>
              <a:grpSpLocks/>
            </p:cNvGrpSpPr>
            <p:nvPr/>
          </p:nvGrpSpPr>
          <p:grpSpPr bwMode="auto">
            <a:xfrm>
              <a:off x="4594734" y="5833273"/>
              <a:ext cx="1759434" cy="415127"/>
              <a:chOff x="4252012" y="5601267"/>
              <a:chExt cx="1759434" cy="415127"/>
            </a:xfrm>
          </p:grpSpPr>
          <p:sp>
            <p:nvSpPr>
              <p:cNvPr id="123" name="สี่เหลี่ยมผืนผ้า 122"/>
              <p:cNvSpPr/>
              <p:nvPr/>
            </p:nvSpPr>
            <p:spPr>
              <a:xfrm>
                <a:off x="4252205" y="5601671"/>
                <a:ext cx="1758962" cy="4143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4" name="สี่เหลี่ยมผืนผ้า 123"/>
              <p:cNvSpPr/>
              <p:nvPr/>
            </p:nvSpPr>
            <p:spPr>
              <a:xfrm>
                <a:off x="4252205" y="5601671"/>
                <a:ext cx="1758962" cy="41430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8890" tIns="8890" rIns="8890" bIns="8890" spcCol="1270" anchor="ctr"/>
              <a:lstStyle/>
              <a:p>
                <a:pPr defTabSz="622300" fontAlgn="base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th-TH" sz="16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- ชื่อสหกรณ์</a:t>
                </a:r>
              </a:p>
              <a:p>
                <a:pPr defTabSz="622300" fontAlgn="base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th-TH" sz="16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- จำนวนเงินที่เรียกคืนไม่ได้</a:t>
                </a:r>
              </a:p>
            </p:txBody>
          </p:sp>
        </p:grpSp>
        <p:sp>
          <p:nvSpPr>
            <p:cNvPr id="133" name="สี่เหลี่ยมผืนผ้า 132"/>
            <p:cNvSpPr/>
            <p:nvPr/>
          </p:nvSpPr>
          <p:spPr>
            <a:xfrm>
              <a:off x="6096712" y="2890679"/>
              <a:ext cx="2849583" cy="538122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base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สหกรณ์</a:t>
              </a: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ผู้รับฝากมีส่วนขาดแห่งทุน /</a:t>
              </a:r>
            </a:p>
            <a:p>
              <a:pPr algn="ctr" defTabSz="711200" fontAlgn="base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th-TH" sz="1600" dirty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ถูกนายทะเบียนสั่งเลิก /อยู่ในระหว่างการชำระบัญชี</a:t>
              </a:r>
            </a:p>
          </p:txBody>
        </p:sp>
        <p:sp>
          <p:nvSpPr>
            <p:cNvPr id="36911" name="สี่เหลี่ยมผืนผ้า 50"/>
            <p:cNvSpPr>
              <a:spLocks noChangeArrowheads="1"/>
            </p:cNvSpPr>
            <p:nvPr/>
          </p:nvSpPr>
          <p:spPr bwMode="auto">
            <a:xfrm>
              <a:off x="6086795" y="3644602"/>
              <a:ext cx="2858824" cy="75713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11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สหกรณ์พิจารณาตั้งค่าเผื่อเงินฝากสงสัยจะ</a:t>
              </a: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สูญ</a:t>
              </a:r>
            </a:p>
            <a:p>
              <a:pPr algn="ctr" defTabSz="711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h-TH" sz="160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ตาม</a:t>
              </a:r>
              <a:r>
                <a:rPr lang="th-TH" sz="160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หลักความระมัดระวังให้</a:t>
              </a:r>
              <a:r>
                <a:rPr lang="th-TH" sz="160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เพียงพอ</a:t>
              </a:r>
            </a:p>
            <a:p>
              <a:pPr algn="ctr" defTabSz="711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h-TH" sz="160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ต่อ</a:t>
              </a:r>
              <a:r>
                <a:rPr lang="th-TH" sz="160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ความเสียหายทางการเงินที่อาจเกิดขึ้น</a:t>
              </a:r>
            </a:p>
          </p:txBody>
        </p:sp>
        <p:sp>
          <p:nvSpPr>
            <p:cNvPr id="36912" name="สี่เหลี่ยมผืนผ้า 61"/>
            <p:cNvSpPr>
              <a:spLocks noChangeArrowheads="1"/>
            </p:cNvSpPr>
            <p:nvPr/>
          </p:nvSpPr>
          <p:spPr bwMode="auto">
            <a:xfrm>
              <a:off x="6781798" y="4655403"/>
              <a:ext cx="1946277" cy="892483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เปิดเผย</a:t>
              </a: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หมายเหตุประกอบ                 งบการเงินภายใต้</a:t>
              </a:r>
              <a:r>
                <a:rPr lang="th-TH" sz="16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หัวข้อ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20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เงิน</a:t>
              </a:r>
              <a:r>
                <a:rPr lang="th-TH" sz="2000" dirty="0" smtClean="0">
                  <a:ln>
                    <a:solidFill>
                      <a:sysClr val="windowText" lastClr="000000"/>
                    </a:solidFill>
                  </a:ln>
                  <a:solidFill>
                    <a:prstClr val="black"/>
                  </a:solidFill>
                  <a:latin typeface="Angsana New" pitchFamily="18" charset="-34"/>
                  <a:cs typeface="Angsana New" pitchFamily="18" charset="-34"/>
                </a:rPr>
                <a:t>ฝากสหกรณ์อื่น</a:t>
              </a:r>
              <a:endParaRPr lang="en-US" sz="2000" dirty="0" smtClean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  <p:cxnSp>
          <p:nvCxnSpPr>
            <p:cNvPr id="144" name="ตัวเชื่อมต่อตรง 143"/>
            <p:cNvCxnSpPr/>
            <p:nvPr/>
          </p:nvCxnSpPr>
          <p:spPr>
            <a:xfrm flipH="1">
              <a:off x="7392121" y="4389163"/>
              <a:ext cx="3175" cy="2587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ตัวเชื่อมต่อตรง 145"/>
            <p:cNvCxnSpPr/>
            <p:nvPr/>
          </p:nvCxnSpPr>
          <p:spPr>
            <a:xfrm>
              <a:off x="6934918" y="5486042"/>
              <a:ext cx="0" cy="4222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ตัวเชื่อมต่อตรง 146"/>
            <p:cNvCxnSpPr/>
            <p:nvPr/>
          </p:nvCxnSpPr>
          <p:spPr>
            <a:xfrm>
              <a:off x="6934918" y="5889236"/>
              <a:ext cx="3032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กลุ่ม 148"/>
            <p:cNvGrpSpPr>
              <a:grpSpLocks/>
            </p:cNvGrpSpPr>
            <p:nvPr/>
          </p:nvGrpSpPr>
          <p:grpSpPr bwMode="auto">
            <a:xfrm>
              <a:off x="7239000" y="5660090"/>
              <a:ext cx="1924783" cy="664510"/>
              <a:chOff x="7027413" y="5877908"/>
              <a:chExt cx="1924783" cy="664510"/>
            </a:xfrm>
          </p:grpSpPr>
          <p:sp>
            <p:nvSpPr>
              <p:cNvPr id="150" name="สี่เหลี่ยมผืนผ้า 149"/>
              <p:cNvSpPr/>
              <p:nvPr/>
            </p:nvSpPr>
            <p:spPr>
              <a:xfrm>
                <a:off x="7028133" y="5878472"/>
                <a:ext cx="1924063" cy="6635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51" name="สี่เหลี่ยมผืนผ้า 150"/>
              <p:cNvSpPr/>
              <p:nvPr/>
            </p:nvSpPr>
            <p:spPr>
              <a:xfrm>
                <a:off x="7028133" y="5878472"/>
                <a:ext cx="1924063" cy="6635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8890" tIns="8890" rIns="8890" bIns="8890" spcCol="1270" anchor="ctr"/>
              <a:lstStyle/>
              <a:p>
                <a:pPr defTabSz="622300" fontAlgn="base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th-TH" sz="16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(</a:t>
                </a:r>
                <a:r>
                  <a:rPr lang="th-TH" sz="1600" dirty="0">
                    <a:ln>
                      <a:solidFill>
                        <a:sysClr val="windowText" lastClr="000000"/>
                      </a:solidFill>
                    </a:ln>
                    <a:solidFill>
                      <a:prstClr val="black"/>
                    </a:solidFill>
                    <a:latin typeface="Angsana New" pitchFamily="18" charset="-34"/>
                    <a:cs typeface="Angsana New" pitchFamily="18" charset="-34"/>
                  </a:rPr>
                  <a:t>รายละเอียดข้อมูลงบการเงิน          ปีล่าสุดของสหกรณ์ผู้รับฝาก         ซึ่งผู้สอบบัญชีได้แสดงความเห็นต่องบการเงินแล้ว)</a:t>
                </a:r>
              </a:p>
            </p:txBody>
          </p:sp>
        </p:grpSp>
      </p:grpSp>
      <p:sp>
        <p:nvSpPr>
          <p:cNvPr id="36868" name="สี่เหลี่ยมผืนผ้า 63"/>
          <p:cNvSpPr>
            <a:spLocks noChangeArrowheads="1"/>
          </p:cNvSpPr>
          <p:nvPr/>
        </p:nvSpPr>
        <p:spPr bwMode="auto">
          <a:xfrm>
            <a:off x="2073275" y="107950"/>
            <a:ext cx="598963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</a:pPr>
            <a:r>
              <a:rPr lang="th-TH" sz="2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5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วิธีปฏิบัติทางบัญชีกรณีสหกรณ์นำเงินไปลงทุนในสหกรณ์อื่น                                             </a:t>
            </a:r>
            <a:r>
              <a:rPr lang="th-TH" sz="25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(หนังสือกรมตรวจบัญชีสหกรณ์ ที่ </a:t>
            </a:r>
            <a:r>
              <a:rPr lang="th-TH" sz="2500" b="1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กษ</a:t>
            </a:r>
            <a:r>
              <a:rPr lang="th-TH" sz="25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0404/ว 53 </a:t>
            </a:r>
            <a:r>
              <a:rPr lang="th-TH" sz="2500" b="1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ลว.</a:t>
            </a:r>
            <a:r>
              <a:rPr lang="th-TH" sz="25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22 มี.ค. 61)</a:t>
            </a:r>
          </a:p>
        </p:txBody>
      </p:sp>
      <p:sp>
        <p:nvSpPr>
          <p:cNvPr id="36869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 bwMode="auto">
          <a:xfrm>
            <a:off x="6981825" y="6505575"/>
            <a:ext cx="2133600" cy="365125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/>
          <a:lstStyle/>
          <a:p>
            <a:fld id="{05385FFD-9FB1-4450-A0D1-EB1902357D0C}" type="slidenum">
              <a:rPr lang="en-US" sz="160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pPr/>
              <a:t>1</a:t>
            </a:fld>
            <a:endParaRPr lang="en-US" sz="160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</TotalTime>
  <Words>301</Words>
  <Application>Microsoft Office PowerPoint</Application>
  <PresentationFormat>นำเสนอทางหน้าจอ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Prasopsri</dc:creator>
  <cp:lastModifiedBy>CAD618</cp:lastModifiedBy>
  <cp:revision>127</cp:revision>
  <dcterms:created xsi:type="dcterms:W3CDTF">2018-06-21T09:51:56Z</dcterms:created>
  <dcterms:modified xsi:type="dcterms:W3CDTF">2019-08-20T08:54:26Z</dcterms:modified>
</cp:coreProperties>
</file>