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3" r:id="rId3"/>
    <p:sldId id="260" r:id="rId4"/>
    <p:sldId id="256" r:id="rId5"/>
    <p:sldId id="257" r:id="rId6"/>
    <p:sldId id="261" r:id="rId7"/>
    <p:sldId id="28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6858000" cy="9144000"/>
  <p:embeddedFontLst>
    <p:embeddedFont>
      <p:font typeface="Angsana New" pitchFamily="18" charset="-34"/>
      <p:regular r:id="rId25"/>
      <p:bold r:id="rId26"/>
      <p:italic r:id="rId27"/>
      <p:boldItalic r:id="rId28"/>
    </p:embeddedFont>
    <p:embeddedFont>
      <p:font typeface="JasmineUPC" pitchFamily="18" charset="-34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ordia New" pitchFamily="34" charset="-34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76FFE-6139-499D-AE37-B23A91EB8E18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D9B9-E627-498F-97D2-AE86CDCB3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492" y="1928802"/>
            <a:ext cx="8109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วินัย</a:t>
            </a:r>
            <a:r>
              <a:rPr lang="th-TH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th-TH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การรักษาวินัย</a:t>
            </a:r>
            <a:endParaRPr lang="en-US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933" y="5357826"/>
            <a:ext cx="5055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th-TH" sz="1200" b="1" dirty="0" smtClean="0">
              <a:latin typeface="JasmineUPC" pitchFamily="18" charset="-34"/>
              <a:cs typeface="JasmineUPC" pitchFamily="18" charset="-34"/>
            </a:endParaRPr>
          </a:p>
          <a:p>
            <a:pPr algn="r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กลุ่มงานวินัยและระบบคุณธรรม</a:t>
            </a:r>
          </a:p>
          <a:p>
            <a:pPr algn="r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กลุ่มบริหารทรัพยากรบุคคล </a:t>
            </a:r>
          </a:p>
          <a:p>
            <a:pPr algn="r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สำนักบริหารกลาง กรมตรวจบัญชีสหกรณ์ 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508" t="9376" r="35547" b="12500"/>
          <a:stretch>
            <a:fillRect/>
          </a:stretch>
        </p:blipFill>
        <p:spPr bwMode="auto">
          <a:xfrm>
            <a:off x="0" y="500066"/>
            <a:ext cx="6000793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4929190" y="6158884"/>
            <a:ext cx="107157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กลุ่ม 13"/>
          <p:cNvGrpSpPr/>
          <p:nvPr/>
        </p:nvGrpSpPr>
        <p:grpSpPr>
          <a:xfrm>
            <a:off x="6000760" y="3000372"/>
            <a:ext cx="3071882" cy="3357586"/>
            <a:chOff x="6000760" y="2428868"/>
            <a:chExt cx="3071882" cy="3357586"/>
          </a:xfrm>
        </p:grpSpPr>
        <p:cxnSp>
          <p:nvCxnSpPr>
            <p:cNvPr id="7" name="ตัวเชื่อมต่อหักมุม 6"/>
            <p:cNvCxnSpPr/>
            <p:nvPr/>
          </p:nvCxnSpPr>
          <p:spPr>
            <a:xfrm rot="5400000" flipH="1" flipV="1">
              <a:off x="6215074" y="3990026"/>
              <a:ext cx="2214578" cy="135732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6000760" y="5786454"/>
              <a:ext cx="6429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5000" t="57292" r="8593" b="32291"/>
            <a:stretch>
              <a:fillRect/>
            </a:stretch>
          </p:blipFill>
          <p:spPr bwMode="auto">
            <a:xfrm>
              <a:off x="6072198" y="2428868"/>
              <a:ext cx="3000444" cy="107157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4166" r="9765"/>
          <a:stretch>
            <a:fillRect/>
          </a:stretch>
        </p:blipFill>
        <p:spPr bwMode="auto">
          <a:xfrm>
            <a:off x="0" y="428628"/>
            <a:ext cx="9131637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508" t="41409" r="72992" b="55208"/>
          <a:stretch>
            <a:fillRect/>
          </a:stretch>
        </p:blipFill>
        <p:spPr bwMode="auto">
          <a:xfrm>
            <a:off x="26956" y="500042"/>
            <a:ext cx="29288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8203" t="9375" r="9765"/>
          <a:stretch>
            <a:fillRect/>
          </a:stretch>
        </p:blipFill>
        <p:spPr bwMode="auto">
          <a:xfrm>
            <a:off x="210510" y="1379978"/>
            <a:ext cx="8733494" cy="54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47917" r="56055" b="38541"/>
          <a:stretch>
            <a:fillRect/>
          </a:stretch>
        </p:blipFill>
        <p:spPr bwMode="auto">
          <a:xfrm>
            <a:off x="544516" y="785794"/>
            <a:ext cx="26157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8180" t="41136" r="60492" b="55208"/>
          <a:stretch>
            <a:fillRect/>
          </a:stretch>
        </p:blipFill>
        <p:spPr bwMode="auto">
          <a:xfrm>
            <a:off x="0" y="142852"/>
            <a:ext cx="2816586" cy="4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ตัวเชื่อมต่อตรง 5"/>
          <p:cNvCxnSpPr/>
          <p:nvPr/>
        </p:nvCxnSpPr>
        <p:spPr>
          <a:xfrm rot="5400000">
            <a:off x="-26988" y="1142984"/>
            <a:ext cx="114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 l="28711" t="36458" r="9765" b="13377"/>
          <a:stretch>
            <a:fillRect/>
          </a:stretch>
        </p:blipFill>
        <p:spPr bwMode="auto">
          <a:xfrm>
            <a:off x="142844" y="2143116"/>
            <a:ext cx="46727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 l="30078" t="21875" r="13672" b="12500"/>
          <a:stretch>
            <a:fillRect/>
          </a:stretch>
        </p:blipFill>
        <p:spPr bwMode="auto">
          <a:xfrm>
            <a:off x="4500562" y="3643314"/>
            <a:ext cx="4565228" cy="299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4" t="11458" r="26562"/>
          <a:stretch>
            <a:fillRect/>
          </a:stretch>
        </p:blipFill>
        <p:spPr bwMode="auto">
          <a:xfrm>
            <a:off x="5072066" y="-10"/>
            <a:ext cx="2857520" cy="35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84" t="29167" r="26758" b="16666"/>
          <a:stretch>
            <a:fillRect/>
          </a:stretch>
        </p:blipFill>
        <p:spPr bwMode="auto">
          <a:xfrm>
            <a:off x="785786" y="4196668"/>
            <a:ext cx="3429024" cy="26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0680" t="41196" r="41351" b="55208"/>
          <a:stretch>
            <a:fillRect/>
          </a:stretch>
        </p:blipFill>
        <p:spPr bwMode="auto">
          <a:xfrm>
            <a:off x="0" y="214290"/>
            <a:ext cx="50773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28" t="19791" r="23828" b="6250"/>
          <a:stretch>
            <a:fillRect/>
          </a:stretch>
        </p:blipFill>
        <p:spPr bwMode="auto">
          <a:xfrm>
            <a:off x="1714480" y="741646"/>
            <a:ext cx="5857916" cy="61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211" t="41196" r="33896" b="55208"/>
          <a:stretch>
            <a:fillRect/>
          </a:stretch>
        </p:blipFill>
        <p:spPr bwMode="auto">
          <a:xfrm>
            <a:off x="357158" y="428604"/>
            <a:ext cx="228955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19791" r="19726" b="4166"/>
          <a:stretch>
            <a:fillRect/>
          </a:stretch>
        </p:blipFill>
        <p:spPr bwMode="auto">
          <a:xfrm>
            <a:off x="1357290" y="1428736"/>
            <a:ext cx="600079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18750" r="71289" b="60798"/>
          <a:stretch>
            <a:fillRect/>
          </a:stretch>
        </p:blipFill>
        <p:spPr bwMode="auto">
          <a:xfrm>
            <a:off x="214282" y="214290"/>
            <a:ext cx="2928958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ตัวเชื่อมต่อหักมุม 4"/>
          <p:cNvCxnSpPr/>
          <p:nvPr/>
        </p:nvCxnSpPr>
        <p:spPr>
          <a:xfrm flipV="1">
            <a:off x="3143240" y="945448"/>
            <a:ext cx="1071570" cy="500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711" t="30208" r="60156" b="58334"/>
          <a:stretch>
            <a:fillRect/>
          </a:stretch>
        </p:blipFill>
        <p:spPr bwMode="auto">
          <a:xfrm>
            <a:off x="4214810" y="357166"/>
            <a:ext cx="18508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l="32226" t="48958" r="16211" b="12500"/>
          <a:stretch>
            <a:fillRect/>
          </a:stretch>
        </p:blipFill>
        <p:spPr bwMode="auto">
          <a:xfrm>
            <a:off x="214282" y="2000240"/>
            <a:ext cx="45874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l="31641" t="50000" r="39648" b="35417"/>
          <a:stretch>
            <a:fillRect/>
          </a:stretch>
        </p:blipFill>
        <p:spPr bwMode="auto">
          <a:xfrm>
            <a:off x="4857752" y="2500306"/>
            <a:ext cx="35004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 l="31836" t="48958" r="22461" b="14583"/>
          <a:stretch>
            <a:fillRect/>
          </a:stretch>
        </p:blipFill>
        <p:spPr bwMode="auto">
          <a:xfrm>
            <a:off x="2000232" y="4000504"/>
            <a:ext cx="5572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883" t="48958" r="37532" b="32138"/>
          <a:stretch>
            <a:fillRect/>
          </a:stretch>
        </p:blipFill>
        <p:spPr bwMode="auto">
          <a:xfrm>
            <a:off x="214282" y="2012066"/>
            <a:ext cx="8501122" cy="277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8203" t="39202" r="71289" b="52795"/>
          <a:stretch>
            <a:fillRect/>
          </a:stretch>
        </p:blipFill>
        <p:spPr bwMode="auto">
          <a:xfrm>
            <a:off x="0" y="214290"/>
            <a:ext cx="455615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47205" r="71289" b="43903"/>
          <a:stretch>
            <a:fillRect/>
          </a:stretch>
        </p:blipFill>
        <p:spPr bwMode="auto">
          <a:xfrm>
            <a:off x="142843" y="214290"/>
            <a:ext cx="439343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9883" t="48958" r="17382" b="20833"/>
          <a:stretch>
            <a:fillRect/>
          </a:stretch>
        </p:blipFill>
        <p:spPr bwMode="auto">
          <a:xfrm>
            <a:off x="0" y="1857364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0469" t="48958" r="34393" b="15788"/>
          <a:stretch>
            <a:fillRect/>
          </a:stretch>
        </p:blipFill>
        <p:spPr bwMode="auto">
          <a:xfrm>
            <a:off x="500034" y="1333277"/>
            <a:ext cx="8143932" cy="45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8203" t="56097" r="71289" b="35900"/>
          <a:stretch>
            <a:fillRect/>
          </a:stretch>
        </p:blipFill>
        <p:spPr bwMode="auto">
          <a:xfrm>
            <a:off x="214281" y="214290"/>
            <a:ext cx="48815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ลูกศรลง 4"/>
          <p:cNvSpPr/>
          <p:nvPr/>
        </p:nvSpPr>
        <p:spPr>
          <a:xfrm>
            <a:off x="1643042" y="1285860"/>
            <a:ext cx="2428892" cy="1446999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รู้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คำบรรยายภาพแบบลูกศรลง 5"/>
          <p:cNvSpPr/>
          <p:nvPr/>
        </p:nvSpPr>
        <p:spPr>
          <a:xfrm>
            <a:off x="1643042" y="3214686"/>
            <a:ext cx="2428892" cy="1446999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เข้าใจ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คำบรรยายภาพแบบลูกศรลง 7"/>
          <p:cNvSpPr/>
          <p:nvPr/>
        </p:nvSpPr>
        <p:spPr>
          <a:xfrm>
            <a:off x="1643042" y="5000636"/>
            <a:ext cx="2428892" cy="1446999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สำนึก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ดาว 6 แฉก 8"/>
          <p:cNvSpPr/>
          <p:nvPr/>
        </p:nvSpPr>
        <p:spPr>
          <a:xfrm rot="20711188">
            <a:off x="5375817" y="1318323"/>
            <a:ext cx="1853742" cy="1656535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2060"/>
              </a:solidFill>
              <a:latin typeface="Cloud" pitchFamily="50" charset="-34"/>
              <a:cs typeface="Cloud" pitchFamily="50" charset="-34"/>
            </a:endParaRPr>
          </a:p>
        </p:txBody>
      </p:sp>
      <p:sp>
        <p:nvSpPr>
          <p:cNvPr id="10" name="ดาว 6 แฉก 9"/>
          <p:cNvSpPr/>
          <p:nvPr/>
        </p:nvSpPr>
        <p:spPr>
          <a:xfrm rot="20711188">
            <a:off x="5731374" y="3877521"/>
            <a:ext cx="1952070" cy="1656535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Cloud" pitchFamily="50" charset="-34"/>
              <a:cs typeface="Cloud" pitchFamily="50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42852"/>
            <a:ext cx="3017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วัตถุประสงค์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 rot="21023044">
            <a:off x="5374702" y="1375007"/>
            <a:ext cx="1987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ทำได้</a:t>
            </a:r>
            <a:endParaRPr lang="th-TH" sz="9600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 rot="21023044">
            <a:off x="5395493" y="3847202"/>
            <a:ext cx="3129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ทำไม่ได้</a:t>
            </a:r>
            <a:endParaRPr lang="th-TH" sz="9600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31250" t="22916" r="18359" b="6250"/>
          <a:stretch>
            <a:fillRect/>
          </a:stretch>
        </p:blipFill>
        <p:spPr bwMode="auto">
          <a:xfrm>
            <a:off x="3428992" y="1357298"/>
            <a:ext cx="5715040" cy="45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0" t="48958" r="55274" b="21875"/>
          <a:stretch>
            <a:fillRect/>
          </a:stretch>
        </p:blipFill>
        <p:spPr bwMode="auto">
          <a:xfrm>
            <a:off x="285720" y="1357298"/>
            <a:ext cx="33447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8203" t="64101" r="71289" b="27007"/>
          <a:stretch>
            <a:fillRect/>
          </a:stretch>
        </p:blipFill>
        <p:spPr bwMode="auto">
          <a:xfrm>
            <a:off x="142843" y="142852"/>
            <a:ext cx="38076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28711" t="67708" r="58984" b="23958"/>
          <a:stretch>
            <a:fillRect/>
          </a:stretch>
        </p:blipFill>
        <p:spPr bwMode="auto">
          <a:xfrm>
            <a:off x="4702176" y="180952"/>
            <a:ext cx="225029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ตัวเชื่อมต่อตรง 11"/>
          <p:cNvCxnSpPr/>
          <p:nvPr/>
        </p:nvCxnSpPr>
        <p:spPr>
          <a:xfrm>
            <a:off x="3929058" y="571480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9375" r="8593" b="14500"/>
          <a:stretch>
            <a:fillRect/>
          </a:stretch>
        </p:blipFill>
        <p:spPr bwMode="auto">
          <a:xfrm>
            <a:off x="285720" y="1714488"/>
            <a:ext cx="43930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8203" t="72993" r="71289" b="19004"/>
          <a:stretch>
            <a:fillRect/>
          </a:stretch>
        </p:blipFill>
        <p:spPr bwMode="auto">
          <a:xfrm>
            <a:off x="0" y="357166"/>
            <a:ext cx="35798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8711" t="50000" r="50781" b="41667"/>
          <a:stretch>
            <a:fillRect/>
          </a:stretch>
        </p:blipFill>
        <p:spPr bwMode="auto">
          <a:xfrm>
            <a:off x="4401228" y="357166"/>
            <a:ext cx="375049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3571868" y="785794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27" t="48958" r="38476" b="34375"/>
          <a:stretch>
            <a:fillRect/>
          </a:stretch>
        </p:blipFill>
        <p:spPr bwMode="auto">
          <a:xfrm>
            <a:off x="2821769" y="4357694"/>
            <a:ext cx="62508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9375" r="12695"/>
          <a:stretch>
            <a:fillRect/>
          </a:stretch>
        </p:blipFill>
        <p:spPr bwMode="auto">
          <a:xfrm>
            <a:off x="2857488" y="1084517"/>
            <a:ext cx="5929322" cy="548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8203" t="80996" r="71289" b="10417"/>
          <a:stretch>
            <a:fillRect/>
          </a:stretch>
        </p:blipFill>
        <p:spPr bwMode="auto">
          <a:xfrm>
            <a:off x="142844" y="214290"/>
            <a:ext cx="394283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white-striped-green-background_1409-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" y="0"/>
            <a:ext cx="9115590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2175" y="2209894"/>
            <a:ext cx="902041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ขอบคุณครับ/ค่ะ</a:t>
            </a:r>
            <a:endParaRPr lang="th-TH" sz="13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42844" y="-142900"/>
            <a:ext cx="87868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1536" y="68025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วินัย คืออะไร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82471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ถ้อยคำ</a:t>
            </a:r>
            <a:endParaRPr lang="en-US" sz="3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639793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รูปลักษณ์</a:t>
            </a:r>
            <a:endParaRPr lang="en-US" sz="3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354437"/>
            <a:ext cx="82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สรุป</a:t>
            </a:r>
            <a:endParaRPr lang="en-US" sz="3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931041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ลักษณะ</a:t>
            </a:r>
            <a:endParaRPr lang="en-US" sz="3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1214422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วิ 	แปลว่า 	ดี / ต่าง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นัย 	แปลว่า 	ทาง / นำไป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วินัย 	แปลว่า 	เครื่องนำไปในทางที่ดี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257174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ความหมายตามพจนานุกรมฉบับราชบัณฑิตสถาน 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1. ข้อปฏิบัติ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2. การอยู่ในแบบแผน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3862992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1. การควบคุมตนเอง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2. เงื่อนไขที่ทำให้มีพฤติกรรมเป็นระเบียบเรียบร้อย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3. กระบวนการทางนิติธรรม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5286388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คือ มาตรฐานทางพฤติกรรมของคนในการประกอบกิจกรรมแต่ละอย่าง ซึ่งอาจกำหนดเป็นรูปธรรม หรืออาจเป็นที่มุ่งหวังว่าต้องอยู่ในกรอบอย่างไร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142844" y="-142900"/>
            <a:ext cx="87868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-142900"/>
            <a:ext cx="4328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ความสำคัญของวินัย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846158" y="1643050"/>
            <a:ext cx="2428892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บุคลิกภาพ</a:t>
            </a:r>
          </a:p>
          <a:p>
            <a:pPr algn="ctr"/>
            <a:r>
              <a:rPr lang="th-TH" sz="48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คนดี</a:t>
            </a:r>
            <a:endParaRPr lang="en-US" sz="4800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774720" y="3143248"/>
            <a:ext cx="2428892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สมรรถภาพ</a:t>
            </a:r>
          </a:p>
          <a:p>
            <a:pPr algn="ctr"/>
            <a:r>
              <a:rPr lang="th-TH" sz="36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การทำงาน</a:t>
            </a:r>
            <a:endParaRPr lang="en-US" sz="6600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2508" y="3429000"/>
            <a:ext cx="4091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มี</a:t>
            </a:r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ประสิทธิภาพ</a:t>
            </a: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 + </a:t>
            </a:r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เพิ่ม</a:t>
            </a:r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ประสิทธิผล </a:t>
            </a:r>
            <a:endParaRPr lang="th-TH" sz="2400" dirty="0" smtClean="0">
              <a:solidFill>
                <a:schemeClr val="accent6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= </a:t>
            </a:r>
            <a:r>
              <a:rPr lang="th-TH" sz="3200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สัมฤทธิ์ผลบรรลุเป้าหมาย</a:t>
            </a:r>
            <a:endParaRPr lang="en-US" sz="3200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0037" y="2071678"/>
            <a:ext cx="3288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เป็นที่</a:t>
            </a:r>
            <a:r>
              <a:rPr lang="th-TH" sz="3200" dirty="0" smtClean="0">
                <a:solidFill>
                  <a:schemeClr val="accent6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เลื่อมใส</a:t>
            </a:r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ของประชาชน</a:t>
            </a:r>
            <a:endParaRPr lang="en-US" sz="4800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846158" y="4929198"/>
            <a:ext cx="2428892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ความสำเร็จ</a:t>
            </a:r>
          </a:p>
          <a:p>
            <a:pPr algn="ctr"/>
            <a:r>
              <a:rPr lang="th-TH" sz="28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+ ความก้าวหน้า</a:t>
            </a:r>
            <a:endParaRPr lang="en-US" sz="2800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6280" y="5357826"/>
            <a:ext cx="3541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>ชีวิตการงาน  +  ชีวิตส่วนตัว</a:t>
            </a:r>
            <a:endParaRPr lang="en-US" sz="4800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5122" y="928670"/>
            <a:ext cx="3281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ส่งเสริม ...... 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1357298"/>
            <a:ext cx="92720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latin typeface="JasmineUPC" pitchFamily="18" charset="-34"/>
                <a:cs typeface="JasmineUPC" pitchFamily="18" charset="-34"/>
              </a:rPr>
              <a:t>ข้าราชการ</a:t>
            </a:r>
            <a:r>
              <a:rPr lang="th-TH" sz="4000" dirty="0" err="1" smtClean="0">
                <a:latin typeface="JasmineUPC" pitchFamily="18" charset="-34"/>
                <a:cs typeface="JasmineUPC" pitchFamily="18" charset="-34"/>
              </a:rPr>
              <a:t>พลเรือน</a:t>
            </a:r>
            <a:r>
              <a:rPr lang="th-TH" sz="4000" dirty="0" smtClean="0">
                <a:latin typeface="JasmineUPC" pitchFamily="18" charset="-34"/>
                <a:cs typeface="JasmineUPC" pitchFamily="18" charset="-34"/>
              </a:rPr>
              <a:t>สามัญ พนักงานราชการ  และลูกจ้างประจำ</a:t>
            </a:r>
          </a:p>
          <a:p>
            <a:pPr algn="ctr"/>
            <a:r>
              <a:rPr lang="th-TH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ต้องรักษาวินัย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161" y="4032128"/>
            <a:ext cx="82798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dirty="0" smtClean="0">
                <a:latin typeface="JasmineUPC" pitchFamily="18" charset="-34"/>
                <a:cs typeface="JasmineUPC" pitchFamily="18" charset="-34"/>
              </a:rPr>
              <a:t>โดย</a:t>
            </a:r>
            <a:r>
              <a:rPr lang="th-TH" sz="5400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กระทำการ </a:t>
            </a:r>
            <a:r>
              <a:rPr lang="th-TH" sz="4800" dirty="0" smtClean="0">
                <a:latin typeface="JasmineUPC" pitchFamily="18" charset="-34"/>
                <a:cs typeface="JasmineUPC" pitchFamily="18" charset="-34"/>
              </a:rPr>
              <a:t>หรือ </a:t>
            </a:r>
            <a:r>
              <a:rPr lang="th-TH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ไม่กระทำการ  </a:t>
            </a:r>
          </a:p>
          <a:p>
            <a:pPr algn="ctr"/>
            <a:r>
              <a:rPr lang="th-TH" sz="5400" dirty="0" smtClean="0">
                <a:latin typeface="JasmineUPC" pitchFamily="18" charset="-34"/>
                <a:cs typeface="JasmineUPC" pitchFamily="18" charset="-34"/>
              </a:rPr>
              <a:t>ตามที่กฎหมายกำหนด</a:t>
            </a:r>
            <a:endParaRPr lang="en-US" sz="4800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มุมมน 19"/>
          <p:cNvSpPr/>
          <p:nvPr/>
        </p:nvSpPr>
        <p:spPr>
          <a:xfrm>
            <a:off x="714348" y="2428868"/>
            <a:ext cx="7643866" cy="39290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57818" y="335756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พนักงานราชการ</a:t>
            </a:r>
            <a:endParaRPr lang="en-US" sz="24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643438" y="4857760"/>
            <a:ext cx="3571900" cy="7858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643438" y="3786190"/>
            <a:ext cx="3571900" cy="10001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3997115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ไม่ร้ายแรง</a:t>
            </a:r>
            <a:endParaRPr lang="en-US" sz="36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4959015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ร้ายแรง</a:t>
            </a:r>
            <a:endParaRPr lang="en-US" sz="36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785786" y="4857760"/>
            <a:ext cx="3571900" cy="7858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785786" y="3786190"/>
            <a:ext cx="3571900" cy="10001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863726"/>
            <a:ext cx="7848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latin typeface="JasmineUPC" pitchFamily="18" charset="-34"/>
                <a:cs typeface="JasmineUPC" pitchFamily="18" charset="-34"/>
              </a:rPr>
              <a:t>ผู้กระทำผิดวินัย </a:t>
            </a:r>
            <a:r>
              <a:rPr lang="th-TH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ต้องรับโทษทางวินัย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714752"/>
            <a:ext cx="207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1. ภาคทัณฑ์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2. ตัดเงินเดือน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3. ลดเงินเดือน</a:t>
            </a:r>
            <a:endParaRPr lang="en-US" sz="2400" dirty="0" smtClean="0">
              <a:latin typeface="JasmineUPC" pitchFamily="18" charset="-34"/>
              <a:cs typeface="JasmineUPC" pitchFamily="18" charset="-34"/>
            </a:endParaRP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4. ปลดออก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5. ไล่ออก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3357562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ข้าราชการ/ลูกจ้างประจำ</a:t>
            </a:r>
            <a:endParaRPr lang="en-US" sz="24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71868" y="2571744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latin typeface="JasmineUPC" pitchFamily="18" charset="-34"/>
                <a:cs typeface="JasmineUPC" pitchFamily="18" charset="-34"/>
              </a:rPr>
              <a:t>โทษทางวินัย </a:t>
            </a:r>
            <a:endParaRPr lang="en-US" sz="36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176" y="3997115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ไม่ร้ายแรง</a:t>
            </a:r>
            <a:endParaRPr lang="en-US" sz="36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4959015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ร้ายแรง</a:t>
            </a:r>
            <a:endParaRPr lang="en-US" sz="36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3714752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1. ภาคทัณฑ์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2. ตัดค่าตอบแทน</a:t>
            </a: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3. ลดค่าตอบแทน</a:t>
            </a:r>
            <a:endParaRPr lang="en-US" sz="2400" dirty="0" smtClean="0">
              <a:latin typeface="JasmineUPC" pitchFamily="18" charset="-34"/>
              <a:cs typeface="JasmineUPC" pitchFamily="18" charset="-34"/>
            </a:endParaRPr>
          </a:p>
          <a:p>
            <a:endParaRPr lang="th-TH" sz="1000" dirty="0" smtClean="0">
              <a:latin typeface="JasmineUPC" pitchFamily="18" charset="-34"/>
              <a:cs typeface="JasmineUPC" pitchFamily="18" charset="-34"/>
            </a:endParaRPr>
          </a:p>
          <a:p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4. ไล่ออก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4286248" y="1857364"/>
            <a:ext cx="500066" cy="642942"/>
          </a:xfrm>
          <a:prstGeom prst="downArrow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ผิดวินั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แบบนี้สิไม่ผิดวินั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92126" y="785794"/>
            <a:ext cx="86661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Website</a:t>
            </a:r>
            <a:endParaRPr lang="th-TH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th-TH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ศูนย์ปฏิบัติการต่อต้านการทุจริต กรมตรวจบัญชีสหกรณ์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8203" t="9375" r="9765" b="56250"/>
          <a:stretch>
            <a:fillRect/>
          </a:stretch>
        </p:blipFill>
        <p:spPr bwMode="auto">
          <a:xfrm>
            <a:off x="0" y="2630950"/>
            <a:ext cx="9144000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234</Words>
  <Application>Microsoft Office PowerPoint</Application>
  <PresentationFormat>นำเสนอทางหน้าจอ (4:3)</PresentationFormat>
  <Paragraphs>63</Paragraphs>
  <Slides>23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30" baseType="lpstr">
      <vt:lpstr>Arial</vt:lpstr>
      <vt:lpstr>Angsana New</vt:lpstr>
      <vt:lpstr>JasmineUPC</vt:lpstr>
      <vt:lpstr>Cloud</vt:lpstr>
      <vt:lpstr>Calibri</vt:lpstr>
      <vt:lpstr>Cordia New</vt:lpstr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</vt:vector>
  </TitlesOfParts>
  <Company>Dental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Unit1</dc:creator>
  <cp:lastModifiedBy>CAD618</cp:lastModifiedBy>
  <cp:revision>73</cp:revision>
  <dcterms:created xsi:type="dcterms:W3CDTF">2020-01-28T06:20:04Z</dcterms:created>
  <dcterms:modified xsi:type="dcterms:W3CDTF">2020-02-21T01:55:53Z</dcterms:modified>
</cp:coreProperties>
</file>