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89" r:id="rId1"/>
    <p:sldMasterId id="2147484202" r:id="rId2"/>
  </p:sldMasterIdLst>
  <p:notesMasterIdLst>
    <p:notesMasterId r:id="rId48"/>
  </p:notesMasterIdLst>
  <p:handoutMasterIdLst>
    <p:handoutMasterId r:id="rId49"/>
  </p:handoutMasterIdLst>
  <p:sldIdLst>
    <p:sldId id="419" r:id="rId3"/>
    <p:sldId id="422" r:id="rId4"/>
    <p:sldId id="423" r:id="rId5"/>
    <p:sldId id="424" r:id="rId6"/>
    <p:sldId id="425" r:id="rId7"/>
    <p:sldId id="426" r:id="rId8"/>
    <p:sldId id="427" r:id="rId9"/>
    <p:sldId id="428" r:id="rId10"/>
    <p:sldId id="429" r:id="rId11"/>
    <p:sldId id="430" r:id="rId12"/>
    <p:sldId id="431" r:id="rId13"/>
    <p:sldId id="432" r:id="rId14"/>
    <p:sldId id="433" r:id="rId15"/>
    <p:sldId id="434" r:id="rId16"/>
    <p:sldId id="435" r:id="rId17"/>
    <p:sldId id="436" r:id="rId18"/>
    <p:sldId id="437" r:id="rId19"/>
    <p:sldId id="438" r:id="rId20"/>
    <p:sldId id="439" r:id="rId21"/>
    <p:sldId id="440" r:id="rId22"/>
    <p:sldId id="441" r:id="rId23"/>
    <p:sldId id="442" r:id="rId24"/>
    <p:sldId id="443" r:id="rId25"/>
    <p:sldId id="311" r:id="rId26"/>
    <p:sldId id="328" r:id="rId27"/>
    <p:sldId id="329" r:id="rId28"/>
    <p:sldId id="444" r:id="rId29"/>
    <p:sldId id="330" r:id="rId30"/>
    <p:sldId id="342" r:id="rId31"/>
    <p:sldId id="343" r:id="rId32"/>
    <p:sldId id="331" r:id="rId33"/>
    <p:sldId id="332" r:id="rId34"/>
    <p:sldId id="333" r:id="rId35"/>
    <p:sldId id="334" r:id="rId36"/>
    <p:sldId id="335" r:id="rId37"/>
    <p:sldId id="336" r:id="rId38"/>
    <p:sldId id="345" r:id="rId39"/>
    <p:sldId id="418" r:id="rId40"/>
    <p:sldId id="346" r:id="rId41"/>
    <p:sldId id="337" r:id="rId42"/>
    <p:sldId id="338" r:id="rId43"/>
    <p:sldId id="347" r:id="rId44"/>
    <p:sldId id="348" r:id="rId45"/>
    <p:sldId id="420" r:id="rId46"/>
    <p:sldId id="421" r:id="rId47"/>
  </p:sldIdLst>
  <p:sldSz cx="9144000" cy="5143500" type="screen16x9"/>
  <p:notesSz cx="9872663" cy="67421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21">
          <p15:clr>
            <a:srgbClr val="A4A3A4"/>
          </p15:clr>
        </p15:guide>
        <p15:guide id="2" pos="31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00"/>
    <a:srgbClr val="FFFFFF"/>
    <a:srgbClr val="FF0000"/>
    <a:srgbClr val="0033CC"/>
    <a:srgbClr val="004070"/>
    <a:srgbClr val="AC830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ลักษณะสีปานกลาง 1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ลักษณะสีปานกลาง 1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ลักษณะสีอ่อน 2 - เน้น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ลักษณะชุดรูปแบบ 2 - เน้น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ลักษณะสีปานกลาง 3 - เน้น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504" y="-1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-1782" y="-96"/>
      </p:cViewPr>
      <p:guideLst>
        <p:guide orient="horz" pos="2123"/>
        <p:guide pos="31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155" cy="338277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5" cy="338277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0A0A564C-6882-436A-86F4-2772CAB6E46F}" type="datetimeFigureOut">
              <a:rPr lang="en-US" smtClean="0"/>
              <a:pPr/>
              <a:t>25-Dec-19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03839"/>
            <a:ext cx="4278155" cy="338276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224" y="6403839"/>
            <a:ext cx="4278155" cy="338276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B2F4B0EA-AF3F-4C25-A369-D682553EE5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77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155" cy="338277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5" cy="338277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684546F6-FCD0-43F5-BE47-C85A94932347}" type="datetimeFigureOut">
              <a:rPr lang="en-US" smtClean="0"/>
              <a:pPr/>
              <a:t>25-Dec-19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6537" cy="2276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44643"/>
            <a:ext cx="7898130" cy="2654707"/>
          </a:xfrm>
          <a:prstGeom prst="rect">
            <a:avLst/>
          </a:prstGeom>
        </p:spPr>
        <p:txBody>
          <a:bodyPr vert="horz" lIns="91504" tIns="45752" rIns="91504" bIns="457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03839"/>
            <a:ext cx="4278155" cy="338276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4" y="6403839"/>
            <a:ext cx="4278155" cy="338276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87A7C744-F9F9-4720-9D7F-6E97BC6A9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4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90788" y="549275"/>
            <a:ext cx="4891087" cy="27511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Franklin Gothic Book" pitchFamily="34" charset="0"/>
              </a:defRPr>
            </a:lvl1pPr>
            <a:lvl2pPr marL="736486" indent="-283264"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33056" indent="-226611">
              <a:defRPr sz="2800">
                <a:solidFill>
                  <a:schemeClr val="tx1"/>
                </a:solidFill>
                <a:latin typeface="Franklin Gothic Book" pitchFamily="34" charset="0"/>
              </a:defRPr>
            </a:lvl3pPr>
            <a:lvl4pPr marL="1586278" indent="-226611">
              <a:defRPr sz="2800">
                <a:solidFill>
                  <a:schemeClr val="tx1"/>
                </a:solidFill>
                <a:latin typeface="Franklin Gothic Book" pitchFamily="34" charset="0"/>
              </a:defRPr>
            </a:lvl4pPr>
            <a:lvl5pPr marL="2039501" indent="-226611">
              <a:defRPr sz="2800">
                <a:solidFill>
                  <a:schemeClr val="tx1"/>
                </a:solidFill>
                <a:latin typeface="Franklin Gothic Book" pitchFamily="34" charset="0"/>
              </a:defRPr>
            </a:lvl5pPr>
            <a:lvl6pPr marL="2492723" indent="-226611" defTabSz="45322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Book" pitchFamily="34" charset="0"/>
              </a:defRPr>
            </a:lvl6pPr>
            <a:lvl7pPr marL="2945945" indent="-226611" defTabSz="45322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Book" pitchFamily="34" charset="0"/>
              </a:defRPr>
            </a:lvl7pPr>
            <a:lvl8pPr marL="3399168" indent="-226611" defTabSz="45322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Book" pitchFamily="34" charset="0"/>
              </a:defRPr>
            </a:lvl8pPr>
            <a:lvl9pPr marL="3852390" indent="-226611" defTabSz="45322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fld id="{F3794106-85ED-4EDB-BB52-6BBB1EE27C94}" type="slidenum">
              <a:rPr lang="th-TH" altLang="th-TH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23</a:t>
            </a:fld>
            <a:endParaRPr lang="th-TH" altLang="th-TH" sz="12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13063" y="841375"/>
            <a:ext cx="4046537" cy="2276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/>
          </a:p>
        </p:txBody>
      </p:sp>
      <p:sp>
        <p:nvSpPr>
          <p:cNvPr id="31748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3470" indent="-2859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800" indent="-22876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1320" indent="-22876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8840" indent="-22876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6360" indent="-22876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3880" indent="-22876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31400" indent="-22876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8920" indent="-22876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FD84820-A3D1-433C-A4F3-D8A92CB06C2F}" type="slidenum">
              <a:rPr lang="th-TH" sz="1200">
                <a:solidFill>
                  <a:prstClr val="black"/>
                </a:solidFill>
              </a:rPr>
              <a:pPr eaLnBrk="1" hangingPunct="1"/>
              <a:t>27</a:t>
            </a:fld>
            <a:endParaRPr lang="th-TH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24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13063" y="841375"/>
            <a:ext cx="4046537" cy="2276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/>
          </a:p>
        </p:txBody>
      </p:sp>
      <p:sp>
        <p:nvSpPr>
          <p:cNvPr id="31748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3470" indent="-2859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800" indent="-22876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1320" indent="-22876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8840" indent="-22876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6360" indent="-22876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3880" indent="-22876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31400" indent="-22876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8920" indent="-22876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FD84820-A3D1-433C-A4F3-D8A92CB06C2F}" type="slidenum">
              <a:rPr lang="th-TH" sz="1200">
                <a:solidFill>
                  <a:prstClr val="black"/>
                </a:solidFill>
              </a:rPr>
              <a:pPr eaLnBrk="1" hangingPunct="1"/>
              <a:t>28</a:t>
            </a:fld>
            <a:endParaRPr lang="th-TH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24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13063" y="841375"/>
            <a:ext cx="4046537" cy="2276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/>
          </a:p>
        </p:txBody>
      </p:sp>
      <p:sp>
        <p:nvSpPr>
          <p:cNvPr id="32772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3470" indent="-2859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800" indent="-22876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1320" indent="-22876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8840" indent="-22876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6360" indent="-22876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3880" indent="-22876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31400" indent="-22876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8920" indent="-22876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881C26A-4EC6-460F-9C43-FA52EDD6E5DA}" type="slidenum">
              <a:rPr lang="th-TH" sz="1200">
                <a:solidFill>
                  <a:prstClr val="black"/>
                </a:solidFill>
              </a:rPr>
              <a:pPr eaLnBrk="1" hangingPunct="1"/>
              <a:t>31</a:t>
            </a:fld>
            <a:endParaRPr lang="th-TH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13063" y="841375"/>
            <a:ext cx="4046537" cy="2276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/>
          </a:p>
        </p:txBody>
      </p:sp>
      <p:sp>
        <p:nvSpPr>
          <p:cNvPr id="33796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3470" indent="-2859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800" indent="-22876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1320" indent="-22876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8840" indent="-22876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6360" indent="-22876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3880" indent="-22876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31400" indent="-22876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8920" indent="-22876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C0A3FB7-643D-42A8-B750-68CE24522C53}" type="slidenum">
              <a:rPr lang="th-TH" sz="1200">
                <a:solidFill>
                  <a:prstClr val="black"/>
                </a:solidFill>
              </a:rPr>
              <a:pPr eaLnBrk="1" hangingPunct="1"/>
              <a:t>32</a:t>
            </a:fld>
            <a:endParaRPr lang="th-TH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95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13063" y="841375"/>
            <a:ext cx="4046537" cy="2276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/>
          </a:p>
        </p:txBody>
      </p:sp>
      <p:sp>
        <p:nvSpPr>
          <p:cNvPr id="34820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3470" indent="-2859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800" indent="-22876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1320" indent="-22876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8840" indent="-22876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6360" indent="-22876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3880" indent="-22876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31400" indent="-22876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8920" indent="-22876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A33C921-5D93-43E9-9404-1F45AB842B22}" type="slidenum">
              <a:rPr lang="th-TH" sz="1200">
                <a:solidFill>
                  <a:prstClr val="black"/>
                </a:solidFill>
              </a:rPr>
              <a:pPr eaLnBrk="1" hangingPunct="1"/>
              <a:t>33</a:t>
            </a:fld>
            <a:endParaRPr lang="th-TH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251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13063" y="841375"/>
            <a:ext cx="4046537" cy="2276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/>
          </a:p>
        </p:txBody>
      </p:sp>
      <p:sp>
        <p:nvSpPr>
          <p:cNvPr id="35844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3470" indent="-2859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800" indent="-22876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1320" indent="-22876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8840" indent="-22876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6360" indent="-22876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3880" indent="-22876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31400" indent="-22876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8920" indent="-22876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8753D22-6404-4BA2-A04F-9F39703C04CD}" type="slidenum">
              <a:rPr lang="th-TH" sz="1200">
                <a:solidFill>
                  <a:prstClr val="black"/>
                </a:solidFill>
              </a:rPr>
              <a:pPr eaLnBrk="1" hangingPunct="1"/>
              <a:t>34</a:t>
            </a:fld>
            <a:endParaRPr lang="th-TH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21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13063" y="841375"/>
            <a:ext cx="4046537" cy="2276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/>
          </a:p>
        </p:txBody>
      </p:sp>
      <p:sp>
        <p:nvSpPr>
          <p:cNvPr id="36868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3470" indent="-2859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800" indent="-22876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1320" indent="-22876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8840" indent="-22876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6360" indent="-22876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3880" indent="-22876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31400" indent="-22876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8920" indent="-22876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2B8547E-A395-4589-9360-A8A816E0377F}" type="slidenum">
              <a:rPr lang="th-TH" sz="1200">
                <a:solidFill>
                  <a:prstClr val="black"/>
                </a:solidFill>
              </a:rPr>
              <a:pPr eaLnBrk="1" hangingPunct="1"/>
              <a:t>35</a:t>
            </a:fld>
            <a:endParaRPr lang="th-TH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7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Angsana New" pitchFamily="18" charset="-34"/>
                <a:cs typeface="Angsana New" pitchFamily="18" charset="-34"/>
              </a:defRPr>
            </a:lvl1pPr>
          </a:lstStyle>
          <a:p>
            <a:pPr>
              <a:defRPr/>
            </a:pPr>
            <a:fld id="{DC425B3A-0AA0-42BC-925D-03EE53A9D5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B76AF-1571-4613-87C5-455FAF4F96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ED084-6C3D-48C2-9C0E-40ACADAAF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0254"/>
            <a:ext cx="7848600" cy="8001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085850"/>
            <a:ext cx="4038600" cy="36576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085850"/>
            <a:ext cx="4038600" cy="36576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457200" y="4857752"/>
            <a:ext cx="2133600" cy="18335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124200" y="4857752"/>
            <a:ext cx="2895600" cy="18335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6553200" y="4857752"/>
            <a:ext cx="2133600" cy="18335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F9AE6-2514-4A01-AD25-B143DDDD1A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29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0755" y="4715414"/>
            <a:ext cx="6182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Angsana New" pitchFamily="18" charset="-34"/>
                <a:cs typeface="Angsana New" pitchFamily="18" charset="-34"/>
              </a:defRPr>
            </a:lvl1pPr>
          </a:lstStyle>
          <a:p>
            <a:pPr defTabSz="914400">
              <a:defRPr/>
            </a:pPr>
            <a:fld id="{018144DF-610B-4B25-8C92-DA3876E22C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E1334-D049-4F67-A581-6232F2D0EF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682A8-69E3-4FCC-A556-A0B47B5D13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8C9F9-5282-45F8-9A6D-F076EA863B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AEC99-284F-4978-9076-46DC1BBBA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94E67-39F1-4ED9-A9C4-C91869AE98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BB85B-77DC-452B-8E34-F1E7A2A1A5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Angsana New" pitchFamily="18" charset="-34"/>
                <a:cs typeface="Angsana New" pitchFamily="18" charset="-34"/>
              </a:defRPr>
            </a:lvl1pPr>
          </a:lstStyle>
          <a:p>
            <a:pPr>
              <a:defRPr/>
            </a:pPr>
            <a:fld id="{0AFE1334-D049-4F67-A581-6232F2D0EF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A1B3A0-47F3-4A4E-B69C-707458A24E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93270-C44F-4BDE-8B67-06307D246B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B76AF-1571-4613-87C5-455FAF4F96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ED084-6C3D-48C2-9C0E-40ACADAAF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0254"/>
            <a:ext cx="7848600" cy="8001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085850"/>
            <a:ext cx="4038600" cy="36576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085850"/>
            <a:ext cx="4038600" cy="36576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457200" y="4857752"/>
            <a:ext cx="2133600" cy="1833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124200" y="4857752"/>
            <a:ext cx="2895600" cy="1833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6553200" y="4857752"/>
            <a:ext cx="2133600" cy="18335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F9AE6-2514-4A01-AD25-B143DDDD1A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0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682A8-69E3-4FCC-A556-A0B47B5D13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8C9F9-5282-45F8-9A6D-F076EA863B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AEC99-284F-4978-9076-46DC1BBBA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94E67-39F1-4ED9-A9C4-C91869AE98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BB85B-77DC-452B-8E34-F1E7A2A1A5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A1B3A0-47F3-4A4E-B69C-707458A24E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pPr>
              <a:defRPr/>
            </a:pPr>
            <a:fld id="{4F193270-C44F-4BDE-8B67-06307D246B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/>
              <a:t>ระดับที่สอง</a:t>
            </a:r>
          </a:p>
          <a:p>
            <a:pPr lvl="2" eaLnBrk="1" latinLnBrk="0" hangingPunct="1"/>
            <a:r>
              <a:rPr kumimoji="0" lang="th-TH"/>
              <a:t>ระดับที่สาม</a:t>
            </a:r>
          </a:p>
          <a:p>
            <a:pPr lvl="3" eaLnBrk="1" latinLnBrk="0" hangingPunct="1"/>
            <a:r>
              <a:rPr kumimoji="0" lang="th-TH"/>
              <a:t>ระดับที่สี่</a:t>
            </a:r>
          </a:p>
          <a:p>
            <a:pPr lvl="4" eaLnBrk="1" latinLnBrk="0" hangingPunct="1"/>
            <a:r>
              <a:rPr kumimoji="0" lang="th-TH"/>
              <a:t>ระดับที่ห้า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>
              <a:defRPr/>
            </a:pPr>
            <a:fld id="{018144DF-610B-4B25-8C92-DA3876E22C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  <p:sldLayoutId id="2147484201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h-TH" dirty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0755" y="4715414"/>
            <a:ext cx="6182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Angsana New" pitchFamily="18" charset="-34"/>
                <a:cs typeface="Angsana New" pitchFamily="18" charset="-34"/>
              </a:defRPr>
            </a:lvl1pPr>
          </a:lstStyle>
          <a:p>
            <a:pPr defTabSz="914400">
              <a:defRPr/>
            </a:pPr>
            <a:fld id="{018144DF-610B-4B25-8C92-DA3876E22C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  <p:sldLayoutId id="2147484214" r:id="rId12"/>
  </p:sldLayoutIdLst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69894" y="1728642"/>
            <a:ext cx="7440707" cy="1463675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th-TH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ngsanaUPC" pitchFamily="18" charset="-34"/>
                <a:cs typeface="AngsanaUPC" pitchFamily="18" charset="-34"/>
              </a:rPr>
              <a:t>บทบาท หน้าที่และความรับผิดชอบ</a:t>
            </a:r>
          </a:p>
          <a:p>
            <a:pPr algn="r">
              <a:defRPr/>
            </a:pPr>
            <a:r>
              <a:rPr lang="th-TH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ngsanaUPC" pitchFamily="18" charset="-34"/>
                <a:cs typeface="AngsanaUPC" pitchFamily="18" charset="-34"/>
              </a:rPr>
              <a:t>ของผู้ช่วยผู้สอบบัญชี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9285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 idx="4294967295"/>
          </p:nvPr>
        </p:nvSpPr>
        <p:spPr>
          <a:xfrm>
            <a:off x="806054" y="407194"/>
            <a:ext cx="5829300" cy="711994"/>
          </a:xfrm>
          <a:solidFill>
            <a:schemeClr val="accent4">
              <a:lumMod val="20000"/>
              <a:lumOff val="80000"/>
            </a:schemeClr>
          </a:solidFill>
        </p:spPr>
        <p:txBody>
          <a:bodyPr tIns="34290" rtlCol="0" anchor="ctr"/>
          <a:lstStyle/>
          <a:p>
            <a:pPr algn="ctr">
              <a:defRPr/>
            </a:pPr>
            <a:r>
              <a:rPr lang="th-TH" sz="3300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ภาพรวมมาตรฐานการสอบบัญชีไทย</a:t>
            </a: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1098948" y="1231106"/>
            <a:ext cx="6182915" cy="360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th-TH" altLang="th-TH" sz="2400" b="1" dirty="0">
                <a:latin typeface="JasmineUPC" pitchFamily="18" charset="-34"/>
                <a:cs typeface="JasmineUPC" pitchFamily="18" charset="-34"/>
              </a:rPr>
              <a:t>ยุคที่ 1 </a:t>
            </a:r>
            <a:r>
              <a:rPr lang="en-US" altLang="th-TH" sz="2400" b="1" dirty="0">
                <a:latin typeface="JasmineUPC" pitchFamily="18" charset="-34"/>
                <a:cs typeface="JasmineUPC" pitchFamily="18" charset="-34"/>
              </a:rPr>
              <a:t>Substantive Approach </a:t>
            </a:r>
            <a:endParaRPr lang="th-TH" altLang="th-TH" sz="2400" b="1" dirty="0">
              <a:latin typeface="JasmineUPC" pitchFamily="18" charset="-34"/>
              <a:cs typeface="JasmineUPC" pitchFamily="18" charset="-34"/>
            </a:endParaRPr>
          </a:p>
          <a:p>
            <a:pPr eaLnBrk="1" hangingPunct="1"/>
            <a:r>
              <a:rPr lang="th-TH" altLang="th-TH" sz="2400" b="1" dirty="0">
                <a:latin typeface="JasmineUPC" pitchFamily="18" charset="-34"/>
                <a:cs typeface="JasmineUPC" pitchFamily="18" charset="-34"/>
              </a:rPr>
              <a:t>            - เน้นการตรวจสอบเอกสาร </a:t>
            </a:r>
          </a:p>
          <a:p>
            <a:pPr eaLnBrk="1" hangingPunct="1"/>
            <a:endParaRPr lang="th-TH" altLang="th-TH" sz="2400" b="1" dirty="0">
              <a:latin typeface="JasmineUPC" pitchFamily="18" charset="-34"/>
              <a:cs typeface="JasmineUPC" pitchFamily="18" charset="-34"/>
            </a:endParaRPr>
          </a:p>
          <a:p>
            <a:pPr eaLnBrk="1" hangingPunct="1"/>
            <a:r>
              <a:rPr lang="th-TH" altLang="th-TH" sz="2400" b="1" dirty="0">
                <a:latin typeface="JasmineUPC" pitchFamily="18" charset="-34"/>
                <a:cs typeface="JasmineUPC" pitchFamily="18" charset="-34"/>
              </a:rPr>
              <a:t>ยุคที่ 2 </a:t>
            </a:r>
            <a:r>
              <a:rPr lang="en-US" altLang="th-TH" sz="2400" b="1" dirty="0">
                <a:latin typeface="JasmineUPC" pitchFamily="18" charset="-34"/>
                <a:cs typeface="JasmineUPC" pitchFamily="18" charset="-34"/>
              </a:rPr>
              <a:t>System base </a:t>
            </a:r>
          </a:p>
          <a:p>
            <a:pPr eaLnBrk="1" hangingPunct="1"/>
            <a:r>
              <a:rPr lang="en-US" altLang="th-TH" sz="2400" b="1" dirty="0">
                <a:latin typeface="JasmineUPC" pitchFamily="18" charset="-34"/>
                <a:cs typeface="JasmineUPC" pitchFamily="18" charset="-34"/>
              </a:rPr>
              <a:t>          - </a:t>
            </a:r>
            <a:r>
              <a:rPr lang="th-TH" altLang="th-TH" sz="2400" b="1" dirty="0">
                <a:latin typeface="JasmineUPC" pitchFamily="18" charset="-34"/>
                <a:cs typeface="JasmineUPC" pitchFamily="18" charset="-34"/>
              </a:rPr>
              <a:t>เน้นการเขียน </a:t>
            </a:r>
            <a:r>
              <a:rPr lang="en-US" altLang="th-TH" sz="2400" b="1" dirty="0">
                <a:latin typeface="JasmineUPC" pitchFamily="18" charset="-34"/>
                <a:cs typeface="JasmineUPC" pitchFamily="18" charset="-34"/>
              </a:rPr>
              <a:t>Flow Chart </a:t>
            </a:r>
            <a:r>
              <a:rPr lang="th-TH" altLang="th-TH" sz="2400" b="1" dirty="0">
                <a:latin typeface="JasmineUPC" pitchFamily="18" charset="-34"/>
                <a:cs typeface="JasmineUPC" pitchFamily="18" charset="-34"/>
              </a:rPr>
              <a:t>รู้ขั้นตอนการทำงานของสหกรณ์ ตั้งแต่การบันทึกบัญชีจนถึงงบการเงิน</a:t>
            </a:r>
          </a:p>
          <a:p>
            <a:pPr eaLnBrk="1" hangingPunct="1"/>
            <a:endParaRPr lang="th-TH" altLang="th-TH" sz="2400" b="1" dirty="0">
              <a:latin typeface="JasmineUPC" pitchFamily="18" charset="-34"/>
              <a:cs typeface="JasmineUPC" pitchFamily="18" charset="-34"/>
            </a:endParaRPr>
          </a:p>
          <a:p>
            <a:pPr eaLnBrk="1" hangingPunct="1"/>
            <a:r>
              <a:rPr lang="th-TH" altLang="th-TH" sz="2400" b="1" dirty="0">
                <a:latin typeface="JasmineUPC" pitchFamily="18" charset="-34"/>
                <a:cs typeface="JasmineUPC" pitchFamily="18" charset="-34"/>
              </a:rPr>
              <a:t>ยุคที่ 3 </a:t>
            </a:r>
            <a:r>
              <a:rPr lang="en-US" altLang="th-TH" sz="2400" b="1" dirty="0">
                <a:latin typeface="JasmineUPC" pitchFamily="18" charset="-34"/>
                <a:cs typeface="JasmineUPC" pitchFamily="18" charset="-34"/>
              </a:rPr>
              <a:t>Principle Base Approach </a:t>
            </a:r>
            <a:endParaRPr lang="th-TH" altLang="th-TH" sz="2400" b="1" dirty="0">
              <a:latin typeface="JasmineUPC" pitchFamily="18" charset="-34"/>
              <a:cs typeface="JasmineUPC" pitchFamily="18" charset="-34"/>
            </a:endParaRPr>
          </a:p>
          <a:p>
            <a:pPr eaLnBrk="1" hangingPunct="1"/>
            <a:r>
              <a:rPr lang="th-TH" altLang="th-TH" sz="2400" b="1" dirty="0">
                <a:latin typeface="JasmineUPC" pitchFamily="18" charset="-34"/>
                <a:cs typeface="JasmineUPC" pitchFamily="18" charset="-34"/>
              </a:rPr>
              <a:t>             - การตรวจสอบโดยการประเมินความเสี่ยง</a:t>
            </a:r>
            <a:endParaRPr lang="en-US" altLang="th-TH" sz="2400" b="1" dirty="0">
              <a:latin typeface="JasmineUPC" pitchFamily="18" charset="-34"/>
              <a:cs typeface="JasmineUPC" pitchFamily="18" charset="-34"/>
            </a:endParaRPr>
          </a:p>
          <a:p>
            <a:pPr eaLnBrk="1" hangingPunct="1"/>
            <a:endParaRPr lang="th-TH" altLang="th-TH" sz="1500" b="1" dirty="0"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783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96685" y="1416052"/>
            <a:ext cx="7554686" cy="2019299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txBody>
          <a:bodyPr lIns="68580" tIns="34290" rIns="68580" bIns="34290" anchor="ctr"/>
          <a:lstStyle>
            <a:lvl1pPr algn="l" defTabSz="457207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300" b="1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ระเบียบนายทะเบียนสหกรณ์ เกี่ยวกับ</a:t>
            </a:r>
          </a:p>
          <a:p>
            <a:pPr algn="ctr">
              <a:defRPr/>
            </a:pPr>
            <a:r>
              <a:rPr lang="th-TH" sz="3300" b="1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 จรรยาบรรณของผู้สอบบัญชีสหกรณ์ พ.ศ. 2559</a:t>
            </a:r>
            <a:endParaRPr lang="en-US" sz="3300" b="1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41040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Franklin Gothic Book" pitchFamily="34" charset="0"/>
              </a:defRPr>
            </a:lvl1pPr>
            <a:lvl2pPr marL="557213" indent="-214313">
              <a:defRPr sz="2100">
                <a:solidFill>
                  <a:schemeClr val="tx1"/>
                </a:solidFill>
                <a:latin typeface="Franklin Gothic Book" pitchFamily="34" charset="0"/>
              </a:defRPr>
            </a:lvl2pPr>
            <a:lvl3pPr marL="857250" indent="-171450">
              <a:defRPr sz="2100">
                <a:solidFill>
                  <a:schemeClr val="tx1"/>
                </a:solidFill>
                <a:latin typeface="Franklin Gothic Book" pitchFamily="34" charset="0"/>
              </a:defRPr>
            </a:lvl3pPr>
            <a:lvl4pPr marL="1200150" indent="-171450">
              <a:defRPr sz="2100">
                <a:solidFill>
                  <a:schemeClr val="tx1"/>
                </a:solidFill>
                <a:latin typeface="Franklin Gothic Book" pitchFamily="34" charset="0"/>
              </a:defRPr>
            </a:lvl4pPr>
            <a:lvl5pPr marL="1543050" indent="-171450">
              <a:defRPr sz="2100">
                <a:solidFill>
                  <a:schemeClr val="tx1"/>
                </a:solidFill>
                <a:latin typeface="Franklin Gothic Book" pitchFamily="34" charset="0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Franklin Gothic Book" pitchFamily="34" charset="0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Franklin Gothic Book" pitchFamily="34" charset="0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Franklin Gothic Book" pitchFamily="34" charset="0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fld id="{A8AB7A4B-70D8-40BC-BFA8-494536AD3495}" type="slidenum">
              <a:rPr lang="en-US" sz="700">
                <a:solidFill>
                  <a:schemeClr val="accent1"/>
                </a:solidFill>
                <a:latin typeface="Trebuchet MS" pitchFamily="34" charset="0"/>
              </a:rPr>
              <a:pPr/>
              <a:t>12</a:t>
            </a:fld>
            <a:endParaRPr lang="en-US" sz="70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9699" name="AutoShape 2" descr="à¸à¸¥à¸à¸²à¸£à¸à¹à¸à¸«à¸²à¸£à¸¹à¸à¸ à¸²à¸à¸ªà¸³à¸«à¸£à¸±à¸ à¸à¸£à¸£à¸¢à¸²à¸à¸£à¸£à¸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/>
            <a:endParaRPr lang="th-TH" altLang="th-TH" sz="1400"/>
          </a:p>
        </p:txBody>
      </p:sp>
      <p:sp>
        <p:nvSpPr>
          <p:cNvPr id="29700" name="AutoShape 4" descr="à¸à¸¥à¸à¸²à¸£à¸à¹à¸à¸«à¸²à¸£à¸¹à¸à¸ à¸²à¸à¸ªà¸³à¸«à¸£à¸±à¸ à¸à¸£à¸£à¸¢à¸²à¸à¸£à¸£à¸"/>
          <p:cNvSpPr>
            <a:spLocks noChangeAspect="1" noChangeArrowheads="1"/>
          </p:cNvSpPr>
          <p:nvPr/>
        </p:nvSpPr>
        <p:spPr bwMode="auto">
          <a:xfrm>
            <a:off x="1373981" y="595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/>
            <a:endParaRPr lang="th-TH" altLang="th-TH" sz="1400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769" y="234554"/>
            <a:ext cx="3955256" cy="316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14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10"/>
          <p:cNvSpPr/>
          <p:nvPr/>
        </p:nvSpPr>
        <p:spPr>
          <a:xfrm>
            <a:off x="677654" y="169323"/>
            <a:ext cx="2741262" cy="50639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35731" indent="-135731" defTabSz="685800">
              <a:defRPr/>
            </a:pPr>
            <a:r>
              <a:rPr lang="th-TH" sz="2400" b="1" u="sng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หมวดที่  1</a:t>
            </a:r>
            <a:r>
              <a:rPr lang="th-TH" sz="2400" b="1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บททั่วไป</a:t>
            </a:r>
          </a:p>
        </p:txBody>
      </p:sp>
      <p:sp>
        <p:nvSpPr>
          <p:cNvPr id="2" name="Rectangle 1"/>
          <p:cNvSpPr/>
          <p:nvPr/>
        </p:nvSpPr>
        <p:spPr>
          <a:xfrm>
            <a:off x="352425" y="966788"/>
            <a:ext cx="8190310" cy="38742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pPr indent="539354">
              <a:defRPr/>
            </a:pPr>
            <a:r>
              <a:rPr lang="th-TH" sz="2400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ข้อ 7  เพื่อให้กระบวนการบังคับใช้ระเบียบนี้เป็นไปโดยสะดวกรวดเร็วและ</a:t>
            </a:r>
            <a:br>
              <a:rPr lang="th-TH" sz="2400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2400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เป็นธรรม  อธิบดีกรมตรวจบัญชีสหกรณ์ มีอำนาจออกข้อกำหนดใด ๆ </a:t>
            </a:r>
            <a:br>
              <a:rPr lang="th-TH" sz="2400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2400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เกี่ยวกับการดังกล่าว</a:t>
            </a:r>
            <a:endParaRPr lang="en-US" sz="2400" b="1" dirty="0">
              <a:solidFill>
                <a:schemeClr val="tx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indent="539354">
              <a:defRPr/>
            </a:pPr>
            <a:r>
              <a:rPr lang="th-TH" sz="2400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ข้อ 8  ผู้สอบบัญชีสหกรณ์มีหน้าที่ต้องปฏิบัติตามจรรยาบรรณของผู้สอบบัญชีสหกรณ์  และต้องปฏิบัติหน้าที่ของตนตามระเบียบนายทะเบียนสหกรณ์และมาตรฐานการสอบบัญชีกำหนด </a:t>
            </a:r>
            <a:r>
              <a:rPr lang="th-TH" sz="2400" b="1" dirty="0">
                <a:solidFill>
                  <a:srgbClr val="C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โดยต้องตรวจสอบให้ครอบคลุมทั้งด้านการเงินการบัญชี </a:t>
            </a:r>
            <a:br>
              <a:rPr lang="th-TH" sz="2400" b="1" dirty="0">
                <a:solidFill>
                  <a:srgbClr val="C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2400" b="1" dirty="0">
                <a:solidFill>
                  <a:srgbClr val="C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การปฏิบัติการตามกฎหมายสหกรณ์และกฎหมายอื่นที่เกี่ยวข้องกับการบริหารงานของสหกรณ์</a:t>
            </a:r>
            <a:endParaRPr lang="en-US" sz="2400" b="1" dirty="0">
              <a:solidFill>
                <a:srgbClr val="C0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indent="539354">
              <a:defRPr/>
            </a:pPr>
            <a:r>
              <a:rPr lang="th-TH" sz="2400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ผู้สอบบัญชีสหกรณ์คนใดไม่ปฏิบัติตามจรรยาบรรณของผู้สอบบัญชีสหกรณ์หรือตามมาตรฐานที่กำหนดตามวรรคหนึ่งให้ถือว่าผู้นั้นประพฤติผิดจรรยาบรรณ</a:t>
            </a:r>
            <a:endParaRPr lang="en-US" sz="2400" b="1" dirty="0">
              <a:solidFill>
                <a:schemeClr val="tx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thaiDist">
              <a:defRPr/>
            </a:pPr>
            <a:endParaRPr lang="th-TH" sz="2400" b="1" dirty="0">
              <a:solidFill>
                <a:schemeClr val="tx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22240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0"/>
          <p:cNvSpPr/>
          <p:nvPr/>
        </p:nvSpPr>
        <p:spPr>
          <a:xfrm>
            <a:off x="433669" y="209551"/>
            <a:ext cx="8068235" cy="445994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35731" indent="-135731" defTabSz="685800">
              <a:defRPr/>
            </a:pPr>
            <a:r>
              <a:rPr lang="th-TH" b="1" u="sng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หมวดที่  2</a:t>
            </a:r>
            <a:r>
              <a:rPr lang="th-TH" b="1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ความโปร่งใส  ความเป็นอิสระ  ความเที่ยงธรรม  และความซื่อสัตย์สุจริต</a:t>
            </a:r>
          </a:p>
        </p:txBody>
      </p:sp>
      <p:sp>
        <p:nvSpPr>
          <p:cNvPr id="3" name="Rectangle 2"/>
          <p:cNvSpPr/>
          <p:nvPr/>
        </p:nvSpPr>
        <p:spPr>
          <a:xfrm>
            <a:off x="241698" y="819150"/>
            <a:ext cx="8441531" cy="41588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pPr>
              <a:spcAft>
                <a:spcPts val="450"/>
              </a:spcAft>
              <a:defRPr/>
            </a:pPr>
            <a:r>
              <a:rPr lang="th-TH" b="1" dirty="0">
                <a:solidFill>
                  <a:srgbClr val="C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ข้อ 9  ความโปร่งใส</a:t>
            </a:r>
            <a:endParaRPr lang="en-US" b="1" dirty="0">
              <a:solidFill>
                <a:srgbClr val="C0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>
              <a:spcAft>
                <a:spcPts val="450"/>
              </a:spcAft>
              <a:defRPr/>
            </a:pPr>
            <a:r>
              <a:rPr lang="th-TH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ผู้สอบบัญชีสหกรณ์ต้องปฏิบัติงานด้วยความโปร่งใส</a:t>
            </a:r>
            <a:endParaRPr lang="en-US" b="1" dirty="0">
              <a:solidFill>
                <a:schemeClr val="tx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>
              <a:spcAft>
                <a:spcPts val="450"/>
              </a:spcAft>
              <a:defRPr/>
            </a:pPr>
            <a:r>
              <a:rPr lang="th-TH" b="1" dirty="0">
                <a:solidFill>
                  <a:srgbClr val="C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ข้อ 10  ความเป็นอิสระ</a:t>
            </a:r>
            <a:endParaRPr lang="en-US" b="1" dirty="0">
              <a:solidFill>
                <a:srgbClr val="C0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>
              <a:spcAft>
                <a:spcPts val="450"/>
              </a:spcAft>
              <a:defRPr/>
            </a:pPr>
            <a:r>
              <a:rPr lang="th-TH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(1) ผู้สอบบัญชีสหกรณ์ต้องใช้ดุลยพินิจและปฏิบัติงานอย่างเป็นอิสระตามมาตรฐานการสอบบัญชี และ</a:t>
            </a:r>
            <a:r>
              <a:rPr lang="th-TH" b="1" dirty="0" smtClean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ระเบียบ         ที่</a:t>
            </a:r>
            <a:r>
              <a:rPr lang="th-TH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นายทะเบียนสหกรณ์กำหนด</a:t>
            </a:r>
            <a:endParaRPr lang="en-US" b="1" dirty="0">
              <a:solidFill>
                <a:schemeClr val="tx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>
              <a:spcAft>
                <a:spcPts val="450"/>
              </a:spcAft>
              <a:defRPr/>
            </a:pPr>
            <a:r>
              <a:rPr lang="th-TH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(2) ผู้สอบบัญชีสหกรณ์ต้องไม่ปฏิบัติงานที่ตนขาดความเป็นอิสระตามมาตรฐานการสอบบัญชี และ</a:t>
            </a:r>
            <a:r>
              <a:rPr lang="th-TH" b="1" dirty="0" smtClean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ระเบียบ                   ที่</a:t>
            </a:r>
            <a:r>
              <a:rPr lang="th-TH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นายทะเบียนสหกรณ์กำหนด</a:t>
            </a:r>
            <a:endParaRPr lang="en-US" b="1" dirty="0">
              <a:solidFill>
                <a:schemeClr val="tx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>
              <a:spcAft>
                <a:spcPts val="450"/>
              </a:spcAft>
              <a:defRPr/>
            </a:pPr>
            <a:r>
              <a:rPr lang="th-TH" b="1" dirty="0">
                <a:solidFill>
                  <a:srgbClr val="C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ข้อ </a:t>
            </a:r>
            <a:r>
              <a:rPr lang="en-US" b="1" dirty="0">
                <a:solidFill>
                  <a:srgbClr val="C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1</a:t>
            </a:r>
            <a:r>
              <a:rPr lang="th-TH" b="1" dirty="0">
                <a:solidFill>
                  <a:srgbClr val="C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1  ความเที่ยงธรรม</a:t>
            </a:r>
            <a:endParaRPr lang="en-US" b="1" dirty="0">
              <a:solidFill>
                <a:srgbClr val="C0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>
              <a:spcAft>
                <a:spcPts val="450"/>
              </a:spcAft>
              <a:defRPr/>
            </a:pPr>
            <a:r>
              <a:rPr lang="th-TH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(1) ผู้สอบบัญชีสหกรณ์ต้องปฏิบัติงานด้วยความยุติธรรม ซื่อตรงต่อวิชาชีพและต้องไม่มีส่วนได้เสียในงานที่</a:t>
            </a:r>
            <a:r>
              <a:rPr lang="th-TH" b="1" dirty="0" smtClean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ตน         เป็น</a:t>
            </a:r>
            <a:r>
              <a:rPr lang="th-TH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ผู้สอบบัญชีสหกรณ์ นอกจากค่าตอบแทนที่ได้รับจากการปฏิบัติงานสอบบัญชีสหกรณ์</a:t>
            </a:r>
            <a:endParaRPr lang="en-US" b="1" dirty="0">
              <a:solidFill>
                <a:schemeClr val="tx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>
              <a:spcAft>
                <a:spcPts val="450"/>
              </a:spcAft>
              <a:defRPr/>
            </a:pPr>
            <a:r>
              <a:rPr lang="th-TH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(2) ผู้สอบบัญชีสหกรณ์ต้องใช้ดุลยพินิจจากหลักฐานที่เชื่อถือได้ โดยปราศจากความมีอคติและความลำเอียง</a:t>
            </a:r>
            <a:endParaRPr lang="en-US" b="1" dirty="0">
              <a:solidFill>
                <a:schemeClr val="tx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>
              <a:spcAft>
                <a:spcPts val="450"/>
              </a:spcAft>
              <a:defRPr/>
            </a:pPr>
            <a:r>
              <a:rPr lang="th-TH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(3) ผู้สอบบัญชีสหกรณ์ต้องใช้ดุลยพินิจอย่างเที่ยงธรรมโดยหลีกเลี่ยงความสัมพันธ์หรือสถานการณ์ใด </a:t>
            </a:r>
            <a:r>
              <a:rPr lang="th-TH" b="1" dirty="0" smtClean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ๆ                     </a:t>
            </a:r>
            <a:r>
              <a:rPr lang="th-TH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ที่อาจทำให้ผู้สอบบัญชีสหกรณ์ไม่สามารถปฏิบัติงานได้โดยโปร่งใส อิสระ และซื่อสัตย์สุจริต</a:t>
            </a:r>
            <a:endParaRPr lang="en-US" b="1" dirty="0">
              <a:solidFill>
                <a:schemeClr val="tx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2000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0"/>
          <p:cNvSpPr/>
          <p:nvPr/>
        </p:nvSpPr>
        <p:spPr>
          <a:xfrm>
            <a:off x="119743" y="211366"/>
            <a:ext cx="8882743" cy="7112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35731" indent="-135731" defTabSz="685800">
              <a:defRPr/>
            </a:pPr>
            <a:r>
              <a:rPr lang="th-TH" sz="2700" b="1" u="sng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หมวดที่ 2</a:t>
            </a:r>
            <a:r>
              <a:rPr lang="th-TH" sz="2700" b="1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ความโปร่งใส ความเป็นอิสระ ความเที่ยงธรรม และความซื่อสัตย์สุจริต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085850"/>
            <a:ext cx="7816454" cy="37695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pPr>
              <a:lnSpc>
                <a:spcPct val="150000"/>
              </a:lnSpc>
              <a:defRPr/>
            </a:pPr>
            <a:r>
              <a:rPr lang="th-TH" sz="2400" b="1" dirty="0">
                <a:solidFill>
                  <a:srgbClr val="C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ข้อ 12  ความซื่อสัตย์สุจริต</a:t>
            </a:r>
          </a:p>
          <a:p>
            <a:pPr>
              <a:tabLst>
                <a:tab pos="342900" algn="l"/>
              </a:tabLst>
              <a:defRPr/>
            </a:pPr>
            <a:r>
              <a:rPr lang="th-TH" sz="2400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(1) ผู้สอบบัญชีสหกรณ์ต้องปฏิบัติงานอย่างตรงไปตรงมา จริงใจ ซื่อตรง</a:t>
            </a:r>
            <a:br>
              <a:rPr lang="th-TH" sz="2400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2400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	ต่อวิชาชีพ ไม่คดโกง ไม่หลอกลวง</a:t>
            </a:r>
          </a:p>
          <a:p>
            <a:pPr>
              <a:defRPr/>
            </a:pPr>
            <a:r>
              <a:rPr lang="th-TH" sz="2400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(2) ผู้สอบบัญชีสหกรณ์ต้องปฏิบัติงานตามหลักฐานที่เป็นจริง</a:t>
            </a:r>
          </a:p>
          <a:p>
            <a:pPr>
              <a:tabLst>
                <a:tab pos="342900" algn="l"/>
              </a:tabLst>
              <a:defRPr/>
            </a:pPr>
            <a:r>
              <a:rPr lang="th-TH" sz="2400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(3) ผู้สอบบัญชีสหกรณ์ต้องไม่อ้างหรือยินยอมให้บุคคลอื่นอ้างว่าได้ปฏิบัติงาน</a:t>
            </a:r>
            <a:br>
              <a:rPr lang="th-TH" sz="2400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2400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	โดยที่ไม่ได้มีการปฏิบัติงานจริง</a:t>
            </a:r>
          </a:p>
        </p:txBody>
      </p:sp>
    </p:spTree>
    <p:extLst>
      <p:ext uri="{BB962C8B-B14F-4D97-AF65-F5344CB8AC3E}">
        <p14:creationId xmlns:p14="http://schemas.microsoft.com/office/powerpoint/2010/main" val="42580506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0"/>
          <p:cNvSpPr/>
          <p:nvPr/>
        </p:nvSpPr>
        <p:spPr>
          <a:xfrm>
            <a:off x="772886" y="209550"/>
            <a:ext cx="7935686" cy="39766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35731" indent="-135731" defTabSz="685800">
              <a:defRPr/>
            </a:pPr>
            <a:r>
              <a:rPr lang="th-TH" sz="2700" b="1" u="sng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หมวดที่  3</a:t>
            </a:r>
            <a:r>
              <a:rPr lang="th-TH" sz="2700" b="1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ความรู้ความสามารถ และมาตรฐานการปฏิบัติงาน</a:t>
            </a:r>
          </a:p>
        </p:txBody>
      </p:sp>
      <p:sp>
        <p:nvSpPr>
          <p:cNvPr id="3" name="Rectangle 2"/>
          <p:cNvSpPr/>
          <p:nvPr/>
        </p:nvSpPr>
        <p:spPr>
          <a:xfrm>
            <a:off x="446485" y="800100"/>
            <a:ext cx="8261747" cy="42291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pPr>
              <a:spcAft>
                <a:spcPts val="450"/>
              </a:spcAft>
              <a:defRPr/>
            </a:pPr>
            <a:r>
              <a:rPr lang="th-TH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ข้อ 13  ความรู้ความสามารถ</a:t>
            </a:r>
          </a:p>
          <a:p>
            <a:pPr>
              <a:spcAft>
                <a:spcPts val="450"/>
              </a:spcAft>
              <a:defRPr/>
            </a:pPr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(1) ผู้สอบบัญชีสหกรณ์ต้องใช้ความรู้ตามมาตรฐานวิชาชีพ วิธีปฏิบัติ กฎหมายที่เกี่ยวข้อง ความชำนาญและประสบการณ์ทางวิชาชีพด้วยความมีสติ เอาใจใส่อย่างเต็มความสามารถ และระมัดระวังรอบคอบ</a:t>
            </a:r>
          </a:p>
          <a:p>
            <a:pPr>
              <a:spcAft>
                <a:spcPts val="450"/>
              </a:spcAft>
              <a:defRPr/>
            </a:pPr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(2) ผู้สอบบัญชีสหกรณ์ต้องประกอบวิชาชีพสอบบัญชี โดยมีความสามารถเพียงพอที่จะปฏิบัติงานให้สำเร็จได้</a:t>
            </a:r>
          </a:p>
          <a:p>
            <a:pPr>
              <a:spcAft>
                <a:spcPts val="450"/>
              </a:spcAft>
              <a:defRPr/>
            </a:pPr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(3) ผู้สอบบัญชีสหกรณ์ต้องปฏิบัติงานด้วยความมุ่งมั่นและขยันหมั่นเพียร</a:t>
            </a:r>
          </a:p>
          <a:p>
            <a:pPr>
              <a:spcAft>
                <a:spcPts val="450"/>
              </a:spcAft>
              <a:defRPr/>
            </a:pPr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(4) ผู้สอบบัญชีสหกรณ์ต้องศึกษาหาความรู้และความชำนาญทางวิชาชีพและวิชาการที่เกี่ยวข้องเพิ่มเติมอย่างต่อเนื่อง เพื่อพัฒนาความรู้ความสามารถให้ทันสมัยอยู่เสมอ</a:t>
            </a:r>
          </a:p>
          <a:p>
            <a:pPr>
              <a:spcAft>
                <a:spcPts val="450"/>
              </a:spcAft>
              <a:defRPr/>
            </a:pPr>
            <a:r>
              <a:rPr lang="th-TH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ข้อ 14  มาตรฐานในการปฏิบัติงาน</a:t>
            </a:r>
          </a:p>
          <a:p>
            <a:pPr>
              <a:spcAft>
                <a:spcPts val="450"/>
              </a:spcAft>
              <a:defRPr/>
            </a:pPr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(1) ผู้สอบบัญชีสหกรณ์ต้องปฏิบัติงานสอบบัญชีสหกรณ์ให้เป็นไปตาม ระเบียบ คำสั่ง คำแนะนำของนายทะเบียนสหกรณ์และหน่วยงานที่เกี่ยวข้องและมาตรฐานการสอบบัญชี รวมทั้งมาตรฐานทางวิชาการที่เกี่ยวข้อง</a:t>
            </a:r>
          </a:p>
          <a:p>
            <a:pPr>
              <a:spcAft>
                <a:spcPts val="450"/>
              </a:spcAft>
              <a:defRPr/>
            </a:pPr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(2) ผู้สอบบัญชีสหกรณ์ต้องปฏิบัติงานสอบบัญชีสหกรณ์ด้วยความระมัดระวังรอบคอบ และด้วยความชำนาญ ตามระเบียบ คำสั่ง คำแนะนำของนายทะเบียนสหกรณ์และหน่วยงานที่เกี่ยวข้อง และมาตรฐานการสอบบัญชี รวมทั้งมาตรฐานทางวิชาการที่เกี่ยวข้อง </a:t>
            </a:r>
          </a:p>
        </p:txBody>
      </p:sp>
    </p:spTree>
    <p:extLst>
      <p:ext uri="{BB962C8B-B14F-4D97-AF65-F5344CB8AC3E}">
        <p14:creationId xmlns:p14="http://schemas.microsoft.com/office/powerpoint/2010/main" val="38891365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0"/>
          <p:cNvSpPr/>
          <p:nvPr/>
        </p:nvSpPr>
        <p:spPr>
          <a:xfrm>
            <a:off x="1302942" y="156940"/>
            <a:ext cx="4608001" cy="58329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35731" indent="-135731" defTabSz="685800">
              <a:defRPr/>
            </a:pPr>
            <a:r>
              <a:rPr lang="th-TH" sz="3300" b="1" u="sng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หมวดที่  4</a:t>
            </a:r>
            <a:r>
              <a:rPr lang="th-TH" sz="3300" b="1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การรักษาความลับ</a:t>
            </a:r>
          </a:p>
        </p:txBody>
      </p:sp>
      <p:sp>
        <p:nvSpPr>
          <p:cNvPr id="3" name="Rectangle 2"/>
          <p:cNvSpPr/>
          <p:nvPr/>
        </p:nvSpPr>
        <p:spPr>
          <a:xfrm>
            <a:off x="283369" y="800100"/>
            <a:ext cx="8632031" cy="39601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pPr indent="406004">
              <a:lnSpc>
                <a:spcPct val="150000"/>
              </a:lnSpc>
              <a:defRPr/>
            </a:pPr>
            <a:r>
              <a:rPr lang="th-TH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ข้อ 15  ผู้สอบบัญชีสหกรณ์ต้องไม่นำข้อมูลที่เป็นความลับของผู้รับบริการที่ตนได้มาจากการปฏิบัติงานสอบบัญชี และความสัมพันธ์ในทางธุรกิจ รวมทั้งความลับของผู้ที่ผู้สอบบัญชีสหกรณ์ปฏิบัติหน้าที่ให้ไปเปิดเผยต่อบุคคลที่ไม่มีส่วนเกี่ยวข้องได้รับทราบ โดยไม่ได้รับอนุญาตเป็นลายลักษณ์อักษรจากผู้รับบริการ เว้นแต่ในกรณีที่เป็นการเปิดเผยตามสิทธิหรือหน้าที่ที่กำหนดไว้ในกฎหมาย หรือในฐานะผู้สอบบัญชีสหกรณ์</a:t>
            </a:r>
          </a:p>
          <a:p>
            <a:pPr indent="406004">
              <a:lnSpc>
                <a:spcPct val="150000"/>
              </a:lnSpc>
              <a:defRPr/>
            </a:pPr>
            <a:r>
              <a:rPr lang="th-TH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ข้อ 16  ผู้สอบบัญชีสหกรณ์ต้องไม่นำข้อมูลที่เป็นความลับของผู้รับบริการที่ตนได้มาจากการปฏิบัติงานสอบบัญชี และความสัมพันธ์ในทางธุรกิจ รวมทั้งความลับของหน่วยงานหรือสำนักงาน      สอบบัญชีที่ตนสังกัดไปใช้เพื่อประโยชน์ของตนหรือบุคคลอื่นโดยมิชอบ เว้นแต่ในกรณีที่มีการเปิดเผยตามสิทธิหรือหน้าที่ที่กำหนดไว้ในกฎหมาย หรือในฐานะผู้สอบบัญชีสหกรณ์</a:t>
            </a:r>
          </a:p>
          <a:p>
            <a:pPr>
              <a:lnSpc>
                <a:spcPct val="150000"/>
              </a:lnSpc>
              <a:defRPr/>
            </a:pPr>
            <a:endParaRPr lang="th-TH" b="1" dirty="0">
              <a:solidFill>
                <a:schemeClr val="tx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913292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10"/>
          <p:cNvSpPr/>
          <p:nvPr/>
        </p:nvSpPr>
        <p:spPr>
          <a:xfrm>
            <a:off x="315688" y="209550"/>
            <a:ext cx="8654144" cy="39766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35731" indent="-135731" defTabSz="685800">
              <a:defRPr/>
            </a:pPr>
            <a:r>
              <a:rPr lang="th-TH" sz="3000" b="1" u="sng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หมวดที่  5</a:t>
            </a:r>
            <a:r>
              <a:rPr lang="th-TH" sz="3000" b="1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ความรับผิดชอบต่อผู้รับบริการ</a:t>
            </a:r>
          </a:p>
        </p:txBody>
      </p:sp>
      <p:sp>
        <p:nvSpPr>
          <p:cNvPr id="4" name="Rectangle 3"/>
          <p:cNvSpPr/>
          <p:nvPr/>
        </p:nvSpPr>
        <p:spPr>
          <a:xfrm>
            <a:off x="707231" y="852488"/>
            <a:ext cx="7630716" cy="10417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pPr algn="thaiDist">
              <a:defRPr/>
            </a:pPr>
            <a:r>
              <a:rPr lang="th-TH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ข้อ 17  ผู้สอบบัญชีสหกรณ์ต้องมีความรับผิดชอบตามกรอบวิชาชีพต่อผู้รับบริการ</a:t>
            </a:r>
          </a:p>
          <a:p>
            <a:pPr algn="thaiDist">
              <a:defRPr/>
            </a:pPr>
            <a:r>
              <a:rPr lang="th-TH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ข้อ 18  ผู้สอบบัญชีสหกรณ์ต้องปฏิบัติงานตามกรอบวิชาชีพ เพื่อให้เกิดความน่าเชื่อถือ และมีประโยชน์ต่อผู้รับบริการ</a:t>
            </a:r>
          </a:p>
        </p:txBody>
      </p:sp>
      <p:sp>
        <p:nvSpPr>
          <p:cNvPr id="5" name="สี่เหลี่ยมผืนผ้า 10"/>
          <p:cNvSpPr/>
          <p:nvPr/>
        </p:nvSpPr>
        <p:spPr>
          <a:xfrm>
            <a:off x="283032" y="2095500"/>
            <a:ext cx="8686800" cy="39766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35731" indent="-135731" defTabSz="685800">
              <a:defRPr/>
            </a:pPr>
            <a:r>
              <a:rPr lang="th-TH" sz="3000" b="1" u="sng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หมวดที่  6</a:t>
            </a:r>
            <a:r>
              <a:rPr lang="th-TH" sz="3000" b="1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ความรับผิดชอบต่อผู้ที่ผู้สอบบัญชีสหกรณ์ปฏิบัติหน้าที่ให้</a:t>
            </a:r>
          </a:p>
        </p:txBody>
      </p:sp>
      <p:sp>
        <p:nvSpPr>
          <p:cNvPr id="6" name="Rectangle 5"/>
          <p:cNvSpPr/>
          <p:nvPr/>
        </p:nvSpPr>
        <p:spPr>
          <a:xfrm>
            <a:off x="707231" y="2667000"/>
            <a:ext cx="7630716" cy="23514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pPr algn="thaiDist">
              <a:defRPr/>
            </a:pPr>
            <a:r>
              <a:rPr lang="th-TH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ข้อ 19  ผู้สอบบัญชีสหกรณ์ต้องเปิดเผยความสัมพันธ์ต่อผู้ที่ผู้สอบบัญชีสหกรณ์ปฏิบัติหน้าที่ให้เกี่ยวกับธุรกิจหรือความสัมพันธ์ทางเครือญาติกับสหกรณ์ที่ตรวจสอบ เพื่อหลีกเลี่ยงการกระทำที่ก่อให้เกิด </a:t>
            </a:r>
            <a:r>
              <a:rPr lang="th-TH" b="1" dirty="0" smtClean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   ความ</a:t>
            </a:r>
            <a:r>
              <a:rPr lang="th-TH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ขัดแย้งทางผลประโยชน์</a:t>
            </a:r>
          </a:p>
          <a:p>
            <a:pPr algn="thaiDist">
              <a:defRPr/>
            </a:pPr>
            <a:r>
              <a:rPr lang="th-TH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ข้อ 20  ผู้สอบบัญชีสหกรณ์ต้องไม่กระทำการใด ๆ ที่ส่งผลกระทบต่อชื่อเสียงและการดำเนินการของผู้ที่ผู้สอบบัญชีสหกรณ์ปฏิบัติหน้าที่ให้</a:t>
            </a:r>
          </a:p>
          <a:p>
            <a:pPr algn="thaiDist">
              <a:defRPr/>
            </a:pPr>
            <a:r>
              <a:rPr lang="th-TH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ข้อ 21  ผู้สอบบัญชีสหกรณ์ต้องใช้วิจารณญาณอย่างรอบคอบ มีเหตุผลในการปฏิบัติงาน</a:t>
            </a:r>
          </a:p>
          <a:p>
            <a:pPr algn="thaiDist">
              <a:defRPr/>
            </a:pPr>
            <a:r>
              <a:rPr lang="th-TH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ทั้งนี้ เพื่อประโยชน์สูงสุดต่อผู้ที่ผู้สอบบัญชีสหกรณ์ปฏิบัติหน้าที่ให้</a:t>
            </a:r>
          </a:p>
          <a:p>
            <a:pPr algn="thaiDist">
              <a:defRPr/>
            </a:pPr>
            <a:endParaRPr lang="th-TH" b="1" dirty="0">
              <a:solidFill>
                <a:srgbClr val="00206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276730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0"/>
          <p:cNvSpPr/>
          <p:nvPr/>
        </p:nvSpPr>
        <p:spPr>
          <a:xfrm>
            <a:off x="261258" y="181431"/>
            <a:ext cx="8665028" cy="4826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35731" indent="-135731" defTabSz="685800">
              <a:defRPr/>
            </a:pPr>
            <a:r>
              <a:rPr lang="th-TH" sz="2700" b="1" u="sng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หมวดที่  7</a:t>
            </a:r>
            <a:r>
              <a:rPr lang="th-TH" sz="2700" b="1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ความรับผิดชอบต่อเพื่อนร่วมวิชาชีพ และจรรยาบรรณทั่วไป</a:t>
            </a:r>
          </a:p>
        </p:txBody>
      </p:sp>
      <p:sp>
        <p:nvSpPr>
          <p:cNvPr id="3" name="Rectangle 2"/>
          <p:cNvSpPr/>
          <p:nvPr/>
        </p:nvSpPr>
        <p:spPr>
          <a:xfrm>
            <a:off x="653654" y="844154"/>
            <a:ext cx="8011715" cy="404574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580" tIns="34290" rIns="68580" bIns="34290"/>
          <a:lstStyle/>
          <a:p>
            <a:pPr indent="266700">
              <a:defRPr/>
            </a:pPr>
            <a:r>
              <a:rPr lang="th-TH" b="1" dirty="0">
                <a:solidFill>
                  <a:sysClr val="windowText" lastClr="0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ข้อ 22  ผู้สอบบัญชีสหกรณ์ต้องไม่แย่งงานสอบบัญชีจากผู้สอบบัญชีสหกรณ์รายอื่น</a:t>
            </a:r>
          </a:p>
          <a:p>
            <a:pPr indent="266700">
              <a:defRPr/>
            </a:pPr>
            <a:r>
              <a:rPr lang="th-TH" b="1" dirty="0">
                <a:solidFill>
                  <a:sysClr val="windowText" lastClr="0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ข้อ 23  ผู้สอบบัญชีสหกรณ์ต้องไม่ปฏิบัติงานสอบบัญชีสหกรณ์เกินกว่าที่รับมอบหมาย</a:t>
            </a:r>
          </a:p>
          <a:p>
            <a:pPr>
              <a:defRPr/>
            </a:pPr>
            <a:r>
              <a:rPr lang="th-TH" b="1" dirty="0">
                <a:solidFill>
                  <a:sysClr val="windowText" lastClr="0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จากผู้สอบบัญชีสหกรณ์รายอื่น </a:t>
            </a:r>
          </a:p>
          <a:p>
            <a:pPr indent="266700">
              <a:defRPr/>
            </a:pPr>
            <a:r>
              <a:rPr lang="th-TH" b="1" dirty="0">
                <a:solidFill>
                  <a:sysClr val="windowText" lastClr="0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ข้อ 24  ผู้สอบบัญชีสหกรณ์ต้องไม่ให้ข้อมูลเกี่ยวกับงานของตนเกินความเป็นจริง และไม่โอ้อวด </a:t>
            </a:r>
          </a:p>
          <a:p>
            <a:pPr>
              <a:defRPr/>
            </a:pPr>
            <a:r>
              <a:rPr lang="th-TH" b="1" dirty="0">
                <a:solidFill>
                  <a:sysClr val="windowText" lastClr="0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หรือเปรียบเทียบตนหรือสำนักงานสอบบัญชีที่ตนสังกัดอยู่กับผู้สอบบัญชีสหกรณ์รายอื่น หรือ</a:t>
            </a:r>
            <a:r>
              <a:rPr lang="th-TH" b="1" dirty="0" smtClean="0">
                <a:solidFill>
                  <a:sysClr val="windowText" lastClr="0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สำนักงาน          สอบ</a:t>
            </a:r>
            <a:r>
              <a:rPr lang="th-TH" b="1" dirty="0">
                <a:solidFill>
                  <a:sysClr val="windowText" lastClr="0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บัญชีที่ผู้สอบบัญชีสหกรณ์รายอื่นสังกัดอยู่</a:t>
            </a:r>
          </a:p>
          <a:p>
            <a:pPr indent="266700">
              <a:defRPr/>
            </a:pPr>
            <a:r>
              <a:rPr lang="th-TH" b="1" dirty="0">
                <a:solidFill>
                  <a:sysClr val="windowText" lastClr="0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ข้อ 25  ผู้สอบบัญชีสหกรณ์ต้องไม่ให้หรือรับว่าจะให้ทรัพย์สินหรือประโยชน์ใด ๆ เพื่อเป็นการจูงใจ </a:t>
            </a:r>
            <a:br>
              <a:rPr lang="th-TH" b="1" dirty="0">
                <a:solidFill>
                  <a:sysClr val="windowText" lastClr="0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b="1" dirty="0">
                <a:solidFill>
                  <a:sysClr val="windowText" lastClr="0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ให้บุคคลอื่นแนะนำหรือจัดหางานสอบบัญชีมาให้ตน</a:t>
            </a:r>
          </a:p>
          <a:p>
            <a:pPr indent="266700">
              <a:defRPr/>
            </a:pPr>
            <a:r>
              <a:rPr lang="th-TH" b="1" dirty="0">
                <a:solidFill>
                  <a:sysClr val="windowText" lastClr="0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ข้อ 26  ผู้สอบบัญชีสหกรณ์ต้องไม่เรียกหรือรับทรัพย์สินหรือประโยชน์จากบุคคลใด เมื่อบุคคล</a:t>
            </a:r>
            <a:r>
              <a:rPr lang="th-TH" b="1" dirty="0" smtClean="0">
                <a:solidFill>
                  <a:sysClr val="windowText" lastClr="0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นั้น         ได้รับ</a:t>
            </a:r>
            <a:r>
              <a:rPr lang="th-TH" b="1" dirty="0">
                <a:solidFill>
                  <a:sysClr val="windowText" lastClr="0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งานจากการแนะนำหรือการจัดหางานของตนในฐานะเป็นผู้สอบบัญชีสหกรณ์ของสหกรณ์นั้น</a:t>
            </a:r>
          </a:p>
          <a:p>
            <a:pPr indent="266700">
              <a:defRPr/>
            </a:pPr>
            <a:r>
              <a:rPr lang="th-TH" b="1" dirty="0">
                <a:solidFill>
                  <a:sysClr val="windowText" lastClr="0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ข้อ 27  ผู้สอบบัญชีภาคเอกชน ต้องไม่กำหนดค่าธรรมเนียมในการสอบบัญชีสหกรณ์ โดยมิได้คำนึงถึงลักษณะ ความเสี่ยง ความซับซ้อนและปริมาณของงานที่ตนรับเป็นผู้สอบบัญชีสหกรณ์</a:t>
            </a:r>
          </a:p>
          <a:p>
            <a:pPr indent="266700">
              <a:defRPr/>
            </a:pPr>
            <a:r>
              <a:rPr lang="th-TH" b="1" dirty="0">
                <a:solidFill>
                  <a:sysClr val="windowText" lastClr="0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ข้อ 28  ผู้สอบบัญชีสหกรณ์ต้องประพฤติปฏิบัติตนในทางที่ถูกที่ควร สำนึกในหน้าที่ และไม่ปฏิบัติ</a:t>
            </a:r>
            <a:r>
              <a:rPr lang="th-TH" b="1" dirty="0" smtClean="0">
                <a:solidFill>
                  <a:sysClr val="windowText" lastClr="0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ตน        ใน</a:t>
            </a:r>
            <a:r>
              <a:rPr lang="th-TH" b="1" dirty="0">
                <a:solidFill>
                  <a:sysClr val="windowText" lastClr="0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ลักษณะที่ทำให้เกิดความเสื่อมเสียเกียรติศักดิ์แห่งวิชาชีพ</a:t>
            </a:r>
          </a:p>
        </p:txBody>
      </p:sp>
    </p:spTree>
    <p:extLst>
      <p:ext uri="{BB962C8B-B14F-4D97-AF65-F5344CB8AC3E}">
        <p14:creationId xmlns:p14="http://schemas.microsoft.com/office/powerpoint/2010/main" val="9191083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" y="367589"/>
            <a:ext cx="9143999" cy="594066"/>
          </a:xfrm>
          <a:prstGeom prst="rect">
            <a:avLst/>
          </a:prstGeom>
        </p:spPr>
        <p:txBody>
          <a:bodyPr lIns="34290" tIns="34290" rIns="171450" bIns="34290" anchor="ctr"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algn="ctr">
              <a:defRPr/>
            </a:pPr>
            <a:r>
              <a:rPr lang="th-TH" sz="41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ngsanaUPC" pitchFamily="18" charset="-34"/>
                <a:ea typeface="+mj-ea"/>
                <a:cs typeface="AngsanaUPC" pitchFamily="18" charset="-34"/>
              </a:rPr>
              <a:t>ประเด็นบรรยาย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44630" y="1012081"/>
            <a:ext cx="7978296" cy="3062378"/>
          </a:xfrm>
          <a:prstGeom prst="rect">
            <a:avLst/>
          </a:prstGeom>
        </p:spPr>
        <p:txBody>
          <a:bodyPr lIns="34290" tIns="34290" rIns="171450" bIns="34290" anchor="ctr"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>
              <a:defRPr/>
            </a:pPr>
            <a:r>
              <a:rPr lang="th-TH" sz="2700" b="1" dirty="0">
                <a:latin typeface="AngsanaUPC" pitchFamily="18" charset="-34"/>
                <a:cs typeface="AngsanaUPC" pitchFamily="18" charset="-34"/>
                <a:sym typeface="Wingdings 3"/>
              </a:rPr>
              <a:t></a:t>
            </a:r>
            <a:r>
              <a:rPr lang="th-TH" sz="2700" b="1" dirty="0">
                <a:effectLst/>
                <a:latin typeface="AngsanaUPC" pitchFamily="18" charset="-34"/>
                <a:cs typeface="AngsanaUPC" pitchFamily="18" charset="-34"/>
              </a:rPr>
              <a:t>บทบาท หน้าที่และความรับผิดชอบของผู้ช่วยผู้สอบบัญชี</a:t>
            </a:r>
          </a:p>
          <a:p>
            <a:pPr>
              <a:defRPr/>
            </a:pPr>
            <a:r>
              <a:rPr lang="th-TH" sz="2700" b="1" dirty="0">
                <a:latin typeface="AngsanaUPC" pitchFamily="18" charset="-34"/>
                <a:cs typeface="AngsanaUPC" pitchFamily="18" charset="-34"/>
                <a:sym typeface="Wingdings 3"/>
              </a:rPr>
              <a:t></a:t>
            </a:r>
            <a:r>
              <a:rPr lang="th-TH" sz="2700" b="1" dirty="0">
                <a:latin typeface="AngsanaUPC" pitchFamily="18" charset="-34"/>
                <a:cs typeface="AngsanaUPC" pitchFamily="18" charset="-34"/>
              </a:rPr>
              <a:t>ระเบียบนายทะเบียนสหกรณ์ เกี่ยวกับ จรรยาบรรณของ</a:t>
            </a:r>
            <a:br>
              <a:rPr lang="th-TH" sz="2700" b="1" dirty="0">
                <a:latin typeface="AngsanaUPC" pitchFamily="18" charset="-34"/>
                <a:cs typeface="AngsanaUPC" pitchFamily="18" charset="-34"/>
              </a:rPr>
            </a:br>
            <a:r>
              <a:rPr lang="th-TH" sz="2700" b="1" dirty="0">
                <a:latin typeface="AngsanaUPC" pitchFamily="18" charset="-34"/>
                <a:cs typeface="AngsanaUPC" pitchFamily="18" charset="-34"/>
              </a:rPr>
              <a:t>	ผู้สอบบัญชีสหกรณ์ พ.ศ. 2559</a:t>
            </a:r>
            <a:endParaRPr lang="en-US" sz="2700" b="1" dirty="0">
              <a:latin typeface="AngsanaUPC" pitchFamily="18" charset="-34"/>
              <a:cs typeface="AngsanaUPC" pitchFamily="18" charset="-34"/>
            </a:endParaRPr>
          </a:p>
          <a:p>
            <a:pPr>
              <a:defRPr/>
            </a:pPr>
            <a:r>
              <a:rPr lang="th-TH" sz="2700" b="1" dirty="0">
                <a:latin typeface="AngsanaUPC" pitchFamily="18" charset="-34"/>
                <a:cs typeface="AngsanaUPC" pitchFamily="18" charset="-34"/>
                <a:sym typeface="Wingdings 3"/>
              </a:rPr>
              <a:t></a:t>
            </a:r>
            <a:r>
              <a:rPr lang="th-TH" sz="2700" b="1" dirty="0">
                <a:latin typeface="AngsanaUPC" pitchFamily="18" charset="-34"/>
                <a:cs typeface="AngsanaUPC" pitchFamily="18" charset="-34"/>
              </a:rPr>
              <a:t>แนวทางการบริหารจัดการงานสอบบัญชี ปีงบประมาณ 2563</a:t>
            </a:r>
          </a:p>
        </p:txBody>
      </p:sp>
    </p:spTree>
    <p:extLst>
      <p:ext uri="{BB962C8B-B14F-4D97-AF65-F5344CB8AC3E}">
        <p14:creationId xmlns:p14="http://schemas.microsoft.com/office/powerpoint/2010/main" val="265101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0"/>
          <p:cNvSpPr/>
          <p:nvPr/>
        </p:nvSpPr>
        <p:spPr>
          <a:xfrm>
            <a:off x="3058886" y="209550"/>
            <a:ext cx="2623671" cy="48713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35731" indent="-135731" algn="ctr" defTabSz="685800">
              <a:defRPr/>
            </a:pPr>
            <a:r>
              <a:rPr lang="th-TH" sz="3300" b="1" u="sng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บทกำหนดโทษ</a:t>
            </a:r>
            <a:endParaRPr lang="th-TH" sz="3300" b="1" dirty="0">
              <a:solidFill>
                <a:prstClr val="black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7231" y="800100"/>
            <a:ext cx="7805738" cy="3657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580" tIns="34290" rIns="68580" bIns="34290"/>
          <a:lstStyle/>
          <a:p>
            <a:pPr algn="thaiDist">
              <a:defRPr/>
            </a:pPr>
            <a:r>
              <a:rPr lang="th-TH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ข้อ 29  โทษของการประพฤติผิดจรรยาบรรณของผู้สอบบัญชีสหกรณ์มีดังต่อไปนี้</a:t>
            </a:r>
          </a:p>
          <a:p>
            <a:pPr indent="470297">
              <a:defRPr/>
            </a:pPr>
            <a:r>
              <a:rPr lang="th-TH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(1) กรณีผู้สอบบัญชีสหกรณ์เป็นผู้สอบบัญชีภาครัฐให้ดำเนินการทางวินัย </a:t>
            </a:r>
            <a:br>
              <a:rPr lang="th-TH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ตามกฎ ระเบียบของทางราชการ</a:t>
            </a:r>
          </a:p>
          <a:p>
            <a:pPr indent="470297" algn="thaiDist">
              <a:defRPr/>
            </a:pPr>
            <a:r>
              <a:rPr lang="th-TH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(2) กรณีผู้สอบบัญชีสหกรณ์เป็นผู้สอบบัญชีภาคเอกชน ให้ดำเนินการดังนี้</a:t>
            </a:r>
          </a:p>
          <a:p>
            <a:pPr indent="736997" algn="thaiDist">
              <a:defRPr/>
            </a:pPr>
            <a:r>
              <a:rPr lang="th-TH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(ก) ตักเตือนเป็นหนังสือ</a:t>
            </a:r>
          </a:p>
          <a:p>
            <a:pPr indent="736997" algn="thaiDist">
              <a:defRPr/>
            </a:pPr>
            <a:r>
              <a:rPr lang="th-TH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(ข) ภาคทัณฑ์</a:t>
            </a:r>
          </a:p>
          <a:p>
            <a:pPr indent="736997" algn="thaiDist">
              <a:defRPr/>
            </a:pPr>
            <a:r>
              <a:rPr lang="th-TH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(ค) ไม่แต่งตั้งเป็นผู้สอบบัญชีสหกรณ์ มีกำหนดเวลาไม่เกินห้าปี</a:t>
            </a:r>
          </a:p>
          <a:p>
            <a:pPr indent="736997" algn="thaiDist">
              <a:defRPr/>
            </a:pPr>
            <a:r>
              <a:rPr lang="th-TH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(ง) ถอนชื่อออกจากทะเบียนผู้สอบบัญชีภาคเอกชน</a:t>
            </a:r>
          </a:p>
          <a:p>
            <a:pPr>
              <a:defRPr/>
            </a:pPr>
            <a:r>
              <a:rPr lang="th-TH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ข้อ 30  ผู้สอบบัญชีภาคเอกชนที่ถูกถอนชื่อออกจากทะเบียนแล้ว เป็นเวลาเกินกว่าห้าปี </a:t>
            </a:r>
            <a:br>
              <a:rPr lang="th-TH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อาจยื่นคำร้องขอขึ้นทะเบียนได้ใหม่ ทั้งนี้ ให้เป็นไปตามหลักเกณฑ์ที่กรมตรวจบัญชีสหกรณ์กำหนด</a:t>
            </a:r>
          </a:p>
        </p:txBody>
      </p:sp>
    </p:spTree>
    <p:extLst>
      <p:ext uri="{BB962C8B-B14F-4D97-AF65-F5344CB8AC3E}">
        <p14:creationId xmlns:p14="http://schemas.microsoft.com/office/powerpoint/2010/main" val="12372892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Franklin Gothic Book" pitchFamily="34" charset="0"/>
              </a:defRPr>
            </a:lvl1pPr>
            <a:lvl2pPr marL="557213" indent="-214313">
              <a:defRPr sz="2100">
                <a:solidFill>
                  <a:schemeClr val="tx1"/>
                </a:solidFill>
                <a:latin typeface="Franklin Gothic Book" pitchFamily="34" charset="0"/>
              </a:defRPr>
            </a:lvl2pPr>
            <a:lvl3pPr marL="857250" indent="-171450">
              <a:defRPr sz="2100">
                <a:solidFill>
                  <a:schemeClr val="tx1"/>
                </a:solidFill>
                <a:latin typeface="Franklin Gothic Book" pitchFamily="34" charset="0"/>
              </a:defRPr>
            </a:lvl3pPr>
            <a:lvl4pPr marL="1200150" indent="-171450">
              <a:defRPr sz="2100">
                <a:solidFill>
                  <a:schemeClr val="tx1"/>
                </a:solidFill>
                <a:latin typeface="Franklin Gothic Book" pitchFamily="34" charset="0"/>
              </a:defRPr>
            </a:lvl4pPr>
            <a:lvl5pPr marL="1543050" indent="-171450">
              <a:defRPr sz="2100">
                <a:solidFill>
                  <a:schemeClr val="tx1"/>
                </a:solidFill>
                <a:latin typeface="Franklin Gothic Book" pitchFamily="34" charset="0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Franklin Gothic Book" pitchFamily="34" charset="0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Franklin Gothic Book" pitchFamily="34" charset="0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Franklin Gothic Book" pitchFamily="34" charset="0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fld id="{49DFDB01-8F05-4E57-8827-58D2BF359294}" type="slidenum">
              <a:rPr lang="en-US" sz="700">
                <a:solidFill>
                  <a:schemeClr val="accent1"/>
                </a:solidFill>
                <a:latin typeface="Trebuchet MS" pitchFamily="34" charset="0"/>
              </a:rPr>
              <a:pPr/>
              <a:t>21</a:t>
            </a:fld>
            <a:endParaRPr lang="en-US" sz="70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38915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391716" y="186929"/>
            <a:ext cx="7772400" cy="411956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tIns="34290"/>
          <a:lstStyle/>
          <a:p>
            <a:pPr algn="ctr" eaLnBrk="1" hangingPunct="1"/>
            <a:r>
              <a:rPr lang="th-TH" sz="2400" b="1">
                <a:latin typeface="JasmineUPC" pitchFamily="18" charset="-34"/>
                <a:cs typeface="JasmineUPC" pitchFamily="18" charset="-34"/>
              </a:rPr>
              <a:t>ลักษณะข้อบกพร่องการประพฤติผิดจรรยาบรรณของผู้สอบบัญชีสหกรณ์</a:t>
            </a:r>
            <a:endParaRPr lang="en-US" sz="2400" b="1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8916" name="ตัวแทนเนื้อหา 2"/>
          <p:cNvSpPr>
            <a:spLocks noGrp="1" noChangeArrowheads="1"/>
          </p:cNvSpPr>
          <p:nvPr>
            <p:ph idx="4294967295"/>
          </p:nvPr>
        </p:nvSpPr>
        <p:spPr>
          <a:xfrm>
            <a:off x="348854" y="759619"/>
            <a:ext cx="8446294" cy="4351735"/>
          </a:xfrm>
          <a:solidFill>
            <a:schemeClr val="bg1"/>
          </a:solidFill>
        </p:spPr>
        <p:txBody>
          <a:bodyPr lIns="68580" tIns="34290" rIns="68580" bIns="34290"/>
          <a:lstStyle/>
          <a:p>
            <a:pPr marL="0" indent="0">
              <a:buNone/>
            </a:pPr>
            <a:r>
              <a:rPr lang="th-TH" altLang="th-TH" sz="2100">
                <a:latin typeface="JasmineUPC" pitchFamily="18" charset="-34"/>
                <a:cs typeface="JasmineUPC" pitchFamily="18" charset="-34"/>
              </a:rPr>
              <a:t>1. ผู้สอบบัญชีแสดงความเห็นต่องบการเงินอย่างไม่มีเงื่อนไข ทั้งๆ ที่งบการเงินของสหกรณ์จัดทำไม่เป็นไปตามกฎหมาย/ระเบียบที่นายทะเบียนสหกรณ์กำหนดอย่างมีสาระสำคัญ </a:t>
            </a:r>
          </a:p>
          <a:p>
            <a:pPr marL="0" indent="0">
              <a:buFont typeface="Arial" pitchFamily="34" charset="0"/>
              <a:buChar char="•"/>
            </a:pPr>
            <a:r>
              <a:rPr lang="th-TH" altLang="th-TH" sz="2100">
                <a:latin typeface="JasmineUPC" pitchFamily="18" charset="-34"/>
                <a:cs typeface="JasmineUPC" pitchFamily="18" charset="-34"/>
              </a:rPr>
              <a:t>   ตั้งค่าเผื่อหนี้สงสัยจะสูญไม่เพียงพอ     </a:t>
            </a:r>
          </a:p>
          <a:p>
            <a:pPr marL="0" indent="0">
              <a:buFont typeface="Arial" pitchFamily="34" charset="0"/>
              <a:buChar char="•"/>
            </a:pPr>
            <a:r>
              <a:rPr lang="th-TH" altLang="th-TH" sz="2100">
                <a:latin typeface="JasmineUPC" pitchFamily="18" charset="-34"/>
                <a:cs typeface="JasmineUPC" pitchFamily="18" charset="-34"/>
              </a:rPr>
              <a:t>   งบการเงินไม่เปิดเผยข้อมูล/ไม่เปิดเผยข้อมูลไม่เพียงพอ </a:t>
            </a:r>
          </a:p>
          <a:p>
            <a:pPr marL="0" indent="0">
              <a:buNone/>
            </a:pPr>
            <a:r>
              <a:rPr lang="th-TH" altLang="th-TH" sz="2100">
                <a:latin typeface="JasmineUPC" pitchFamily="18" charset="-34"/>
                <a:cs typeface="JasmineUPC" pitchFamily="18" charset="-34"/>
              </a:rPr>
              <a:t> - การรับฝากเงินจากบุคคลภายนอก ไม่เป็นไปตาม พรบ. สหกรณ์ 2542 มาตรา 46 (5)</a:t>
            </a:r>
          </a:p>
          <a:p>
            <a:pPr marL="0" indent="0">
              <a:buNone/>
            </a:pPr>
            <a:r>
              <a:rPr lang="th-TH" altLang="th-TH" sz="2100">
                <a:latin typeface="JasmineUPC" pitchFamily="18" charset="-34"/>
                <a:cs typeface="JasmineUPC" pitchFamily="18" charset="-34"/>
              </a:rPr>
              <a:t> - การลงทุนในหลักทรัพย์</a:t>
            </a:r>
            <a:br>
              <a:rPr lang="th-TH" altLang="th-TH" sz="2100">
                <a:latin typeface="JasmineUPC" pitchFamily="18" charset="-34"/>
                <a:cs typeface="JasmineUPC" pitchFamily="18" charset="-34"/>
              </a:rPr>
            </a:br>
            <a:r>
              <a:rPr lang="th-TH" altLang="th-TH" sz="2100">
                <a:latin typeface="JasmineUPC" pitchFamily="18" charset="-34"/>
                <a:cs typeface="JasmineUPC" pitchFamily="18" charset="-34"/>
              </a:rPr>
              <a:t> - การให้กู้ยืมกับบุคคลภายนอก</a:t>
            </a:r>
            <a:br>
              <a:rPr lang="th-TH" altLang="th-TH" sz="2100">
                <a:latin typeface="JasmineUPC" pitchFamily="18" charset="-34"/>
                <a:cs typeface="JasmineUPC" pitchFamily="18" charset="-34"/>
              </a:rPr>
            </a:br>
            <a:r>
              <a:rPr lang="th-TH" altLang="th-TH" sz="2100">
                <a:latin typeface="JasmineUPC" pitchFamily="18" charset="-34"/>
                <a:cs typeface="JasmineUPC" pitchFamily="18" charset="-34"/>
              </a:rPr>
              <a:t> - การรับสมาชิกสมทบนอกพื้นที่จดทะเบียนข้อบังคับ</a:t>
            </a:r>
          </a:p>
          <a:p>
            <a:pPr marL="0" indent="0">
              <a:buNone/>
            </a:pPr>
            <a:r>
              <a:rPr lang="th-TH" altLang="th-TH" sz="2100">
                <a:latin typeface="JasmineUPC" pitchFamily="18" charset="-34"/>
                <a:cs typeface="JasmineUPC" pitchFamily="18" charset="-34"/>
              </a:rPr>
              <a:t> - เงินจูงใจถือหุ้นระหว่างปีเข้าข่ายการจ่ายเงินปันผลล่วงหน้า</a:t>
            </a:r>
          </a:p>
          <a:p>
            <a:pPr marL="0" indent="0">
              <a:buNone/>
            </a:pPr>
            <a:r>
              <a:rPr lang="th-TH" altLang="th-TH" sz="2100">
                <a:latin typeface="JasmineUPC" pitchFamily="18" charset="-34"/>
                <a:cs typeface="JasmineUPC" pitchFamily="18" charset="-34"/>
              </a:rPr>
              <a:t>2. ไม่ปฏิบัติงานสอบบัญชี และ/หรือ ปฏิบัติงานสอบบัญชีไม่เป็นไปตามมาตรฐานการสอบบัญชี และระเบียบที่นายทะเบียนสหกรณ์กำหนด</a:t>
            </a:r>
            <a:endParaRPr lang="en-US" altLang="th-TH" sz="2100"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00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Franklin Gothic Book" pitchFamily="34" charset="0"/>
              </a:defRPr>
            </a:lvl1pPr>
            <a:lvl2pPr marL="557213" indent="-214313">
              <a:defRPr sz="2100">
                <a:solidFill>
                  <a:schemeClr val="tx1"/>
                </a:solidFill>
                <a:latin typeface="Franklin Gothic Book" pitchFamily="34" charset="0"/>
              </a:defRPr>
            </a:lvl2pPr>
            <a:lvl3pPr marL="857250" indent="-171450">
              <a:defRPr sz="2100">
                <a:solidFill>
                  <a:schemeClr val="tx1"/>
                </a:solidFill>
                <a:latin typeface="Franklin Gothic Book" pitchFamily="34" charset="0"/>
              </a:defRPr>
            </a:lvl3pPr>
            <a:lvl4pPr marL="1200150" indent="-171450">
              <a:defRPr sz="2100">
                <a:solidFill>
                  <a:schemeClr val="tx1"/>
                </a:solidFill>
                <a:latin typeface="Franklin Gothic Book" pitchFamily="34" charset="0"/>
              </a:defRPr>
            </a:lvl4pPr>
            <a:lvl5pPr marL="1543050" indent="-171450">
              <a:defRPr sz="2100">
                <a:solidFill>
                  <a:schemeClr val="tx1"/>
                </a:solidFill>
                <a:latin typeface="Franklin Gothic Book" pitchFamily="34" charset="0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Franklin Gothic Book" pitchFamily="34" charset="0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Franklin Gothic Book" pitchFamily="34" charset="0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Franklin Gothic Book" pitchFamily="34" charset="0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fld id="{1670B080-994C-4018-9D97-3601B6F76DCD}" type="slidenum">
              <a:rPr lang="en-US" sz="700">
                <a:solidFill>
                  <a:schemeClr val="accent1"/>
                </a:solidFill>
                <a:latin typeface="Trebuchet MS" pitchFamily="34" charset="0"/>
              </a:rPr>
              <a:pPr/>
              <a:t>22</a:t>
            </a:fld>
            <a:endParaRPr lang="en-US" sz="70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39939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217885" y="273844"/>
            <a:ext cx="8120063" cy="411956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tIns="34290"/>
          <a:lstStyle/>
          <a:p>
            <a:pPr algn="ctr" eaLnBrk="1" hangingPunct="1"/>
            <a:r>
              <a:rPr lang="th-TH" sz="2300" b="1">
                <a:latin typeface="JasmineUPC" pitchFamily="18" charset="-34"/>
                <a:cs typeface="JasmineUPC" pitchFamily="18" charset="-34"/>
              </a:rPr>
              <a:t>ลักษณะข้อบกพร่องการประพฤติผิดจรรยาบรรณของผู้สอบบัญชีสหกรณ์</a:t>
            </a:r>
            <a:endParaRPr lang="en-US" sz="2300" b="1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9940" name="ตัวแทนเนื้อหา 2"/>
          <p:cNvSpPr>
            <a:spLocks noGrp="1"/>
          </p:cNvSpPr>
          <p:nvPr>
            <p:ph idx="4294967295"/>
          </p:nvPr>
        </p:nvSpPr>
        <p:spPr>
          <a:xfrm>
            <a:off x="351235" y="835819"/>
            <a:ext cx="7986713" cy="3583781"/>
          </a:xfrm>
          <a:solidFill>
            <a:schemeClr val="bg1"/>
          </a:solidFill>
        </p:spPr>
        <p:txBody>
          <a:bodyPr lIns="68580" tIns="34290" rIns="68580" bIns="34290"/>
          <a:lstStyle/>
          <a:p>
            <a:pPr marL="0" indent="0">
              <a:buNone/>
            </a:pPr>
            <a:r>
              <a:rPr lang="th-TH" sz="2100">
                <a:latin typeface="JasmineUPC" pitchFamily="18" charset="-34"/>
                <a:cs typeface="JasmineUPC" pitchFamily="18" charset="-34"/>
              </a:rPr>
              <a:t>3. ไม่จัดส่งรายงานการสอบบัญชี งบการเงิน และกระดาษทำการต่อนายทะเบียนสหกรณ์ภายในระยะเวลาที่กำหนด</a:t>
            </a:r>
          </a:p>
          <a:p>
            <a:pPr marL="0" indent="0">
              <a:buNone/>
            </a:pPr>
            <a:r>
              <a:rPr lang="th-TH" sz="2100">
                <a:latin typeface="JasmineUPC" pitchFamily="18" charset="-34"/>
                <a:cs typeface="JasmineUPC" pitchFamily="18" charset="-34"/>
              </a:rPr>
              <a:t>    - ผู้สอบบัญชีภาครัฐ ปฏิบัติตามระบบมาตรฐานการควบคุมคุณภาพงานสอบบัญชี (</a:t>
            </a:r>
            <a:r>
              <a:rPr lang="en-US" sz="2100">
                <a:latin typeface="JasmineUPC" pitchFamily="18" charset="-34"/>
                <a:cs typeface="JasmineUPC" pitchFamily="18" charset="-34"/>
              </a:rPr>
              <a:t>CAQC)   </a:t>
            </a:r>
            <a:r>
              <a:rPr lang="th-TH" sz="2100">
                <a:latin typeface="JasmineUPC" pitchFamily="18" charset="-34"/>
                <a:cs typeface="JasmineUPC" pitchFamily="18" charset="-34"/>
              </a:rPr>
              <a:t>                   </a:t>
            </a:r>
            <a:r>
              <a:rPr lang="en-US" sz="2100"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2100">
                <a:latin typeface="JasmineUPC" pitchFamily="18" charset="-34"/>
                <a:cs typeface="JasmineUPC" pitchFamily="18" charset="-34"/>
              </a:rPr>
              <a:t>ซึ่งกำหนดให้เสนอผลงานสอบบัญชีภายใน 15 วัน นับแต่วันที่ผู้สอบบัญชีแสดงความเห็นต่องบการเงิน</a:t>
            </a:r>
          </a:p>
          <a:p>
            <a:pPr marL="0" indent="0">
              <a:buNone/>
            </a:pPr>
            <a:r>
              <a:rPr lang="th-TH" sz="2100">
                <a:latin typeface="JasmineUPC" pitchFamily="18" charset="-34"/>
                <a:cs typeface="JasmineUPC" pitchFamily="18" charset="-34"/>
              </a:rPr>
              <a:t>    - ผู้สอบบัญชีภาคเอกชน ปฏิบัติตามหนังสือ กษ 0404/ว.10 ลงวันที่ 23 มกราคม 2557 เรื่อง แนวทางการปฏิบัติงานสำหรับผู้สอบบัญชีภาคเอกชน กำหนดให้เสนอผลงานสอบบัญชี ภายใน 15 วัน นับแต่วันที่ผู้สอบบัญชีแสดงความเห็นต่องบการเงิน (โดยให้นับต่อเนื่องและถือวันที่ประทับตราไปรษณีย์เป็นสำคัญ)</a:t>
            </a:r>
          </a:p>
          <a:p>
            <a:pPr marL="0" indent="0">
              <a:buNone/>
            </a:pPr>
            <a:r>
              <a:rPr lang="th-TH" sz="2100">
                <a:latin typeface="JasmineUPC" pitchFamily="18" charset="-34"/>
                <a:cs typeface="JasmineUPC" pitchFamily="18" charset="-34"/>
              </a:rPr>
              <a:t>4. การปฏิบัติงานขาดความระมัดระวังรอบคอบ</a:t>
            </a:r>
          </a:p>
          <a:p>
            <a:pPr marL="0" indent="0">
              <a:buNone/>
            </a:pPr>
            <a:r>
              <a:rPr lang="th-TH" sz="2100">
                <a:latin typeface="JasmineUPC" pitchFamily="18" charset="-34"/>
                <a:cs typeface="JasmineUPC" pitchFamily="18" charset="-34"/>
              </a:rPr>
              <a:t>      </a:t>
            </a:r>
            <a:endParaRPr lang="en-US" sz="2100"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138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72" descr="ผลการค้นหารูปภาพสำหรับ กรมตรวจบัญชีสหกรณ์"/>
          <p:cNvSpPr>
            <a:spLocks noChangeAspect="1" noChangeArrowheads="1"/>
          </p:cNvSpPr>
          <p:nvPr/>
        </p:nvSpPr>
        <p:spPr bwMode="auto">
          <a:xfrm>
            <a:off x="1400175" y="-4524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16" tIns="43958" rIns="87916" bIns="43958"/>
          <a:lstStyle/>
          <a:p>
            <a:pPr defTabSz="878681"/>
            <a:endParaRPr lang="th-TH" altLang="th-TH" sz="140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40963" name="AutoShape 75" descr="ผลการค้นหารูปภาพสำหรับ กรมตรวจบัญชีสหกรณ์"/>
          <p:cNvSpPr>
            <a:spLocks noChangeAspect="1" noChangeArrowheads="1"/>
          </p:cNvSpPr>
          <p:nvPr/>
        </p:nvSpPr>
        <p:spPr bwMode="auto">
          <a:xfrm>
            <a:off x="1514475" y="69056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16" tIns="43958" rIns="87916" bIns="43958"/>
          <a:lstStyle/>
          <a:p>
            <a:pPr defTabSz="878681"/>
            <a:endParaRPr lang="th-TH" altLang="th-TH" sz="1400">
              <a:solidFill>
                <a:srgbClr val="000000"/>
              </a:solidFill>
              <a:latin typeface="Century Gothic" pitchFamily="34" charset="0"/>
            </a:endParaRPr>
          </a:p>
        </p:txBody>
      </p:sp>
      <p:grpSp>
        <p:nvGrpSpPr>
          <p:cNvPr id="40964" name="กลุ่ม 6"/>
          <p:cNvGrpSpPr>
            <a:grpSpLocks/>
          </p:cNvGrpSpPr>
          <p:nvPr/>
        </p:nvGrpSpPr>
        <p:grpSpPr bwMode="auto">
          <a:xfrm>
            <a:off x="1024387" y="729854"/>
            <a:ext cx="6919464" cy="4354115"/>
            <a:chOff x="-152117" y="835207"/>
            <a:chExt cx="9225303" cy="4837557"/>
          </a:xfrm>
        </p:grpSpPr>
        <p:grpSp>
          <p:nvGrpSpPr>
            <p:cNvPr id="40975" name="กลุ่ม 1"/>
            <p:cNvGrpSpPr>
              <a:grpSpLocks/>
            </p:cNvGrpSpPr>
            <p:nvPr/>
          </p:nvGrpSpPr>
          <p:grpSpPr bwMode="auto">
            <a:xfrm>
              <a:off x="-152117" y="846963"/>
              <a:ext cx="9225303" cy="4825801"/>
              <a:chOff x="-165058" y="1016352"/>
              <a:chExt cx="9225303" cy="5790961"/>
            </a:xfrm>
          </p:grpSpPr>
          <p:grpSp>
            <p:nvGrpSpPr>
              <p:cNvPr id="40977" name="กลุ่ม 40"/>
              <p:cNvGrpSpPr>
                <a:grpSpLocks/>
              </p:cNvGrpSpPr>
              <p:nvPr/>
            </p:nvGrpSpPr>
            <p:grpSpPr bwMode="auto">
              <a:xfrm>
                <a:off x="-165058" y="1016352"/>
                <a:ext cx="9201554" cy="5790961"/>
                <a:chOff x="-165058" y="1016352"/>
                <a:chExt cx="9201554" cy="5790961"/>
              </a:xfrm>
            </p:grpSpPr>
            <p:sp>
              <p:nvSpPr>
                <p:cNvPr id="26" name="เครื่องหมายบั้ง 25"/>
                <p:cNvSpPr/>
                <p:nvPr/>
              </p:nvSpPr>
              <p:spPr>
                <a:xfrm rot="16200000" flipH="1" flipV="1">
                  <a:off x="1344745" y="4347659"/>
                  <a:ext cx="179374" cy="358750"/>
                </a:xfrm>
                <a:prstGeom prst="chevron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879161">
                    <a:defRPr/>
                  </a:pPr>
                  <a:endParaRPr lang="th-TH" sz="1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เครื่องหมายบั้ง 83"/>
                <p:cNvSpPr/>
                <p:nvPr/>
              </p:nvSpPr>
              <p:spPr>
                <a:xfrm rot="16200000" flipH="1" flipV="1">
                  <a:off x="1351094" y="4492111"/>
                  <a:ext cx="179375" cy="358750"/>
                </a:xfrm>
                <a:prstGeom prst="chevron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879161">
                    <a:defRPr/>
                  </a:pPr>
                  <a:endParaRPr lang="th-TH" sz="1400" dirty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40983" name="กลุ่ม 38"/>
                <p:cNvGrpSpPr>
                  <a:grpSpLocks/>
                </p:cNvGrpSpPr>
                <p:nvPr/>
              </p:nvGrpSpPr>
              <p:grpSpPr bwMode="auto">
                <a:xfrm>
                  <a:off x="-165058" y="1016352"/>
                  <a:ext cx="9201554" cy="5790961"/>
                  <a:chOff x="-165058" y="1016352"/>
                  <a:chExt cx="9201554" cy="5790961"/>
                </a:xfrm>
              </p:grpSpPr>
              <p:grpSp>
                <p:nvGrpSpPr>
                  <p:cNvPr id="40984" name="กลุ่ม 37"/>
                  <p:cNvGrpSpPr>
                    <a:grpSpLocks/>
                  </p:cNvGrpSpPr>
                  <p:nvPr/>
                </p:nvGrpSpPr>
                <p:grpSpPr bwMode="auto">
                  <a:xfrm>
                    <a:off x="-165058" y="1016352"/>
                    <a:ext cx="8832088" cy="4795671"/>
                    <a:chOff x="-165058" y="1067040"/>
                    <a:chExt cx="8832088" cy="4795671"/>
                  </a:xfrm>
                </p:grpSpPr>
                <p:sp>
                  <p:nvSpPr>
                    <p:cNvPr id="103" name="สี่เหลี่ยมผืนผ้า 102"/>
                    <p:cNvSpPr/>
                    <p:nvPr/>
                  </p:nvSpPr>
                  <p:spPr>
                    <a:xfrm>
                      <a:off x="80389" y="4859482"/>
                      <a:ext cx="2773168" cy="410340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/>
                  </p:spPr>
                  <p:txBody>
                    <a:bodyPr tIns="0">
                      <a:spAutoFit/>
                    </a:bodyPr>
                    <a:lstStyle/>
                    <a:p>
                      <a:pPr algn="ctr" defTabSz="879161">
                        <a:defRPr/>
                      </a:pPr>
                      <a:r>
                        <a:rPr lang="th-TH" sz="1700" dirty="0">
                          <a:ln w="18415" cmpd="sng">
                            <a:noFill/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glow rad="63500">
                              <a:prstClr val="white">
                                <a:alpha val="94000"/>
                              </a:prstClr>
                            </a:glow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</a:rPr>
                        <a:t>จัดทำกระดาษทำการ</a:t>
                      </a:r>
                    </a:p>
                  </p:txBody>
                </p:sp>
                <p:grpSp>
                  <p:nvGrpSpPr>
                    <p:cNvPr id="40988" name="กลุ่ม 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65058" y="1067040"/>
                      <a:ext cx="8832088" cy="2900545"/>
                      <a:chOff x="-165058" y="1067040"/>
                      <a:chExt cx="8832088" cy="2900545"/>
                    </a:xfrm>
                  </p:grpSpPr>
                  <p:sp>
                    <p:nvSpPr>
                      <p:cNvPr id="2085" name="วงรี 2084"/>
                      <p:cNvSpPr/>
                      <p:nvPr/>
                    </p:nvSpPr>
                    <p:spPr>
                      <a:xfrm>
                        <a:off x="2339752" y="1288956"/>
                        <a:ext cx="1360933" cy="84390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effectLst>
                        <a:outerShdw blurRad="57150" dist="19050" dir="5400000" algn="ctr" rotWithShape="0">
                          <a:srgbClr val="000000">
                            <a:alpha val="63000"/>
                          </a:srgb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/>
                      </a:sp3d>
                    </p:spPr>
                    <p:style>
                      <a:lnRef idx="0">
                        <a:schemeClr val="accent4"/>
                      </a:lnRef>
                      <a:fillRef idx="3">
                        <a:schemeClr val="accent4"/>
                      </a:fillRef>
                      <a:effectRef idx="3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879161">
                          <a:defRPr/>
                        </a:pPr>
                        <a:r>
                          <a:rPr lang="th-TH" sz="1200" b="1" dirty="0">
                            <a:ln w="6350" cmpd="sng">
                              <a:solidFill>
                                <a:schemeClr val="tx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latin typeface="JasmineUPC" pitchFamily="18" charset="-34"/>
                            <a:cs typeface="JasmineUPC" pitchFamily="18" charset="-34"/>
                          </a:rPr>
                          <a:t>สแกนธุรกรรม</a:t>
                        </a:r>
                      </a:p>
                      <a:p>
                        <a:pPr algn="ctr" defTabSz="879161">
                          <a:defRPr/>
                        </a:pPr>
                        <a:r>
                          <a:rPr lang="th-TH" sz="1200" b="1" dirty="0">
                            <a:ln w="6350" cmpd="sng">
                              <a:solidFill>
                                <a:schemeClr val="tx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latin typeface="JasmineUPC" pitchFamily="18" charset="-34"/>
                            <a:cs typeface="JasmineUPC" pitchFamily="18" charset="-34"/>
                          </a:rPr>
                          <a:t>เชิงลึก</a:t>
                        </a:r>
                      </a:p>
                    </p:txBody>
                  </p:sp>
                  <p:sp>
                    <p:nvSpPr>
                      <p:cNvPr id="2097" name="บวก 2096"/>
                      <p:cNvSpPr/>
                      <p:nvPr/>
                    </p:nvSpPr>
                    <p:spPr>
                      <a:xfrm>
                        <a:off x="1991605" y="1565658"/>
                        <a:ext cx="309540" cy="279380"/>
                      </a:xfrm>
                      <a:prstGeom prst="mathPlus">
                        <a:avLst/>
                      </a:prstGeom>
                      <a:ln/>
                    </p:spPr>
                    <p:style>
                      <a:lnRef idx="1">
                        <a:schemeClr val="accent4"/>
                      </a:lnRef>
                      <a:fillRef idx="2">
                        <a:schemeClr val="accent4"/>
                      </a:fillRef>
                      <a:effectRef idx="1">
                        <a:schemeClr val="accent4"/>
                      </a:effectRef>
                      <a:fontRef idx="minor">
                        <a:schemeClr val="dk1"/>
                      </a:fontRef>
                    </p:style>
                    <p:txBody>
                      <a:bodyPr anchor="ctr"/>
                      <a:lstStyle/>
                      <a:p>
                        <a:pPr algn="ctr" defTabSz="879161">
                          <a:defRPr/>
                        </a:pPr>
                        <a:endParaRPr lang="th-TH" sz="1400" dirty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B0F0"/>
                          </a:solidFill>
                        </a:endParaRPr>
                      </a:p>
                    </p:txBody>
                  </p:sp>
                  <p:sp>
                    <p:nvSpPr>
                      <p:cNvPr id="2098" name="วงเล็บปีกกาซ้าย 2097"/>
                      <p:cNvSpPr/>
                      <p:nvPr/>
                    </p:nvSpPr>
                    <p:spPr>
                      <a:xfrm rot="16200000">
                        <a:off x="6529949" y="1413267"/>
                        <a:ext cx="395260" cy="2554109"/>
                      </a:xfrm>
                      <a:prstGeom prst="leftBrace">
                        <a:avLst>
                          <a:gd name="adj1" fmla="val 33519"/>
                          <a:gd name="adj2" fmla="val 83098"/>
                        </a:avLst>
                      </a:prstGeom>
                      <a:ln w="19050"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 defTabSz="879161">
                          <a:defRPr/>
                        </a:pPr>
                        <a:endParaRPr lang="th-TH" sz="1400" dirty="0">
                          <a:solidFill>
                            <a:srgbClr val="ED7D31">
                              <a:lumMod val="75000"/>
                            </a:srgbClr>
                          </a:solidFill>
                        </a:endParaRPr>
                      </a:p>
                    </p:txBody>
                  </p:sp>
                  <p:pic>
                    <p:nvPicPr>
                      <p:cNvPr id="4" name="Picture 2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3" cstate="print">
                        <a:extLst/>
                      </a:blip>
                      <a:srcRect l="9368" r="9394"/>
                      <a:stretch/>
                    </p:blipFill>
                    <p:spPr bwMode="auto">
                      <a:xfrm>
                        <a:off x="52806" y="1067040"/>
                        <a:ext cx="1900164" cy="143592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bg1">
                            <a:lumMod val="95000"/>
                          </a:schemeClr>
                        </a:solidFill>
                        <a:miter lim="800000"/>
                        <a:headEnd/>
                        <a:tailEnd/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  <a:softEdge rad="12700"/>
                      </a:effectLst>
                      <a:extLst/>
                    </p:spPr>
                  </p:pic>
                  <p:sp>
                    <p:nvSpPr>
                      <p:cNvPr id="19" name="เครื่องหมายบั้ง 18"/>
                      <p:cNvSpPr/>
                      <p:nvPr/>
                    </p:nvSpPr>
                    <p:spPr>
                      <a:xfrm>
                        <a:off x="3936155" y="1568833"/>
                        <a:ext cx="212710" cy="279380"/>
                      </a:xfrm>
                      <a:prstGeom prst="chevron">
                        <a:avLst/>
                      </a:prstGeom>
                    </p:spPr>
                    <p:style>
                      <a:lnRef idx="1">
                        <a:schemeClr val="accent4"/>
                      </a:lnRef>
                      <a:fillRef idx="2">
                        <a:schemeClr val="accent4"/>
                      </a:fillRef>
                      <a:effectRef idx="1">
                        <a:schemeClr val="accent4"/>
                      </a:effectRef>
                      <a:fontRef idx="minor">
                        <a:schemeClr val="dk1"/>
                      </a:fontRef>
                    </p:style>
                    <p:txBody>
                      <a:bodyPr anchor="ctr"/>
                      <a:lstStyle/>
                      <a:p>
                        <a:pPr algn="ctr" defTabSz="879161">
                          <a:defRPr/>
                        </a:pPr>
                        <a:endParaRPr lang="th-TH" sz="140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54" name="เครื่องหมายบั้ง 53"/>
                      <p:cNvSpPr/>
                      <p:nvPr/>
                    </p:nvSpPr>
                    <p:spPr>
                      <a:xfrm>
                        <a:off x="3767892" y="1565658"/>
                        <a:ext cx="212710" cy="279380"/>
                      </a:xfrm>
                      <a:prstGeom prst="chevron">
                        <a:avLst/>
                      </a:prstGeom>
                    </p:spPr>
                    <p:style>
                      <a:lnRef idx="1">
                        <a:schemeClr val="accent4"/>
                      </a:lnRef>
                      <a:fillRef idx="2">
                        <a:schemeClr val="accent4"/>
                      </a:fillRef>
                      <a:effectRef idx="1">
                        <a:schemeClr val="accent4"/>
                      </a:effectRef>
                      <a:fontRef idx="minor">
                        <a:schemeClr val="dk1"/>
                      </a:fontRef>
                    </p:style>
                    <p:txBody>
                      <a:bodyPr anchor="ctr"/>
                      <a:lstStyle/>
                      <a:p>
                        <a:pPr algn="ctr" defTabSz="879161">
                          <a:defRPr/>
                        </a:pPr>
                        <a:endParaRPr lang="th-TH" sz="140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62" name="เครื่องหมายบั้ง 61"/>
                      <p:cNvSpPr/>
                      <p:nvPr/>
                    </p:nvSpPr>
                    <p:spPr>
                      <a:xfrm>
                        <a:off x="6663289" y="1602168"/>
                        <a:ext cx="212710" cy="279380"/>
                      </a:xfrm>
                      <a:prstGeom prst="chevron">
                        <a:avLst/>
                      </a:prstGeom>
                    </p:spPr>
                    <p:style>
                      <a:lnRef idx="1">
                        <a:schemeClr val="accent4"/>
                      </a:lnRef>
                      <a:fillRef idx="2">
                        <a:schemeClr val="accent4"/>
                      </a:fillRef>
                      <a:effectRef idx="1">
                        <a:schemeClr val="accent4"/>
                      </a:effectRef>
                      <a:fontRef idx="minor">
                        <a:schemeClr val="dk1"/>
                      </a:fontRef>
                    </p:style>
                    <p:txBody>
                      <a:bodyPr anchor="ctr"/>
                      <a:lstStyle/>
                      <a:p>
                        <a:pPr algn="ctr" defTabSz="879161">
                          <a:defRPr/>
                        </a:pPr>
                        <a:endParaRPr lang="th-TH" sz="140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63" name="เครื่องหมายบั้ง 62"/>
                      <p:cNvSpPr/>
                      <p:nvPr/>
                    </p:nvSpPr>
                    <p:spPr>
                      <a:xfrm>
                        <a:off x="6495026" y="1605343"/>
                        <a:ext cx="212710" cy="279380"/>
                      </a:xfrm>
                      <a:prstGeom prst="chevron">
                        <a:avLst/>
                      </a:prstGeom>
                    </p:spPr>
                    <p:style>
                      <a:lnRef idx="1">
                        <a:schemeClr val="accent4"/>
                      </a:lnRef>
                      <a:fillRef idx="2">
                        <a:schemeClr val="accent4"/>
                      </a:fillRef>
                      <a:effectRef idx="1">
                        <a:schemeClr val="accent4"/>
                      </a:effectRef>
                      <a:fontRef idx="minor">
                        <a:schemeClr val="dk1"/>
                      </a:fontRef>
                    </p:style>
                    <p:txBody>
                      <a:bodyPr anchor="ctr"/>
                      <a:lstStyle/>
                      <a:p>
                        <a:pPr algn="ctr" defTabSz="879161">
                          <a:defRPr/>
                        </a:pPr>
                        <a:endParaRPr lang="th-TH" sz="140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" name="สี่เหลี่ยมผืนผ้า 19"/>
                      <p:cNvSpPr/>
                      <p:nvPr/>
                    </p:nvSpPr>
                    <p:spPr>
                      <a:xfrm>
                        <a:off x="5750532" y="2411223"/>
                        <a:ext cx="1955953" cy="41034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 defTabSz="879161">
                          <a:defRPr/>
                        </a:pPr>
                        <a:r>
                          <a:rPr lang="th-TH" sz="1400" dirty="0">
                            <a:ln w="10541" cmpd="sng"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prstDash val="solid"/>
                            </a:ln>
                            <a:solidFill>
                              <a:srgbClr val="5B9BD5">
                                <a:lumMod val="50000"/>
                              </a:srgbClr>
                            </a:solidFill>
                            <a:latin typeface="JasmineUPC" pitchFamily="18" charset="-34"/>
                            <a:cs typeface="JasmineUPC" pitchFamily="18" charset="-34"/>
                          </a:rPr>
                          <a:t>ความเสี่ยงที่หลงเหลืออยู่</a:t>
                        </a:r>
                      </a:p>
                    </p:txBody>
                  </p:sp>
                  <p:sp>
                    <p:nvSpPr>
                      <p:cNvPr id="53" name="สี่เหลี่ยมผืนผ้า 52"/>
                      <p:cNvSpPr/>
                      <p:nvPr/>
                    </p:nvSpPr>
                    <p:spPr>
                      <a:xfrm>
                        <a:off x="6864270" y="3263736"/>
                        <a:ext cx="1790163" cy="33536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0">
                        <a:schemeClr val="accent2"/>
                      </a:lnRef>
                      <a:fillRef idx="3">
                        <a:schemeClr val="accent2"/>
                      </a:fillRef>
                      <a:effectRef idx="3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879161">
                          <a:defRPr/>
                        </a:pPr>
                        <a:r>
                          <a:rPr lang="th-TH" sz="1400" b="1" dirty="0">
                            <a:solidFill>
                              <a:prstClr val="white"/>
                            </a:solidFill>
                            <a:latin typeface="JasmineUPC" pitchFamily="18" charset="-34"/>
                            <a:cs typeface="JasmineUPC" pitchFamily="18" charset="-34"/>
                          </a:rPr>
                          <a:t>ความเสี่ยง “สูง”</a:t>
                        </a:r>
                      </a:p>
                    </p:txBody>
                  </p:sp>
                  <p:sp>
                    <p:nvSpPr>
                      <p:cNvPr id="58" name="สี่เหลี่ยมผืนผ้า 57"/>
                      <p:cNvSpPr/>
                      <p:nvPr/>
                    </p:nvSpPr>
                    <p:spPr>
                      <a:xfrm>
                        <a:off x="6861332" y="3587736"/>
                        <a:ext cx="1805698" cy="37984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0">
                        <a:schemeClr val="accent3"/>
                      </a:lnRef>
                      <a:fillRef idx="3">
                        <a:schemeClr val="accent3"/>
                      </a:fillRef>
                      <a:effectRef idx="3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879161">
                          <a:defRPr/>
                        </a:pPr>
                        <a:r>
                          <a:rPr lang="th-TH" sz="1300" b="1" dirty="0">
                            <a:solidFill>
                              <a:prstClr val="black"/>
                            </a:solidFill>
                            <a:latin typeface="JasmineUPC" pitchFamily="18" charset="-34"/>
                            <a:cs typeface="JasmineUPC" pitchFamily="18" charset="-34"/>
                          </a:rPr>
                          <a:t>ความเสี่ยง “ปานกลาง”</a:t>
                        </a:r>
                      </a:p>
                    </p:txBody>
                  </p:sp>
                  <p:sp>
                    <p:nvSpPr>
                      <p:cNvPr id="71" name="สี่เหลี่ยมผืนผ้า 70"/>
                      <p:cNvSpPr/>
                      <p:nvPr/>
                    </p:nvSpPr>
                    <p:spPr>
                      <a:xfrm>
                        <a:off x="3523102" y="2563151"/>
                        <a:ext cx="2700309" cy="75912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effectLst/>
                    </p:spPr>
                    <p:txBody>
                      <a:bodyPr tIns="0" anchor="ctr">
                        <a:spAutoFit/>
                      </a:bodyPr>
                      <a:lstStyle/>
                      <a:p>
                        <a:pPr algn="ctr" defTabSz="879161">
                          <a:defRPr/>
                        </a:pPr>
                        <a:r>
                          <a:rPr lang="th-TH" sz="1700" dirty="0">
                            <a:ln w="18415" cmpd="sng">
                              <a:noFill/>
                              <a:prstDash val="solid"/>
                            </a:ln>
                            <a:solidFill>
                              <a:prstClr val="black"/>
                            </a:solidFill>
                            <a:effectLst>
                              <a:glow rad="63500">
                                <a:prstClr val="white">
                                  <a:alpha val="94000"/>
                                </a:prstClr>
                              </a:glow>
                            </a:effectLst>
                            <a:latin typeface="JasmineUPC" pitchFamily="18" charset="-34"/>
                            <a:cs typeface="JasmineUPC" pitchFamily="18" charset="-34"/>
                          </a:rPr>
                          <a:t>วางแผนการสอบบัญชีโดยรวม</a:t>
                        </a:r>
                      </a:p>
                    </p:txBody>
                  </p:sp>
                  <p:sp>
                    <p:nvSpPr>
                      <p:cNvPr id="72" name="เครื่องหมายบั้ง 71"/>
                      <p:cNvSpPr/>
                      <p:nvPr/>
                    </p:nvSpPr>
                    <p:spPr>
                      <a:xfrm rot="10800000">
                        <a:off x="6518837" y="3427662"/>
                        <a:ext cx="212710" cy="279380"/>
                      </a:xfrm>
                      <a:prstGeom prst="chevron">
                        <a:avLst/>
                      </a:prstGeom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879161">
                          <a:defRPr/>
                        </a:pPr>
                        <a:endParaRPr lang="th-TH" sz="140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73" name="เครื่องหมายบั้ง 72"/>
                      <p:cNvSpPr/>
                      <p:nvPr/>
                    </p:nvSpPr>
                    <p:spPr>
                      <a:xfrm rot="10800000">
                        <a:off x="6350574" y="3429249"/>
                        <a:ext cx="212710" cy="279380"/>
                      </a:xfrm>
                      <a:prstGeom prst="chevron">
                        <a:avLst/>
                      </a:prstGeom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879161">
                          <a:defRPr/>
                        </a:pPr>
                        <a:endParaRPr lang="th-TH" sz="140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75" name="เครื่องหมายบั้ง 74"/>
                      <p:cNvSpPr/>
                      <p:nvPr/>
                    </p:nvSpPr>
                    <p:spPr>
                      <a:xfrm rot="10800000">
                        <a:off x="3164685" y="3416550"/>
                        <a:ext cx="212710" cy="279380"/>
                      </a:xfrm>
                      <a:prstGeom prst="chevron">
                        <a:avLst/>
                      </a:prstGeom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879161">
                          <a:defRPr/>
                        </a:pPr>
                        <a:endParaRPr lang="th-TH" sz="140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76" name="เครื่องหมายบั้ง 75"/>
                      <p:cNvSpPr/>
                      <p:nvPr/>
                    </p:nvSpPr>
                    <p:spPr>
                      <a:xfrm rot="10800000">
                        <a:off x="2996421" y="3418138"/>
                        <a:ext cx="212710" cy="279380"/>
                      </a:xfrm>
                      <a:prstGeom prst="chevron">
                        <a:avLst/>
                      </a:prstGeom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879161">
                          <a:defRPr/>
                        </a:pPr>
                        <a:endParaRPr lang="th-TH" sz="140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77" name="สี่เหลี่ยมผืนผ้า 76"/>
                      <p:cNvSpPr/>
                      <p:nvPr/>
                    </p:nvSpPr>
                    <p:spPr>
                      <a:xfrm>
                        <a:off x="153409" y="2787945"/>
                        <a:ext cx="2700147" cy="41034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effectLst/>
                    </p:spPr>
                    <p:txBody>
                      <a:bodyPr tIns="0">
                        <a:spAutoFit/>
                      </a:bodyPr>
                      <a:lstStyle/>
                      <a:p>
                        <a:pPr algn="ctr" defTabSz="879161">
                          <a:defRPr/>
                        </a:pPr>
                        <a:r>
                          <a:rPr lang="th-TH" sz="1700" dirty="0">
                            <a:ln w="18415" cmpd="sng">
                              <a:noFill/>
                              <a:prstDash val="solid"/>
                            </a:ln>
                            <a:solidFill>
                              <a:prstClr val="black"/>
                            </a:solidFill>
                            <a:effectLst>
                              <a:glow rad="63500">
                                <a:prstClr val="white">
                                  <a:alpha val="94000"/>
                                </a:prstClr>
                              </a:glow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JasmineUPC" pitchFamily="18" charset="-34"/>
                            <a:cs typeface="JasmineUPC" pitchFamily="18" charset="-34"/>
                          </a:rPr>
                          <a:t>จัดทำแนวการสอบบัญชี</a:t>
                        </a:r>
                      </a:p>
                    </p:txBody>
                  </p:sp>
                  <p:sp>
                    <p:nvSpPr>
                      <p:cNvPr id="78" name="สี่เหลี่ยมผืนผ้า 77"/>
                      <p:cNvSpPr/>
                      <p:nvPr/>
                    </p:nvSpPr>
                    <p:spPr>
                      <a:xfrm rot="19865095">
                        <a:off x="-165058" y="1519382"/>
                        <a:ext cx="2289356" cy="47189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 defTabSz="879161">
                          <a:defRPr/>
                        </a:pPr>
                        <a:r>
                          <a:rPr lang="th-TH" sz="1700" dirty="0">
                            <a:ln w="10541" cmpd="sng">
                              <a:solidFill>
                                <a:prstClr val="black"/>
                              </a:solidFill>
                              <a:prstDash val="solid"/>
                            </a:ln>
                            <a:solidFill>
                              <a:prstClr val="black"/>
                            </a:solidFill>
                            <a:latin typeface="JasmineUPC" pitchFamily="18" charset="-34"/>
                            <a:cs typeface="JasmineUPC" pitchFamily="18" charset="-34"/>
                          </a:rPr>
                          <a:t>วิเคราะห์</a:t>
                        </a:r>
                        <a:r>
                          <a:rPr lang="th-TH" sz="1500" dirty="0">
                            <a:ln w="10541" cmpd="sng">
                              <a:solidFill>
                                <a:prstClr val="black"/>
                              </a:solidFill>
                              <a:prstDash val="solid"/>
                            </a:ln>
                            <a:solidFill>
                              <a:prstClr val="black"/>
                            </a:solidFill>
                            <a:latin typeface="JasmineUPC" pitchFamily="18" charset="-34"/>
                            <a:cs typeface="JasmineUPC" pitchFamily="18" charset="-34"/>
                          </a:rPr>
                          <a:t>โครงสร้าง</a:t>
                        </a:r>
                        <a:r>
                          <a:rPr lang="th-TH" sz="1700" dirty="0">
                            <a:ln w="10541" cmpd="sng">
                              <a:solidFill>
                                <a:prstClr val="black"/>
                              </a:solidFill>
                              <a:prstDash val="solid"/>
                            </a:ln>
                            <a:solidFill>
                              <a:prstClr val="black"/>
                            </a:solidFill>
                            <a:latin typeface="JasmineUPC" pitchFamily="18" charset="-34"/>
                            <a:cs typeface="JasmineUPC" pitchFamily="18" charset="-34"/>
                          </a:rPr>
                          <a:t>เงินทุน</a:t>
                        </a:r>
                      </a:p>
                    </p:txBody>
                  </p:sp>
                </p:grpSp>
                <p:sp>
                  <p:nvSpPr>
                    <p:cNvPr id="99" name="บวก 98"/>
                    <p:cNvSpPr/>
                    <p:nvPr/>
                  </p:nvSpPr>
                  <p:spPr>
                    <a:xfrm>
                      <a:off x="6001348" y="5583331"/>
                      <a:ext cx="309540" cy="279380"/>
                    </a:xfrm>
                    <a:prstGeom prst="mathPlus">
                      <a:avLst/>
                    </a:prstGeom>
                    <a:ln/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879161">
                        <a:defRPr/>
                      </a:pPr>
                      <a:endParaRPr lang="th-TH" sz="14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01" name="เครื่องหมายบั้ง 100"/>
                    <p:cNvSpPr/>
                    <p:nvPr/>
                  </p:nvSpPr>
                  <p:spPr>
                    <a:xfrm>
                      <a:off x="3118651" y="5573807"/>
                      <a:ext cx="212710" cy="279380"/>
                    </a:xfrm>
                    <a:prstGeom prst="chevron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879161">
                        <a:defRPr/>
                      </a:pPr>
                      <a:endParaRPr lang="th-TH" sz="140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02" name="เครื่องหมายบั้ง 101"/>
                    <p:cNvSpPr/>
                    <p:nvPr/>
                  </p:nvSpPr>
                  <p:spPr>
                    <a:xfrm>
                      <a:off x="2977373" y="5575394"/>
                      <a:ext cx="212710" cy="279380"/>
                    </a:xfrm>
                    <a:prstGeom prst="chevron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879161">
                        <a:defRPr/>
                      </a:pPr>
                      <a:endParaRPr lang="th-TH" sz="1400" dirty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pic>
                <p:nvPicPr>
                  <p:cNvPr id="40985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8189" t="12775" r="15820" b="12912"/>
                  <a:stretch>
                    <a:fillRect/>
                  </a:stretch>
                </p:blipFill>
                <p:spPr bwMode="auto">
                  <a:xfrm>
                    <a:off x="3347864" y="4831073"/>
                    <a:ext cx="2560591" cy="19762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0986" name="Picture 15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515" r="15051"/>
                  <a:stretch>
                    <a:fillRect/>
                  </a:stretch>
                </p:blipFill>
                <p:spPr bwMode="auto">
                  <a:xfrm>
                    <a:off x="6364855" y="4777105"/>
                    <a:ext cx="2671641" cy="203020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40978" name="กลุ่ม 4"/>
              <p:cNvGrpSpPr>
                <a:grpSpLocks/>
              </p:cNvGrpSpPr>
              <p:nvPr/>
            </p:nvGrpSpPr>
            <p:grpSpPr bwMode="auto">
              <a:xfrm>
                <a:off x="4244566" y="1016352"/>
                <a:ext cx="4815679" cy="1435925"/>
                <a:chOff x="4244566" y="1016352"/>
                <a:chExt cx="4815679" cy="1435925"/>
              </a:xfrm>
            </p:grpSpPr>
            <p:pic>
              <p:nvPicPr>
                <p:cNvPr id="40979" name="Picture 5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863" t="12782" r="13261" b="11575"/>
                <a:stretch>
                  <a:fillRect/>
                </a:stretch>
              </p:blipFill>
              <p:spPr bwMode="auto">
                <a:xfrm>
                  <a:off x="6948264" y="1016352"/>
                  <a:ext cx="2111981" cy="14359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980" name="Picture 6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43" t="12450" r="14108" b="13931"/>
                <a:stretch>
                  <a:fillRect/>
                </a:stretch>
              </p:blipFill>
              <p:spPr bwMode="auto">
                <a:xfrm>
                  <a:off x="4244566" y="1016352"/>
                  <a:ext cx="2167790" cy="1414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4097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09" t="25748" r="26682" b="66666"/>
            <a:stretch>
              <a:fillRect/>
            </a:stretch>
          </p:blipFill>
          <p:spPr bwMode="auto">
            <a:xfrm>
              <a:off x="4231370" y="835207"/>
              <a:ext cx="2212976" cy="206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8" t="38519" r="24884" b="16888"/>
          <a:stretch>
            <a:fillRect/>
          </a:stretch>
        </p:blipFill>
        <p:spPr bwMode="auto">
          <a:xfrm>
            <a:off x="3821907" y="2331244"/>
            <a:ext cx="1994297" cy="106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Box 44"/>
          <p:cNvSpPr txBox="1">
            <a:spLocks noChangeArrowheads="1"/>
          </p:cNvSpPr>
          <p:nvPr/>
        </p:nvSpPr>
        <p:spPr bwMode="auto">
          <a:xfrm>
            <a:off x="1266825" y="2356248"/>
            <a:ext cx="2026444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defTabSz="685800">
              <a:buFont typeface="Wingdings" pitchFamily="2" charset="2"/>
              <a:buChar char="§"/>
            </a:pPr>
            <a:r>
              <a:rPr lang="th-TH" altLang="th-TH" sz="1200" b="1">
                <a:solidFill>
                  <a:srgbClr val="2E75B6"/>
                </a:solidFill>
                <a:latin typeface="Angsana New" pitchFamily="18" charset="-34"/>
                <a:cs typeface="Angsana New" pitchFamily="18" charset="-34"/>
              </a:rPr>
              <a:t>วัตถุประสงค์การตรวจสอบ</a:t>
            </a:r>
          </a:p>
          <a:p>
            <a:pPr defTabSz="685800">
              <a:buFont typeface="Wingdings" pitchFamily="2" charset="2"/>
              <a:buChar char="§"/>
            </a:pPr>
            <a:r>
              <a:rPr lang="th-TH" altLang="th-TH" sz="1200" b="1">
                <a:solidFill>
                  <a:srgbClr val="2E75B6"/>
                </a:solidFill>
                <a:latin typeface="Angsana New" pitchFamily="18" charset="-34"/>
                <a:cs typeface="Angsana New" pitchFamily="18" charset="-34"/>
              </a:rPr>
              <a:t>ระบุปัจจัยเสี่ยง</a:t>
            </a:r>
          </a:p>
          <a:p>
            <a:pPr defTabSz="685800">
              <a:buFont typeface="Wingdings" pitchFamily="2" charset="2"/>
              <a:buChar char="§"/>
            </a:pPr>
            <a:r>
              <a:rPr lang="th-TH" altLang="th-TH" sz="1200" b="1">
                <a:solidFill>
                  <a:srgbClr val="2E75B6"/>
                </a:solidFill>
                <a:latin typeface="Angsana New" pitchFamily="18" charset="-34"/>
                <a:cs typeface="Angsana New" pitchFamily="18" charset="-34"/>
              </a:rPr>
              <a:t>วิธีการตรวจสอบ</a:t>
            </a:r>
          </a:p>
          <a:p>
            <a:pPr defTabSz="685800">
              <a:buFont typeface="Wingdings" pitchFamily="2" charset="2"/>
              <a:buChar char="§"/>
            </a:pPr>
            <a:r>
              <a:rPr lang="th-TH" altLang="th-TH" sz="1200" b="1">
                <a:solidFill>
                  <a:srgbClr val="2E75B6"/>
                </a:solidFill>
                <a:latin typeface="Angsana New" pitchFamily="18" charset="-34"/>
                <a:cs typeface="Angsana New" pitchFamily="18" charset="-34"/>
              </a:rPr>
              <a:t>ขนาดตัวอย่างในการตรวจสอบ</a:t>
            </a:r>
          </a:p>
          <a:p>
            <a:pPr defTabSz="685800">
              <a:buFont typeface="Wingdings" pitchFamily="2" charset="2"/>
              <a:buChar char="§"/>
            </a:pPr>
            <a:r>
              <a:rPr lang="th-TH" altLang="th-TH" sz="1200" b="1">
                <a:solidFill>
                  <a:srgbClr val="2E75B6"/>
                </a:solidFill>
                <a:latin typeface="Angsana New" pitchFamily="18" charset="-34"/>
                <a:cs typeface="Angsana New" pitchFamily="18" charset="-34"/>
              </a:rPr>
              <a:t>ชื่อผู้ปฏิบัติงาน/ช่วงเวลาที่ตรวจสอบ</a:t>
            </a:r>
          </a:p>
        </p:txBody>
      </p:sp>
      <p:sp>
        <p:nvSpPr>
          <p:cNvPr id="4103" name="TextBox 45"/>
          <p:cNvSpPr txBox="1">
            <a:spLocks noChangeArrowheads="1"/>
          </p:cNvSpPr>
          <p:nvPr/>
        </p:nvSpPr>
        <p:spPr bwMode="auto">
          <a:xfrm>
            <a:off x="1191817" y="3906441"/>
            <a:ext cx="2087165" cy="1177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68580" tIns="34290" rIns="68580" bIns="3429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64294" indent="-64294" defTabSz="685800" eaLnBrk="1" hangingPunct="1">
              <a:defRPr/>
            </a:pPr>
            <a:r>
              <a:rPr lang="th-TH" sz="1200" b="1" dirty="0">
                <a:solidFill>
                  <a:srgbClr val="2E75B6"/>
                </a:solidFill>
                <a:latin typeface="Angsana New" pitchFamily="18" charset="-34"/>
                <a:cs typeface="Angsana New" pitchFamily="18" charset="-34"/>
              </a:rPr>
              <a:t>1.  ให้จัดทำกระดาษทำการตามรูปแบบ</a:t>
            </a:r>
          </a:p>
          <a:p>
            <a:pPr marL="135731" indent="-135731" defTabSz="685800" eaLnBrk="1" hangingPunct="1">
              <a:defRPr/>
            </a:pPr>
            <a:r>
              <a:rPr lang="th-TH" sz="1200" b="1" dirty="0">
                <a:solidFill>
                  <a:srgbClr val="2E75B6"/>
                </a:solidFill>
                <a:latin typeface="Angsana New" pitchFamily="18" charset="-34"/>
                <a:cs typeface="Angsana New" pitchFamily="18" charset="-34"/>
              </a:rPr>
              <a:t>2.  ให้มีการจดบันทึกผลการตรวจสอบตามวิธีการตรวจสอบ</a:t>
            </a:r>
          </a:p>
          <a:p>
            <a:pPr marL="64294" indent="-64294" defTabSz="685800" eaLnBrk="1" hangingPunct="1">
              <a:defRPr/>
            </a:pPr>
            <a:r>
              <a:rPr lang="th-TH" sz="1200" b="1" dirty="0">
                <a:solidFill>
                  <a:srgbClr val="2E75B6"/>
                </a:solidFill>
                <a:latin typeface="Angsana New" pitchFamily="18" charset="-34"/>
                <a:cs typeface="Angsana New" pitchFamily="18" charset="-34"/>
              </a:rPr>
              <a:t>3.  เครื่องหมายการตรวจสอบ</a:t>
            </a:r>
          </a:p>
          <a:p>
            <a:pPr marL="64294" indent="-64294" defTabSz="685800" eaLnBrk="1" hangingPunct="1">
              <a:defRPr/>
            </a:pPr>
            <a:r>
              <a:rPr lang="th-TH" sz="1200" b="1" dirty="0">
                <a:solidFill>
                  <a:srgbClr val="2E75B6"/>
                </a:solidFill>
                <a:latin typeface="Angsana New" pitchFamily="18" charset="-34"/>
                <a:cs typeface="Angsana New" pitchFamily="18" charset="-34"/>
              </a:rPr>
              <a:t>4. สรุปผลการตรวจสอบ</a:t>
            </a:r>
          </a:p>
          <a:p>
            <a:pPr marL="64294" indent="-64294" defTabSz="685800" eaLnBrk="1" hangingPunct="1">
              <a:defRPr/>
            </a:pPr>
            <a:r>
              <a:rPr lang="th-TH" sz="1200" b="1" dirty="0">
                <a:solidFill>
                  <a:srgbClr val="2E75B6"/>
                </a:solidFill>
                <a:latin typeface="Angsana New" pitchFamily="18" charset="-34"/>
                <a:cs typeface="Angsana New" pitchFamily="18" charset="-34"/>
              </a:rPr>
              <a:t>5. ชื่อผู้จัดทำ/ผู้สอบบัญชีและวันเดือนปีที่ปฏิบัติ</a:t>
            </a:r>
          </a:p>
        </p:txBody>
      </p:sp>
      <p:sp>
        <p:nvSpPr>
          <p:cNvPr id="43" name="สี่เหลี่ยมผืนผ้า 57"/>
          <p:cNvSpPr/>
          <p:nvPr/>
        </p:nvSpPr>
        <p:spPr>
          <a:xfrm>
            <a:off x="6319182" y="2930870"/>
            <a:ext cx="1324354" cy="27294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879161">
              <a:defRPr/>
            </a:pPr>
            <a:r>
              <a:rPr lang="th-TH" sz="1400" b="1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ความเสี่ยง “ต่ำ”</a:t>
            </a:r>
          </a:p>
        </p:txBody>
      </p:sp>
      <p:sp>
        <p:nvSpPr>
          <p:cNvPr id="40971" name="TextBox 43"/>
          <p:cNvSpPr txBox="1">
            <a:spLocks noChangeArrowheads="1"/>
          </p:cNvSpPr>
          <p:nvPr/>
        </p:nvSpPr>
        <p:spPr bwMode="auto">
          <a:xfrm>
            <a:off x="7093744" y="3244453"/>
            <a:ext cx="90725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defTabSz="685800"/>
            <a:r>
              <a:rPr lang="th-TH" altLang="th-TH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ใช้ดุลยพินิจ</a:t>
            </a:r>
          </a:p>
        </p:txBody>
      </p:sp>
      <p:cxnSp>
        <p:nvCxnSpPr>
          <p:cNvPr id="48" name="Shape 47"/>
          <p:cNvCxnSpPr/>
          <p:nvPr/>
        </p:nvCxnSpPr>
        <p:spPr>
          <a:xfrm rot="16200000" flipH="1">
            <a:off x="6935391" y="3264694"/>
            <a:ext cx="204788" cy="111919"/>
          </a:xfrm>
          <a:prstGeom prst="bentConnector2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ชื่อเรื่อง 5"/>
          <p:cNvSpPr txBox="1">
            <a:spLocks/>
          </p:cNvSpPr>
          <p:nvPr/>
        </p:nvSpPr>
        <p:spPr>
          <a:xfrm>
            <a:off x="1192312" y="69059"/>
            <a:ext cx="6718797" cy="558478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sz="4100" b="1" dirty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AngsanaUPC" pitchFamily="18" charset="-34"/>
                <a:cs typeface="AngsanaUPC" pitchFamily="18" charset="-34"/>
              </a:rPr>
              <a:t>กระบวนงานสอบบัญชี ปี 2563</a:t>
            </a:r>
          </a:p>
        </p:txBody>
      </p:sp>
      <p:sp>
        <p:nvSpPr>
          <p:cNvPr id="40974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 bwMode="auto"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Franklin Gothic Book" pitchFamily="34" charset="0"/>
              </a:defRPr>
            </a:lvl1pPr>
            <a:lvl2pPr marL="557213" indent="-214313">
              <a:defRPr sz="2100">
                <a:solidFill>
                  <a:schemeClr val="tx1"/>
                </a:solidFill>
                <a:latin typeface="Franklin Gothic Book" pitchFamily="34" charset="0"/>
              </a:defRPr>
            </a:lvl2pPr>
            <a:lvl3pPr marL="857250" indent="-171450">
              <a:defRPr sz="2100">
                <a:solidFill>
                  <a:schemeClr val="tx1"/>
                </a:solidFill>
                <a:latin typeface="Franklin Gothic Book" pitchFamily="34" charset="0"/>
              </a:defRPr>
            </a:lvl3pPr>
            <a:lvl4pPr marL="1200150" indent="-171450">
              <a:defRPr sz="2100">
                <a:solidFill>
                  <a:schemeClr val="tx1"/>
                </a:solidFill>
                <a:latin typeface="Franklin Gothic Book" pitchFamily="34" charset="0"/>
              </a:defRPr>
            </a:lvl4pPr>
            <a:lvl5pPr marL="1543050" indent="-171450">
              <a:defRPr sz="2100">
                <a:solidFill>
                  <a:schemeClr val="tx1"/>
                </a:solidFill>
                <a:latin typeface="Franklin Gothic Book" pitchFamily="34" charset="0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Franklin Gothic Book" pitchFamily="34" charset="0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Franklin Gothic Book" pitchFamily="34" charset="0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Franklin Gothic Book" pitchFamily="34" charset="0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fld id="{7C7AB01B-A6E3-4C4E-ADB0-90A689D7618C}" type="slidenum">
              <a:rPr lang="en-US" altLang="th-TH" sz="120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pPr/>
              <a:t>23</a:t>
            </a:fld>
            <a:endParaRPr lang="en-US" altLang="th-TH" sz="12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350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1501" y="1147762"/>
            <a:ext cx="8027803" cy="1881187"/>
          </a:xfrm>
          <a:prstGeom prst="round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sz="5400" b="1" dirty="0">
                <a:solidFill>
                  <a:srgbClr val="FFFF00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แนวทางการบริหารจัดการงานสอบบัญชี </a:t>
            </a:r>
          </a:p>
          <a:p>
            <a:pPr algn="ctr"/>
            <a:r>
              <a:rPr lang="th-TH" sz="5400" b="1" dirty="0">
                <a:solidFill>
                  <a:srgbClr val="FFFF00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ปีงบประมาณ 2563</a:t>
            </a:r>
            <a:endParaRPr lang="en-US" sz="5400" b="1" dirty="0">
              <a:solidFill>
                <a:srgbClr val="FFFF00"/>
              </a:solidFill>
              <a:effectLst/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2961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9"/>
          <p:cNvSpPr>
            <a:spLocks noChangeArrowheads="1"/>
          </p:cNvSpPr>
          <p:nvPr/>
        </p:nvSpPr>
        <p:spPr bwMode="gray">
          <a:xfrm>
            <a:off x="323849" y="213922"/>
            <a:ext cx="8515350" cy="689372"/>
          </a:xfrm>
          <a:prstGeom prst="roundRect">
            <a:avLst>
              <a:gd name="adj" fmla="val 10889"/>
            </a:avLst>
          </a:prstGeom>
          <a:solidFill>
            <a:srgbClr val="FFFF00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ysClr val="windowText" lastClr="000000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281660" y="1141026"/>
            <a:ext cx="4487474" cy="35394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6700" indent="-26670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80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1. เกณฑ์ในการจัดระดับผู้สอบบัญชี</a:t>
            </a:r>
          </a:p>
          <a:p>
            <a:pPr marL="266700" indent="-26670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80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2. การจัดระดับความยากในการสอบบัญชี</a:t>
            </a:r>
          </a:p>
          <a:p>
            <a:pPr marL="266700" indent="-26670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80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3. การประเมินความพร้อม/การจำแนกกลุ่มฯ</a:t>
            </a:r>
          </a:p>
          <a:p>
            <a:pPr marL="266700" indent="-26670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80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4. การมอบหมายงานสอบบัญชีและการแต่งตั้งผู้สอบบัญชีฯ</a:t>
            </a:r>
          </a:p>
          <a:p>
            <a:pPr marL="266700" indent="-26670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80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5. มาตรฐานเวลาการปฏิบัติงานสอบบัญชี</a:t>
            </a:r>
          </a:p>
          <a:p>
            <a:pPr marL="266700" indent="-26670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80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6. มาตรฐานการปฏิบัติงานสอบ</a:t>
            </a:r>
            <a:r>
              <a:rPr lang="th-TH" sz="280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บัญชี</a:t>
            </a:r>
          </a:p>
          <a:p>
            <a:pPr marL="266700" indent="-26670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80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7. การควบคุมคุณภาพงานสอบบัญชี</a:t>
            </a:r>
            <a:endParaRPr lang="th-TH" sz="280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7" name="แผนผังลำดับงาน: ข้อมูลที่เก็บอยู่ 26"/>
          <p:cNvSpPr/>
          <p:nvPr/>
        </p:nvSpPr>
        <p:spPr bwMode="auto">
          <a:xfrm flipV="1">
            <a:off x="2893183" y="1895904"/>
            <a:ext cx="1298383" cy="742093"/>
          </a:xfrm>
          <a:prstGeom prst="strip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ysClr val="windowText" lastClr="000000"/>
              </a:solidFill>
            </a:endParaRPr>
          </a:p>
        </p:txBody>
      </p:sp>
      <p:sp>
        <p:nvSpPr>
          <p:cNvPr id="5153" name="สี่เหลี่ยมผืนผ้า 29"/>
          <p:cNvSpPr>
            <a:spLocks noChangeArrowheads="1"/>
          </p:cNvSpPr>
          <p:nvPr/>
        </p:nvSpPr>
        <p:spPr bwMode="auto">
          <a:xfrm>
            <a:off x="47065" y="1348060"/>
            <a:ext cx="2778877" cy="194756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th-TH" sz="280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แนวทาง                การบริหารจัดการงานสอบบัญชี</a:t>
            </a:r>
          </a:p>
        </p:txBody>
      </p:sp>
      <p:sp>
        <p:nvSpPr>
          <p:cNvPr id="5154" name="สี่เหลี่ยมผืนผ้า 32"/>
          <p:cNvSpPr>
            <a:spLocks noChangeArrowheads="1"/>
          </p:cNvSpPr>
          <p:nvPr/>
        </p:nvSpPr>
        <p:spPr bwMode="auto">
          <a:xfrm>
            <a:off x="749328" y="272887"/>
            <a:ext cx="73691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3038" algn="ctr" defTabSz="914400" fontAlgn="base">
              <a:spcBef>
                <a:spcPts val="1200"/>
              </a:spcBef>
              <a:spcAft>
                <a:spcPct val="0"/>
              </a:spcAft>
              <a:buClr>
                <a:prstClr val="black"/>
              </a:buClr>
            </a:pPr>
            <a:r>
              <a:rPr lang="th-TH" sz="3200" b="1" dirty="0">
                <a:ln w="0"/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แนวทางการบริหารจัดการงานสอบบัญชี ปีงบประมาณ 2563</a:t>
            </a:r>
            <a:endParaRPr lang="th-TH" sz="3200" b="1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155" name="สี่เหลี่ยมผืนผ้า 29"/>
          <p:cNvSpPr>
            <a:spLocks noChangeArrowheads="1"/>
          </p:cNvSpPr>
          <p:nvPr/>
        </p:nvSpPr>
        <p:spPr bwMode="auto">
          <a:xfrm>
            <a:off x="2524786" y="2051507"/>
            <a:ext cx="20351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th-TH" sz="22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ประเด็นสำคัญ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97659" y="4714960"/>
            <a:ext cx="483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4110BCB-1C91-40B5-B798-F4B20BB846D3}" type="slidenum">
              <a:rPr lang="th-TH" smtClean="0">
                <a:latin typeface="Angsana New" pitchFamily="18" charset="-34"/>
                <a:cs typeface="Angsana New" pitchFamily="18" charset="-34"/>
              </a:rPr>
              <a:pPr algn="ctr"/>
              <a:t>25</a:t>
            </a:fld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9919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569916" y="123825"/>
            <a:ext cx="3859209" cy="4548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dirty="0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เกณฑ์ในการจัดระดับผู้สอบบัญชี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587774"/>
              </p:ext>
            </p:extLst>
          </p:nvPr>
        </p:nvGraphicFramePr>
        <p:xfrm>
          <a:off x="174813" y="745964"/>
          <a:ext cx="8905925" cy="4153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47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709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601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88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ระดับ</a:t>
                      </a:r>
                      <a:endParaRPr lang="en-US" sz="2000" dirty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ผู้สอบบัญชี</a:t>
                      </a:r>
                      <a:endParaRPr lang="en-US" sz="2000" dirty="0">
                        <a:effectLst/>
                        <a:latin typeface="AngsanaUPC" panose="02020603050405020304" pitchFamily="18" charset="-34"/>
                        <a:ea typeface="Times New Roman" panose="02020603050405020304" pitchFamily="18" charset="0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ตำแหน่ง </a:t>
                      </a:r>
                      <a:endParaRPr lang="en-US" sz="2000" dirty="0">
                        <a:effectLst/>
                        <a:latin typeface="AngsanaUPC" panose="02020603050405020304" pitchFamily="18" charset="-34"/>
                        <a:ea typeface="Times New Roman" panose="02020603050405020304" pitchFamily="18" charset="0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ระยะเวลา</a:t>
                      </a:r>
                      <a:endParaRPr lang="en-US" sz="2000" dirty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การปฏิบัติงานเกี่ยวกับงานสอบบัญชี</a:t>
                      </a:r>
                      <a:endParaRPr lang="en-US" sz="2000" dirty="0">
                        <a:effectLst/>
                        <a:latin typeface="AngsanaUPC" panose="02020603050405020304" pitchFamily="18" charset="-34"/>
                        <a:ea typeface="Times New Roman" panose="02020603050405020304" pitchFamily="18" charset="0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28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ระดับ “ต้น”</a:t>
                      </a:r>
                      <a:endParaRPr lang="en-US" sz="2400" dirty="0">
                        <a:effectLst/>
                        <a:latin typeface="AngsanaUPC" panose="02020603050405020304" pitchFamily="18" charset="-34"/>
                        <a:ea typeface="Times New Roman" panose="02020603050405020304" pitchFamily="18" charset="0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นักวิชาการตรวจสอบบัญชีชำนาญการ </a:t>
                      </a:r>
                      <a:endParaRPr lang="en-US" sz="2400" dirty="0">
                        <a:effectLst/>
                        <a:latin typeface="AngsanaUPC" panose="02020603050405020304" pitchFamily="18" charset="-34"/>
                        <a:ea typeface="Times New Roman" panose="02020603050405020304" pitchFamily="18" charset="0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ไม่เกิน 5 ปี</a:t>
                      </a:r>
                      <a:endParaRPr lang="en-US" sz="2400" dirty="0">
                        <a:effectLst/>
                        <a:latin typeface="AngsanaUPC" panose="02020603050405020304" pitchFamily="18" charset="-34"/>
                        <a:ea typeface="Times New Roman" panose="02020603050405020304" pitchFamily="18" charset="0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2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เจ้าพนักงานตรวจสอบบัญชีชำนาญงาน </a:t>
                      </a:r>
                      <a:endParaRPr lang="en-US" sz="2400" dirty="0">
                        <a:effectLst/>
                        <a:latin typeface="AngsanaUPC" panose="02020603050405020304" pitchFamily="18" charset="-34"/>
                        <a:ea typeface="Times New Roman" panose="02020603050405020304" pitchFamily="18" charset="0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ไม่เกิน 15 ปี</a:t>
                      </a:r>
                      <a:endParaRPr lang="en-US" sz="2400">
                        <a:effectLst/>
                        <a:latin typeface="AngsanaUPC" panose="02020603050405020304" pitchFamily="18" charset="-34"/>
                        <a:ea typeface="Times New Roman" panose="02020603050405020304" pitchFamily="18" charset="0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289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ระดับ “กลาง”</a:t>
                      </a:r>
                      <a:endParaRPr lang="en-US" sz="2400">
                        <a:effectLst/>
                        <a:latin typeface="AngsanaUPC" panose="02020603050405020304" pitchFamily="18" charset="-34"/>
                        <a:ea typeface="Times New Roman" panose="02020603050405020304" pitchFamily="18" charset="0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นักวิชาการตรวจสอบบัญชีชำนาญการ </a:t>
                      </a:r>
                      <a:endParaRPr lang="en-US" sz="2400">
                        <a:effectLst/>
                        <a:latin typeface="AngsanaUPC" panose="02020603050405020304" pitchFamily="18" charset="-34"/>
                        <a:ea typeface="Times New Roman" panose="02020603050405020304" pitchFamily="18" charset="0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5 ปีขึ้นไป แต่ไม่เกิน 10 ปี</a:t>
                      </a:r>
                      <a:endParaRPr lang="en-US" sz="2400" dirty="0">
                        <a:effectLst/>
                        <a:latin typeface="AngsanaUPC" panose="02020603050405020304" pitchFamily="18" charset="-34"/>
                        <a:ea typeface="Times New Roman" panose="02020603050405020304" pitchFamily="18" charset="0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2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เจ้าพนักงานตรวจสอบบัญชีชำนาญงาน </a:t>
                      </a:r>
                      <a:endParaRPr lang="en-US" sz="2400" dirty="0">
                        <a:effectLst/>
                        <a:latin typeface="AngsanaUPC" panose="02020603050405020304" pitchFamily="18" charset="-34"/>
                        <a:ea typeface="Times New Roman" panose="02020603050405020304" pitchFamily="18" charset="0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15 ปีขึ้นไป</a:t>
                      </a:r>
                      <a:endParaRPr lang="en-US" sz="2400" dirty="0">
                        <a:effectLst/>
                        <a:latin typeface="AngsanaUPC" panose="02020603050405020304" pitchFamily="18" charset="-34"/>
                        <a:ea typeface="Times New Roman" panose="02020603050405020304" pitchFamily="18" charset="0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2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เจ้าพนักงานตรวจสอบบัญชีอาวุโส</a:t>
                      </a:r>
                      <a:endParaRPr lang="en-US" sz="2400">
                        <a:effectLst/>
                        <a:latin typeface="AngsanaUPC" panose="02020603050405020304" pitchFamily="18" charset="-34"/>
                        <a:ea typeface="Times New Roman" panose="02020603050405020304" pitchFamily="18" charset="0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  <a:endParaRPr lang="en-US" sz="2400" dirty="0">
                        <a:effectLst/>
                        <a:latin typeface="AngsanaUPC" panose="02020603050405020304" pitchFamily="18" charset="-34"/>
                        <a:ea typeface="Times New Roman" panose="02020603050405020304" pitchFamily="18" charset="0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289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ระดับ “สูง”</a:t>
                      </a:r>
                      <a:endParaRPr lang="en-US" sz="2400" dirty="0">
                        <a:effectLst/>
                        <a:latin typeface="AngsanaUPC" panose="02020603050405020304" pitchFamily="18" charset="-34"/>
                        <a:ea typeface="Times New Roman" panose="02020603050405020304" pitchFamily="18" charset="0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นักวิชาการตรวจสอบบัญชีชำนาญการ</a:t>
                      </a:r>
                      <a:endParaRPr lang="en-US" sz="2400">
                        <a:effectLst/>
                        <a:latin typeface="AngsanaUPC" panose="02020603050405020304" pitchFamily="18" charset="-34"/>
                        <a:ea typeface="Times New Roman" panose="02020603050405020304" pitchFamily="18" charset="0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10 ปีขึ้นไป</a:t>
                      </a:r>
                      <a:endParaRPr lang="en-US" sz="2400" dirty="0">
                        <a:effectLst/>
                        <a:latin typeface="AngsanaUPC" panose="02020603050405020304" pitchFamily="18" charset="-34"/>
                        <a:ea typeface="Times New Roman" panose="02020603050405020304" pitchFamily="18" charset="0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2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นักวิชาการตรวจสอบบัญชีชำนาญการพิเศษ</a:t>
                      </a:r>
                      <a:endParaRPr lang="en-US" sz="2400">
                        <a:effectLst/>
                        <a:latin typeface="AngsanaUPC" panose="02020603050405020304" pitchFamily="18" charset="-34"/>
                        <a:ea typeface="Times New Roman" panose="02020603050405020304" pitchFamily="18" charset="0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  <a:endParaRPr lang="en-US" sz="2400" dirty="0">
                        <a:effectLst/>
                        <a:latin typeface="AngsanaUPC" panose="02020603050405020304" pitchFamily="18" charset="-34"/>
                        <a:ea typeface="Times New Roman" panose="02020603050405020304" pitchFamily="18" charset="0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2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นักวิชาการตรวจสอบบัญชีเชี่ยวชาญ </a:t>
                      </a:r>
                      <a:endParaRPr lang="en-US" sz="2400" dirty="0">
                        <a:effectLst/>
                        <a:latin typeface="AngsanaUPC" panose="02020603050405020304" pitchFamily="18" charset="-34"/>
                        <a:ea typeface="Times New Roman" panose="02020603050405020304" pitchFamily="18" charset="0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  <a:endParaRPr lang="en-US" sz="2400" dirty="0">
                        <a:effectLst/>
                        <a:latin typeface="AngsanaUPC" panose="02020603050405020304" pitchFamily="18" charset="-34"/>
                        <a:ea typeface="Times New Roman" panose="02020603050405020304" pitchFamily="18" charset="0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97659" y="4714960"/>
            <a:ext cx="483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4110BCB-1C91-40B5-B798-F4B20BB846D3}" type="slidenum">
              <a:rPr lang="th-TH" smtClean="0">
                <a:latin typeface="Angsana New" pitchFamily="18" charset="-34"/>
                <a:cs typeface="Angsana New" pitchFamily="18" charset="-34"/>
              </a:rPr>
              <a:pPr algn="ctr"/>
              <a:t>26</a:t>
            </a:fld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7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293688" y="87961"/>
            <a:ext cx="3763962" cy="416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180975" indent="-180975" algn="ctr" defTabSz="914400" fontAlgn="base">
              <a:spcBef>
                <a:spcPct val="0"/>
              </a:spcBef>
              <a:spcAft>
                <a:spcPct val="0"/>
              </a:spcAft>
              <a:tabLst>
                <a:tab pos="2962275" algn="l"/>
              </a:tabLst>
              <a:defRPr/>
            </a:pPr>
            <a:r>
              <a:rPr lang="th-TH" sz="24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2. การจัดระดับความยากในการสอบบัญชี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97659" y="4714960"/>
            <a:ext cx="483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4110BCB-1C91-40B5-B798-F4B20BB846D3}" type="slidenum">
              <a:rPr lang="th-TH" smtClean="0">
                <a:latin typeface="Angsana New" pitchFamily="18" charset="-34"/>
                <a:cs typeface="Angsana New" pitchFamily="18" charset="-34"/>
              </a:rPr>
              <a:pPr algn="ctr"/>
              <a:t>27</a:t>
            </a:fld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6375"/>
              </p:ext>
            </p:extLst>
          </p:nvPr>
        </p:nvGraphicFramePr>
        <p:xfrm>
          <a:off x="260068" y="880774"/>
          <a:ext cx="8426730" cy="4242816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2273393"/>
                <a:gridCol w="3771698"/>
                <a:gridCol w="2381639"/>
              </a:tblGrid>
              <a:tr h="235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600" dirty="0">
                          <a:effectLst/>
                        </a:rPr>
                        <a:t>ปัจจัย</a:t>
                      </a:r>
                      <a:endParaRPr lang="en-US" sz="1600" dirty="0">
                        <a:effectLst/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39844" marR="39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600" dirty="0">
                          <a:effectLst/>
                        </a:rPr>
                        <a:t>องค์ประกอบปัจจัย</a:t>
                      </a:r>
                      <a:endParaRPr lang="en-US" sz="1600" dirty="0">
                        <a:effectLst/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39844" marR="39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600" dirty="0">
                          <a:effectLst/>
                        </a:rPr>
                        <a:t>คะแนนปัจจัย</a:t>
                      </a:r>
                      <a:endParaRPr lang="en-US" sz="1600" dirty="0">
                        <a:effectLst/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39844" marR="39844" marT="0" marB="0" anchor="ctr"/>
                </a:tc>
              </a:tr>
              <a:tr h="1177865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28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ขนาด</a:t>
                      </a:r>
                      <a:endParaRPr lang="en-US" sz="2800" dirty="0">
                        <a:effectLst/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39844" marR="39844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8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1. ทุนดำเนินงาน</a:t>
                      </a:r>
                      <a:endParaRPr lang="en-US" sz="1800" dirty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8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2. รายได้ธุรกิจหลัก</a:t>
                      </a:r>
                      <a:endParaRPr lang="en-US" sz="1800" dirty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8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3. สมาชิก</a:t>
                      </a:r>
                      <a:endParaRPr lang="en-US" sz="1800" dirty="0">
                        <a:effectLst/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39844" marR="39844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8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เล็ก             </a:t>
                      </a:r>
                      <a:r>
                        <a:rPr lang="th-TH" sz="1800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1</a:t>
                      </a:r>
                      <a:r>
                        <a:rPr lang="en-US" sz="1800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</a:t>
                      </a:r>
                      <a:r>
                        <a:rPr lang="th-TH" sz="18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คะแนน</a:t>
                      </a:r>
                      <a:endParaRPr lang="en-US" sz="1800" dirty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8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ปานกลาง      2  คะแนน</a:t>
                      </a:r>
                      <a:endParaRPr lang="en-US" sz="1800" dirty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8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ใหญ่           </a:t>
                      </a:r>
                      <a:r>
                        <a:rPr lang="th-TH" sz="1800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</a:t>
                      </a:r>
                      <a:r>
                        <a:rPr lang="th-TH" sz="18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3  คะแนน</a:t>
                      </a:r>
                      <a:endParaRPr lang="en-US" sz="1800" dirty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8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ใหญ่มาก     </a:t>
                      </a:r>
                      <a:r>
                        <a:rPr lang="th-TH" sz="1800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</a:t>
                      </a:r>
                      <a:r>
                        <a:rPr lang="th-TH" sz="18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4  คะแนน</a:t>
                      </a:r>
                      <a:endParaRPr lang="en-US" sz="1800" dirty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8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ใหญ่พิเศษ     5  คะแนน</a:t>
                      </a:r>
                      <a:endParaRPr lang="en-US" sz="1800" dirty="0">
                        <a:effectLst/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39844" marR="39844" marT="0" marB="0"/>
                </a:tc>
              </a:tr>
              <a:tr h="2518003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7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ความ</a:t>
                      </a:r>
                      <a:r>
                        <a:rPr lang="th-TH" sz="1700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ซับซ้อน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700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(ประกาศ</a:t>
                      </a:r>
                      <a:r>
                        <a:rPr lang="th-TH" sz="1700" baseline="0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r>
                        <a:rPr lang="th-TH" sz="1700" baseline="0" dirty="0" err="1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กตส</a:t>
                      </a:r>
                      <a:r>
                        <a:rPr lang="th-TH" sz="1700" baseline="0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.  เรื่อง เกณฑ์การจัด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700" baseline="0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ระดับความยากในการสอบบัญชี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700" baseline="0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พ.ศ. 2561 </a:t>
                      </a:r>
                      <a:r>
                        <a:rPr lang="th-TH" sz="1700" baseline="0" dirty="0" err="1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ลว</a:t>
                      </a:r>
                      <a:r>
                        <a:rPr lang="th-TH" sz="1700" baseline="0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.27 ก.ย.61)</a:t>
                      </a:r>
                      <a:endParaRPr lang="en-US" sz="1700" dirty="0">
                        <a:effectLst/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39844" marR="39844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7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1.</a:t>
                      </a:r>
                      <a:r>
                        <a:rPr lang="th-TH" sz="17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กิจกรรมทางการเงิน</a:t>
                      </a:r>
                      <a:endParaRPr lang="en-US" sz="1700" dirty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7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- การรับฝากเงิน</a:t>
                      </a:r>
                      <a:endParaRPr lang="en-US" sz="1700" dirty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7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- การให้กู้</a:t>
                      </a:r>
                      <a:endParaRPr lang="en-US" sz="1700" dirty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7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2. กิจกรรมผลผลิตและบริการ</a:t>
                      </a:r>
                      <a:endParaRPr lang="en-US" sz="1700" dirty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7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- การจัดหาสินค้ามาจำหน่าย</a:t>
                      </a:r>
                      <a:endParaRPr lang="en-US" sz="1700" dirty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7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- การรวบรวมผลิตผล</a:t>
                      </a:r>
                      <a:endParaRPr lang="en-US" sz="1700" dirty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7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- </a:t>
                      </a:r>
                      <a:r>
                        <a:rPr lang="th-TH" sz="1700" spc="-4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การให้บริการและการส่งเสริมการเกษตร</a:t>
                      </a:r>
                      <a:endParaRPr lang="en-US" sz="1700" dirty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7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3. กิจกรรมต้นทุนการผลิต</a:t>
                      </a:r>
                      <a:endParaRPr lang="en-US" sz="1700" dirty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7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- ต้นทุนการผลิต</a:t>
                      </a:r>
                      <a:endParaRPr lang="en-US" sz="1700" dirty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7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4. มีสาขา</a:t>
                      </a:r>
                      <a:endParaRPr lang="en-US" sz="1700" dirty="0">
                        <a:effectLst/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39844" marR="39844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dirty="0">
                          <a:effectLst/>
                          <a:highlight>
                            <a:srgbClr val="FFFF00"/>
                          </a:highlight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  <a:endParaRPr lang="th-TH" sz="1800" dirty="0" smtClean="0">
                        <a:effectLst/>
                        <a:highlight>
                          <a:srgbClr val="FFFF00"/>
                        </a:highlight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800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น้อย             </a:t>
                      </a:r>
                      <a:r>
                        <a:rPr lang="th-TH" sz="18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  คะแนน</a:t>
                      </a:r>
                      <a:endParaRPr lang="en-US" sz="1800" dirty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8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ปานกลาง     </a:t>
                      </a:r>
                      <a:r>
                        <a:rPr lang="th-TH" sz="16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  คะแนน</a:t>
                      </a:r>
                      <a:endParaRPr lang="en-US" sz="1800" dirty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8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มาก          </a:t>
                      </a:r>
                      <a:r>
                        <a:rPr lang="th-TH" sz="1800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</a:t>
                      </a:r>
                      <a:r>
                        <a:rPr lang="th-TH" sz="1400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</a:t>
                      </a:r>
                      <a:r>
                        <a:rPr lang="th-TH" sz="18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3  คะแนน</a:t>
                      </a:r>
                      <a:endParaRPr lang="en-US" sz="1800" dirty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8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มากที่สุด       4  คะแนน</a:t>
                      </a:r>
                      <a:endParaRPr lang="en-US" sz="1800" dirty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dirty="0">
                          <a:effectLst/>
                          <a:highlight>
                            <a:srgbClr val="FFFF00"/>
                          </a:highlight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  <a:endParaRPr lang="en-US" sz="1800" dirty="0">
                        <a:effectLst/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39844" marR="39844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3074" y="521011"/>
            <a:ext cx="46586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174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3038" algn="l"/>
              </a:tabLst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Times New Roman" pitchFamily="18" charset="0"/>
                <a:cs typeface="AngsanaUPC" pitchFamily="18" charset="-34"/>
              </a:rPr>
              <a:t>องค์ประกอบปัจจัยในการวิเคราะห์ความยากในการสอบบัญชี ดังต่อไปนี้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81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293688" y="87961"/>
            <a:ext cx="3763962" cy="416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180975" indent="-180975" algn="ctr" defTabSz="914400" fontAlgn="base">
              <a:spcBef>
                <a:spcPct val="0"/>
              </a:spcBef>
              <a:spcAft>
                <a:spcPct val="0"/>
              </a:spcAft>
              <a:tabLst>
                <a:tab pos="2962275" algn="l"/>
              </a:tabLst>
              <a:defRPr/>
            </a:pPr>
            <a:r>
              <a:rPr lang="th-TH" sz="24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2. การจัดระดับความยากในการสอบบัญชี</a:t>
            </a:r>
          </a:p>
        </p:txBody>
      </p:sp>
      <p:graphicFrame>
        <p:nvGraphicFramePr>
          <p:cNvPr id="12" name="ตาราง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123410"/>
              </p:ext>
            </p:extLst>
          </p:nvPr>
        </p:nvGraphicFramePr>
        <p:xfrm>
          <a:off x="257178" y="605114"/>
          <a:ext cx="8678393" cy="248414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463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63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63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97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278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316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25914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AngsanaUPC" pitchFamily="18" charset="-34"/>
                          <a:cs typeface="AngsanaUPC" pitchFamily="18" charset="-34"/>
                        </a:rPr>
                        <a:t>ขนาด</a:t>
                      </a:r>
                      <a:r>
                        <a:rPr lang="th-TH" sz="1800" b="1" baseline="0" dirty="0">
                          <a:latin typeface="AngsanaUPC" pitchFamily="18" charset="-34"/>
                          <a:cs typeface="AngsanaUPC" pitchFamily="18" charset="-34"/>
                        </a:rPr>
                        <a:t>สหกรณ์/            กลุ่มเกษตรกร</a:t>
                      </a:r>
                      <a:endParaRPr lang="th-TH" sz="18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AngsanaUPC" pitchFamily="18" charset="-34"/>
                          <a:cs typeface="AngsanaUPC" pitchFamily="18" charset="-34"/>
                        </a:rPr>
                        <a:t>คะแนน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AngsanaUPC" pitchFamily="18" charset="-34"/>
                          <a:cs typeface="AngsanaUPC" pitchFamily="18" charset="-34"/>
                        </a:rPr>
                        <a:t>ความซับซ้อน      ของธุรกิจ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AngsanaUPC" pitchFamily="18" charset="-34"/>
                          <a:cs typeface="AngsanaUPC" pitchFamily="18" charset="-34"/>
                        </a:rPr>
                        <a:t>คะแนน </a:t>
                      </a:r>
                      <a:r>
                        <a:rPr lang="th-TH" sz="1800" b="1" baseline="0" dirty="0">
                          <a:latin typeface="AngsanaUPC" pitchFamily="18" charset="-34"/>
                          <a:cs typeface="AngsanaUPC" pitchFamily="18" charset="-34"/>
                        </a:rPr>
                        <a:t>   </a:t>
                      </a:r>
                      <a:r>
                        <a:rPr lang="th-TH" sz="1800" b="1" dirty="0">
                          <a:latin typeface="AngsanaUPC" pitchFamily="18" charset="-34"/>
                          <a:cs typeface="AngsanaUPC" pitchFamily="18" charset="-34"/>
                        </a:rPr>
                        <a:t>ความยาก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AngsanaUPC" pitchFamily="18" charset="-34"/>
                          <a:cs typeface="AngsanaUPC" pitchFamily="18" charset="-34"/>
                        </a:rPr>
                        <a:t>ช่วงคะแนนรวม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AngsanaUPC" pitchFamily="18" charset="-34"/>
                          <a:cs typeface="AngsanaUPC" pitchFamily="18" charset="-34"/>
                        </a:rPr>
                        <a:t>ระดับความยาก                ในการสอบบัญชี</a:t>
                      </a:r>
                    </a:p>
                  </a:txBody>
                  <a:tcPr marT="34292" marB="34292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248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AngsanaUPC" pitchFamily="18" charset="-34"/>
                          <a:cs typeface="AngsanaUPC" pitchFamily="18" charset="-34"/>
                        </a:rPr>
                        <a:t>ใหญ่พิเศษ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AngsanaUPC" pitchFamily="18" charset="-34"/>
                          <a:cs typeface="AngsanaUPC" pitchFamily="18" charset="-34"/>
                        </a:rPr>
                        <a:t>5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AngsanaUPC" pitchFamily="18" charset="-34"/>
                          <a:cs typeface="AngsanaUPC" pitchFamily="18" charset="-34"/>
                        </a:rPr>
                        <a:t>มากที่สุด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AngsanaUPC" pitchFamily="18" charset="-34"/>
                          <a:cs typeface="AngsanaUPC" pitchFamily="18" charset="-34"/>
                        </a:rPr>
                        <a:t>4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AngsanaUPC" pitchFamily="18" charset="-34"/>
                          <a:cs typeface="AngsanaUPC" pitchFamily="18" charset="-34"/>
                        </a:rPr>
                        <a:t>7 – 9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AngsanaUPC" pitchFamily="18" charset="-34"/>
                          <a:cs typeface="AngsanaUPC" pitchFamily="18" charset="-34"/>
                        </a:rPr>
                        <a:t>มากที่สุด</a:t>
                      </a:r>
                    </a:p>
                  </a:txBody>
                  <a:tcPr marT="34292" marB="34292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248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AngsanaUPC" pitchFamily="18" charset="-34"/>
                          <a:cs typeface="AngsanaUPC" pitchFamily="18" charset="-34"/>
                        </a:rPr>
                        <a:t>ใหญ่มาก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AngsanaUPC" pitchFamily="18" charset="-34"/>
                          <a:cs typeface="AngsanaUPC" pitchFamily="18" charset="-34"/>
                        </a:rPr>
                        <a:t>4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AngsanaUPC" pitchFamily="18" charset="-34"/>
                          <a:cs typeface="AngsanaUPC" pitchFamily="18" charset="-34"/>
                        </a:rPr>
                        <a:t>มาก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AngsanaUPC" pitchFamily="18" charset="-34"/>
                          <a:cs typeface="AngsanaUPC" pitchFamily="18" charset="-34"/>
                        </a:rPr>
                        <a:t>3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AngsanaUPC" pitchFamily="18" charset="-34"/>
                          <a:cs typeface="AngsanaUPC" pitchFamily="18" charset="-34"/>
                        </a:rPr>
                        <a:t>5 - 6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AngsanaUPC" pitchFamily="18" charset="-34"/>
                          <a:cs typeface="AngsanaUPC" pitchFamily="18" charset="-34"/>
                        </a:rPr>
                        <a:t>มาก</a:t>
                      </a:r>
                    </a:p>
                  </a:txBody>
                  <a:tcPr marT="34292" marB="34292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7248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AngsanaUPC" pitchFamily="18" charset="-34"/>
                          <a:cs typeface="AngsanaUPC" pitchFamily="18" charset="-34"/>
                        </a:rPr>
                        <a:t>ใหญ่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AngsanaUPC" pitchFamily="18" charset="-34"/>
                          <a:cs typeface="AngsanaUPC" pitchFamily="18" charset="-34"/>
                        </a:rPr>
                        <a:t>3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AngsanaUPC" pitchFamily="18" charset="-34"/>
                          <a:cs typeface="AngsanaUPC" pitchFamily="18" charset="-34"/>
                        </a:rPr>
                        <a:t>ปานกลาง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AngsanaUPC" pitchFamily="18" charset="-34"/>
                          <a:cs typeface="AngsanaUPC" pitchFamily="18" charset="-34"/>
                        </a:rPr>
                        <a:t>2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AngsanaUPC" pitchFamily="18" charset="-34"/>
                          <a:cs typeface="AngsanaUPC" pitchFamily="18" charset="-34"/>
                        </a:rPr>
                        <a:t>3 - 4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AngsanaUPC" pitchFamily="18" charset="-34"/>
                          <a:cs typeface="AngsanaUPC" pitchFamily="18" charset="-34"/>
                        </a:rPr>
                        <a:t>ปานกลาง</a:t>
                      </a:r>
                    </a:p>
                  </a:txBody>
                  <a:tcPr marT="34292" marB="34292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7248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AngsanaUPC" pitchFamily="18" charset="-34"/>
                          <a:cs typeface="AngsanaUPC" pitchFamily="18" charset="-34"/>
                        </a:rPr>
                        <a:t>ปานกลาง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AngsanaUPC" pitchFamily="18" charset="-34"/>
                          <a:cs typeface="AngsanaUPC" pitchFamily="18" charset="-34"/>
                        </a:rPr>
                        <a:t>2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AngsanaUPC" pitchFamily="18" charset="-34"/>
                          <a:cs typeface="AngsanaUPC" pitchFamily="18" charset="-34"/>
                        </a:rPr>
                        <a:t>น้อย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AngsanaUPC" pitchFamily="18" charset="-34"/>
                          <a:cs typeface="AngsanaUPC" pitchFamily="18" charset="-34"/>
                        </a:rPr>
                        <a:t>1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AngsanaUPC" pitchFamily="18" charset="-34"/>
                          <a:cs typeface="AngsanaUPC" pitchFamily="18" charset="-34"/>
                        </a:rPr>
                        <a:t>1 - 2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AngsanaUPC" pitchFamily="18" charset="-34"/>
                          <a:cs typeface="AngsanaUPC" pitchFamily="18" charset="-34"/>
                        </a:rPr>
                        <a:t>น้อย</a:t>
                      </a:r>
                    </a:p>
                  </a:txBody>
                  <a:tcPr marT="34292" marB="34292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7248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AngsanaUPC" pitchFamily="18" charset="-34"/>
                          <a:cs typeface="AngsanaUPC" pitchFamily="18" charset="-34"/>
                        </a:rPr>
                        <a:t>เล็ก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AngsanaUPC" pitchFamily="18" charset="-34"/>
                          <a:cs typeface="AngsanaUPC" pitchFamily="18" charset="-34"/>
                        </a:rPr>
                        <a:t>1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T="34292" marB="34292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สี่เหลี่ยมผืนผ้า 1"/>
          <p:cNvSpPr/>
          <p:nvPr/>
        </p:nvSpPr>
        <p:spPr>
          <a:xfrm>
            <a:off x="232803" y="3105436"/>
            <a:ext cx="8678393" cy="193899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560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600" b="1" dirty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              </a:t>
            </a:r>
            <a:r>
              <a:rPr lang="th-TH" sz="2400" b="1" dirty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ก่อนการมอบหมายงานหรือการแต่งตั้งผู้สอบบัญชี 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ให้พิจารณาแล้วเห็นว่าระดับความยากในการสอบบัญชีหากไม่สอดคล้องกับสถานการณ์จริงให้จัดทำหนังสือพร้อมชี้แจงเหตุผลในการพิจารณาการ               จัดระดับความยากในการสอบบัญชีใหม่  โดยแนบเหตุผลความจำเป็นพร้อมเอกสารหลักฐานที่เกี่ยวข้องเป็นรายสหกรณ์/กลุ่มเกษตรกร เสนอ ผอ. สตท. 1 - 10   หรือ ผอ. กกส. </a:t>
            </a:r>
            <a:r>
              <a:rPr lang="th-TH" sz="2400" b="1" dirty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พิจารณาเปลี่ยนแปลงระดับ               ความยากในการสอบบัญชี 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ในระบบบริหารงานสอบบัญชี (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CAD_AUDIT)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97659" y="4714960"/>
            <a:ext cx="483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4110BCB-1C91-40B5-B798-F4B20BB846D3}" type="slidenum">
              <a:rPr lang="th-TH" smtClean="0">
                <a:latin typeface="Angsana New" pitchFamily="18" charset="-34"/>
                <a:cs typeface="Angsana New" pitchFamily="18" charset="-34"/>
              </a:rPr>
              <a:pPr algn="ctr"/>
              <a:t>28</a:t>
            </a:fld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Picture 2" descr="\\BENJAWANTH34\Users\Public\2. งาน 2563\new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3" b="890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0756">
            <a:off x="404111" y="2940003"/>
            <a:ext cx="772071" cy="61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34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56370" y="126487"/>
            <a:ext cx="6102881" cy="4119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indent="-180975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3. การประเมินความพร้อมและการจำแนกกลุ่มสหกรณ์/กลุ่มเกษตรกร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21718" y="606249"/>
            <a:ext cx="885901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200" b="1" dirty="0">
                <a:latin typeface="AngsanaUPC" pitchFamily="18" charset="-34"/>
                <a:cs typeface="AngsanaUPC" pitchFamily="18" charset="-34"/>
              </a:rPr>
              <a:t>3.1 การประเมินความพร้อมรับการตรวจสอบบัญชี </a:t>
            </a:r>
          </a:p>
          <a:p>
            <a:r>
              <a:rPr lang="th-TH" sz="2200" b="1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      (1)  กรณีผู้สอบบัญชีแสดงความเห็นต่องบการเงิน ภายใน 150 วัน นับแต่วันสิ้นปีทางบัญชีของสหกรณ์/กลุ่ม</a:t>
            </a:r>
          </a:p>
          <a:p>
            <a:r>
              <a:rPr lang="th-TH" sz="2200" b="1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           </a:t>
            </a:r>
            <a:r>
              <a:rPr lang="th-TH" sz="2200" dirty="0">
                <a:latin typeface="AngsanaUPC" pitchFamily="18" charset="-34"/>
                <a:cs typeface="AngsanaUPC" pitchFamily="18" charset="-34"/>
              </a:rPr>
              <a:t>•  เมื่อผู้สอบบัญชีแสดงความเห็นต่องบการเงิน และรายงาน </a:t>
            </a:r>
            <a:r>
              <a:rPr lang="en-US" sz="2200" dirty="0">
                <a:latin typeface="AngsanaUPC" pitchFamily="18" charset="-34"/>
                <a:cs typeface="AngsanaUPC" pitchFamily="18" charset="-34"/>
              </a:rPr>
              <a:t>Input form  </a:t>
            </a:r>
            <a:r>
              <a:rPr lang="th-TH" sz="2200" dirty="0">
                <a:latin typeface="AngsanaUPC" pitchFamily="18" charset="-34"/>
                <a:cs typeface="AngsanaUPC" pitchFamily="18" charset="-34"/>
              </a:rPr>
              <a:t>เรียบร้อยแล้ว ให้ </a:t>
            </a:r>
            <a:r>
              <a:rPr lang="th-TH" sz="2200" b="1" dirty="0">
                <a:solidFill>
                  <a:srgbClr val="008000"/>
                </a:solidFill>
                <a:latin typeface="AngsanaUPC" pitchFamily="18" charset="-34"/>
                <a:cs typeface="AngsanaUPC" pitchFamily="18" charset="-34"/>
              </a:rPr>
              <a:t>สตส. ประเมิน </a:t>
            </a:r>
            <a:r>
              <a:rPr lang="th-TH" sz="2200" b="1" dirty="0" smtClean="0">
                <a:solidFill>
                  <a:srgbClr val="008000"/>
                </a:solidFill>
                <a:latin typeface="AngsanaUPC" pitchFamily="18" charset="-34"/>
                <a:cs typeface="AngsanaUPC" pitchFamily="18" charset="-34"/>
              </a:rPr>
              <a:t>    ความ</a:t>
            </a:r>
            <a:r>
              <a:rPr lang="th-TH" sz="2200" b="1" dirty="0">
                <a:solidFill>
                  <a:srgbClr val="008000"/>
                </a:solidFill>
                <a:latin typeface="AngsanaUPC" pitchFamily="18" charset="-34"/>
                <a:cs typeface="AngsanaUPC" pitchFamily="18" charset="-34"/>
              </a:rPr>
              <a:t>พร้อม ภายใน 10 วันทำการ นับแต่วันที่ผู้สอบบัญชีแสดงความเห็นต่องบการเงิน </a:t>
            </a:r>
          </a:p>
          <a:p>
            <a:pPr indent="542925">
              <a:tabLst>
                <a:tab pos="714375" algn="l"/>
              </a:tabLst>
            </a:pPr>
            <a:r>
              <a:rPr lang="th-TH" sz="2200" dirty="0">
                <a:latin typeface="AngsanaUPC" pitchFamily="18" charset="-34"/>
                <a:cs typeface="AngsanaUPC" pitchFamily="18" charset="-34"/>
              </a:rPr>
              <a:t>•	มอบหมายงานสอบบัญชี และผู้ช่วยผู้สอบบัญชี</a:t>
            </a:r>
          </a:p>
          <a:p>
            <a:pPr indent="269875">
              <a:tabLst>
                <a:tab pos="714375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(2)  </a:t>
            </a:r>
            <a:r>
              <a:rPr lang="th-TH" sz="2200" b="1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กรณีผู้สอบบัญชีแสดงความเห็นต่องบการเงิน เกิน 150 วัน นับแต่วันสิ้นปีทางบัญชีของ</a:t>
            </a:r>
          </a:p>
          <a:p>
            <a:pPr>
              <a:tabLst>
                <a:tab pos="714375" algn="l"/>
              </a:tabLst>
            </a:pPr>
            <a:r>
              <a:rPr lang="th-TH" sz="2200" b="1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สหกรณ์/กลุ่ม</a:t>
            </a:r>
          </a:p>
          <a:p>
            <a:pPr indent="571500">
              <a:tabLst>
                <a:tab pos="714375" algn="l"/>
              </a:tabLst>
            </a:pPr>
            <a:r>
              <a:rPr lang="th-TH" sz="2200" b="1" dirty="0">
                <a:latin typeface="AngsanaUPC" pitchFamily="18" charset="-34"/>
                <a:cs typeface="AngsanaUPC" pitchFamily="18" charset="-34"/>
              </a:rPr>
              <a:t> (2.1)  กรณีสหกรณ์/กลุ่ม ส่งงบการเงินและรายละเอียดประกอบงบการเงินแล้ว อยู่ระหว่างการตรวจสอบบัญชี</a:t>
            </a:r>
          </a:p>
          <a:p>
            <a:pPr indent="990600"/>
            <a:r>
              <a:rPr lang="th-TH" sz="2200" dirty="0">
                <a:latin typeface="AngsanaUPC" pitchFamily="18" charset="-34"/>
                <a:cs typeface="AngsanaUPC" pitchFamily="18" charset="-34"/>
              </a:rPr>
              <a:t> 1)  </a:t>
            </a:r>
            <a:r>
              <a:rPr lang="th-TH" sz="2200" dirty="0">
                <a:solidFill>
                  <a:schemeClr val="bg2">
                    <a:lumMod val="25000"/>
                  </a:schemeClr>
                </a:solidFill>
                <a:latin typeface="AngsanaUPC" pitchFamily="18" charset="-34"/>
                <a:cs typeface="AngsanaUPC" pitchFamily="18" charset="-34"/>
              </a:rPr>
              <a:t>ให้บันทึกเหตุผลที่ไม่สามารถแสดงความเห็นต่องบการเงินได้  ภายใน 60 วัน นับแต่วันที่เกิน</a:t>
            </a:r>
          </a:p>
          <a:p>
            <a:pPr indent="990600"/>
            <a:r>
              <a:rPr lang="th-TH" sz="2200" dirty="0">
                <a:solidFill>
                  <a:schemeClr val="bg2">
                    <a:lumMod val="25000"/>
                  </a:schemeClr>
                </a:solidFill>
                <a:latin typeface="AngsanaUPC" pitchFamily="18" charset="-34"/>
                <a:cs typeface="AngsanaUPC" pitchFamily="18" charset="-34"/>
              </a:rPr>
              <a:t>        150 วัน </a:t>
            </a:r>
          </a:p>
          <a:p>
            <a:pPr indent="990600"/>
            <a:r>
              <a:rPr lang="th-TH" sz="2200" dirty="0">
                <a:solidFill>
                  <a:schemeClr val="bg2">
                    <a:lumMod val="2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200" dirty="0">
                <a:latin typeface="AngsanaUPC" pitchFamily="18" charset="-34"/>
                <a:cs typeface="AngsanaUPC" pitchFamily="18" charset="-34"/>
              </a:rPr>
              <a:t>2)  ประเมินความพร้อมรับการตรวจสอบบัญชี</a:t>
            </a:r>
          </a:p>
          <a:p>
            <a:pPr indent="990600"/>
            <a:r>
              <a:rPr lang="en-US" sz="2200" dirty="0">
                <a:latin typeface="AngsanaUPC" pitchFamily="18" charset="-34"/>
                <a:cs typeface="AngsanaUPC" pitchFamily="18" charset="-34"/>
              </a:rPr>
              <a:t> 3)  </a:t>
            </a:r>
            <a:r>
              <a:rPr lang="th-TH" sz="2200" dirty="0">
                <a:latin typeface="AngsanaUPC" pitchFamily="18" charset="-34"/>
                <a:cs typeface="AngsanaUPC" pitchFamily="18" charset="-34"/>
              </a:rPr>
              <a:t>ปฏิบัติงานสอบบัญชีโดยไม่ต้องแต่งตั้งผู้สอบบัญชีใหม่</a:t>
            </a:r>
          </a:p>
          <a:p>
            <a:pPr indent="990600"/>
            <a:endParaRPr lang="th-TH" sz="22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97659" y="4714960"/>
            <a:ext cx="483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4110BCB-1C91-40B5-B798-F4B20BB846D3}" type="slidenum">
              <a:rPr lang="th-TH" smtClean="0">
                <a:latin typeface="Angsana New" pitchFamily="18" charset="-34"/>
                <a:cs typeface="Angsana New" pitchFamily="18" charset="-34"/>
              </a:rPr>
              <a:pPr algn="ctr"/>
              <a:t>29</a:t>
            </a:fld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" name="Picture 2" descr="\\BENJAWANTH34\Users\Public\2. งาน 2563\new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890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6419">
            <a:off x="-18950" y="879752"/>
            <a:ext cx="720090" cy="57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27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7363" y="2074069"/>
            <a:ext cx="6922294" cy="2401491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th-TH" sz="2400" b="1" dirty="0">
                <a:ln w="0"/>
                <a:latin typeface="AngsanaUPC" panose="02020603050405020304" pitchFamily="18" charset="-34"/>
                <a:cs typeface="AngsanaUPC" panose="02020603050405020304" pitchFamily="18" charset="-34"/>
              </a:rPr>
              <a:t>สิ่งที่สำคัญมาก คือ </a:t>
            </a:r>
          </a:p>
          <a:p>
            <a:pPr marL="271463" indent="-271463">
              <a:spcBef>
                <a:spcPts val="900"/>
              </a:spcBef>
              <a:buFontTx/>
              <a:buAutoNum type="arabicPeriod"/>
              <a:tabLst>
                <a:tab pos="271463" algn="l"/>
              </a:tabLst>
              <a:defRPr/>
            </a:pPr>
            <a:r>
              <a:rPr lang="th-TH" sz="2400" b="1" dirty="0">
                <a:ln w="0"/>
                <a:solidFill>
                  <a:schemeClr val="accent1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ต้องมีพื้นฐานทางด้านการบัญชีที่ดี </a:t>
            </a:r>
          </a:p>
          <a:p>
            <a:pPr marL="271463" indent="-271463">
              <a:buFontTx/>
              <a:buAutoNum type="arabicPeriod"/>
              <a:tabLst>
                <a:tab pos="200025" algn="l"/>
                <a:tab pos="271463" algn="l"/>
              </a:tabLst>
              <a:defRPr/>
            </a:pPr>
            <a:r>
              <a:rPr lang="th-TH" sz="2400" b="1" dirty="0">
                <a:ln w="0"/>
                <a:solidFill>
                  <a:schemeClr val="accent1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ต้องมีทักษะและมุมมองภาพกว้างของงานบัญชี </a:t>
            </a:r>
          </a:p>
          <a:p>
            <a:pPr marL="271463" indent="-271463">
              <a:buFontTx/>
              <a:buAutoNum type="arabicPeriod"/>
              <a:tabLst>
                <a:tab pos="200025" algn="l"/>
                <a:tab pos="271463" algn="l"/>
              </a:tabLst>
              <a:defRPr/>
            </a:pPr>
            <a:r>
              <a:rPr lang="th-TH" sz="2400" b="1" dirty="0">
                <a:ln w="0"/>
                <a:solidFill>
                  <a:schemeClr val="accent1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สามารถออกแบบและวิเคราะห์ข้อมูลได้</a:t>
            </a:r>
          </a:p>
          <a:p>
            <a:pPr marL="271463" indent="-271463">
              <a:buFontTx/>
              <a:buAutoNum type="arabicPeriod"/>
              <a:tabLst>
                <a:tab pos="200025" algn="l"/>
                <a:tab pos="271463" algn="l"/>
              </a:tabLst>
              <a:defRPr/>
            </a:pPr>
            <a:r>
              <a:rPr lang="th-TH" sz="2400" b="1" dirty="0">
                <a:ln w="0"/>
                <a:solidFill>
                  <a:schemeClr val="accent1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สามารถเก็บรายละเอียดข้อมูล</a:t>
            </a:r>
          </a:p>
          <a:p>
            <a:pPr marL="271463" indent="-271463">
              <a:buFontTx/>
              <a:buAutoNum type="arabicPeriod"/>
              <a:tabLst>
                <a:tab pos="200025" algn="l"/>
                <a:tab pos="271463" algn="l"/>
              </a:tabLst>
              <a:defRPr/>
            </a:pPr>
            <a:r>
              <a:rPr lang="th-TH" sz="2400" b="1" dirty="0">
                <a:ln w="0"/>
                <a:solidFill>
                  <a:schemeClr val="accent1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สามารถสรุปประเมินผลความถูกต้องของงาน      </a:t>
            </a:r>
            <a:endParaRPr lang="en-US" sz="2400" b="1" dirty="0">
              <a:ln w="0"/>
              <a:solidFill>
                <a:schemeClr val="accent1">
                  <a:lumMod val="7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1345407" y="1433513"/>
            <a:ext cx="3156347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1" hangingPunct="1"/>
            <a:r>
              <a:rPr lang="th-TH" altLang="th-TH" sz="3000" b="1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สิ่งที่ผู้ช่วยผู้สอบบัญชี</a:t>
            </a:r>
            <a:r>
              <a:rPr lang="th-TH" altLang="th-TH" sz="3000" b="1" u="sng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ต้องมี</a:t>
            </a:r>
            <a:r>
              <a:rPr lang="th-TH" altLang="th-TH" sz="3000" b="1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...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52734" y="491124"/>
            <a:ext cx="8126922" cy="65402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th-TH" sz="3800" b="1" dirty="0">
                <a:effectLst/>
                <a:latin typeface="Angsana New" pitchFamily="18" charset="-34"/>
                <a:cs typeface="Angsana New" pitchFamily="18" charset="-34"/>
              </a:rPr>
              <a:t>บทบาท หน้าที่และความรับผิดชอบของผู้ช่วยผู้สอบบัญชี</a:t>
            </a:r>
            <a:endParaRPr lang="th-TH" sz="3800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443475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55043" y="217141"/>
            <a:ext cx="6102881" cy="4119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indent="-180975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3. การประเมินความพร้อมและการจำแนกกลุ่มสหกรณ์/กลุ่มเกษตรกร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83619" y="682556"/>
            <a:ext cx="87603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/>
            <a:r>
              <a:rPr lang="th-TH" sz="2000" b="1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 </a:t>
            </a:r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(2.2)  กรณีสหกรณ์/กลุ่มเกษตรกรไม่ส่งงบการเงินและรายละเอียดประกอบงบการเงิน</a:t>
            </a:r>
          </a:p>
          <a:p>
            <a:pPr indent="990600"/>
            <a:r>
              <a:rPr lang="th-TH" sz="2000" b="1" dirty="0">
                <a:solidFill>
                  <a:srgbClr val="008000"/>
                </a:solidFill>
                <a:latin typeface="AngsanaUPC" pitchFamily="18" charset="-34"/>
                <a:cs typeface="AngsanaUPC" pitchFamily="18" charset="-34"/>
              </a:rPr>
              <a:t> 1) </a:t>
            </a:r>
            <a:r>
              <a:rPr lang="th-TH" sz="2000" b="1" dirty="0" smtClean="0">
                <a:solidFill>
                  <a:srgbClr val="008000"/>
                </a:solidFill>
                <a:latin typeface="AngsanaUPC" pitchFamily="18" charset="-34"/>
                <a:cs typeface="AngsanaUPC" pitchFamily="18" charset="-34"/>
              </a:rPr>
              <a:t> ให้</a:t>
            </a:r>
            <a:r>
              <a:rPr lang="th-TH" sz="2000" b="1" dirty="0">
                <a:solidFill>
                  <a:srgbClr val="008000"/>
                </a:solidFill>
                <a:latin typeface="AngsanaUPC" pitchFamily="18" charset="-34"/>
                <a:cs typeface="AngsanaUPC" pitchFamily="18" charset="-34"/>
              </a:rPr>
              <a:t>บันทึกเหตุผลที่ไม่สามารถแสดงความเห็นต่องบการเงินได้  ภายใน 60 วัน นับแต่วันที่เกิน 150 วัน </a:t>
            </a:r>
          </a:p>
          <a:p>
            <a:pPr indent="990600"/>
            <a:r>
              <a:rPr lang="th-TH" sz="2000" b="1" dirty="0">
                <a:solidFill>
                  <a:schemeClr val="bg2">
                    <a:lumMod val="2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2)  ประเมินความพร้อมรับการตรวจสอบบัญชี</a:t>
            </a:r>
          </a:p>
          <a:p>
            <a:pPr indent="990600"/>
            <a:r>
              <a:rPr lang="en-US" sz="2000" b="1" dirty="0">
                <a:latin typeface="AngsanaUPC" pitchFamily="18" charset="-34"/>
                <a:cs typeface="AngsanaUPC" pitchFamily="18" charset="-34"/>
              </a:rPr>
              <a:t> 3)  </a:t>
            </a:r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พิจารณาการวางแผนปฏิบัติงาน โดย</a:t>
            </a:r>
          </a:p>
          <a:p>
            <a:pPr indent="1257300" algn="thaiDist"/>
            <a:r>
              <a:rPr lang="th-TH" sz="2000" b="1" dirty="0">
                <a:solidFill>
                  <a:srgbClr val="008000"/>
                </a:solidFill>
                <a:latin typeface="AngsanaUPC" pitchFamily="18" charset="-34"/>
                <a:cs typeface="AngsanaUPC" pitchFamily="18" charset="-34"/>
              </a:rPr>
              <a:t>•	 กรณีสหกรณ์/กลุ่มเกษตรกรไม่สามารถจัดทำงบการเงินได้ให้วางแผนเข้าตรวจแนะนำการจัดทำบัญชี           </a:t>
            </a:r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และเมื่อสหกรณ์/กลุ่ม สามารถส่งงบการเงินและรายละเอียดประกอบงบการเงินได้ ให้หัวหน้าสำนักงานตรวจบัญชีสหกรณ์ หรือผู้อำนวยการสำนักงานตรวจบัญชีสหกรณ์กรุงเทพมหานครเสนอแต่งตั้งผู้สอบบัญชี ไปยังสำนักงานตรวจบัญชีสหกรณ์ที่ 1 - 10 หรือกองกำกับการสอบ</a:t>
            </a:r>
            <a:r>
              <a:rPr lang="th-TH" sz="2000" b="1" dirty="0" smtClean="0">
                <a:latin typeface="AngsanaUPC" pitchFamily="18" charset="-34"/>
                <a:cs typeface="AngsanaUPC" pitchFamily="18" charset="-34"/>
              </a:rPr>
              <a:t>บัญชีสหกรณ์</a:t>
            </a:r>
            <a:endParaRPr lang="th-TH" sz="2000" b="1" dirty="0">
              <a:latin typeface="AngsanaUPC" pitchFamily="18" charset="-34"/>
              <a:cs typeface="AngsanaUPC" pitchFamily="18" charset="-34"/>
            </a:endParaRPr>
          </a:p>
          <a:p>
            <a:pPr indent="1257300" algn="thaiDist"/>
            <a:r>
              <a:rPr lang="th-TH" sz="2000" b="1" dirty="0">
                <a:solidFill>
                  <a:srgbClr val="008000"/>
                </a:solidFill>
                <a:latin typeface="AngsanaUPC" pitchFamily="18" charset="-34"/>
                <a:cs typeface="AngsanaUPC" pitchFamily="18" charset="-34"/>
              </a:rPr>
              <a:t>•	 กรณีสหกรณ์/กลุ่มเกษตรกรสามารถส่งงบการเงินและรายละเอียดประกอบงบการเงินได้หลังประเมิน     </a:t>
            </a:r>
            <a:r>
              <a:rPr lang="th-TH" sz="2000" b="1" spc="-30" dirty="0">
                <a:solidFill>
                  <a:srgbClr val="008000"/>
                </a:solidFill>
                <a:latin typeface="AngsanaUPC" pitchFamily="18" charset="-34"/>
                <a:cs typeface="AngsanaUPC" pitchFamily="18" charset="-34"/>
              </a:rPr>
              <a:t>ความพร้อม </a:t>
            </a:r>
            <a:r>
              <a:rPr lang="th-TH" sz="2000" b="1" spc="-30" dirty="0">
                <a:latin typeface="AngsanaUPC" pitchFamily="18" charset="-34"/>
                <a:cs typeface="AngsanaUPC" pitchFamily="18" charset="-34"/>
              </a:rPr>
              <a:t>ให้บันทึกวันที่สหกรณ์/กลุ่มเกษตรกรส่งงบการเงินและรายละเอียดประกอบงบการเงิน พร้อมทั้งมอบหมายงานสอบบัญชี </a:t>
            </a:r>
            <a:r>
              <a:rPr lang="th-TH" sz="2000" b="1" spc="-100" dirty="0">
                <a:latin typeface="AngsanaUPC" pitchFamily="18" charset="-34"/>
                <a:cs typeface="AngsanaUPC" pitchFamily="18" charset="-34"/>
              </a:rPr>
              <a:t>ผู้ช่วยผู้สอบบัญชีในระบบบริหารงานสอบบัญชี (</a:t>
            </a:r>
            <a:r>
              <a:rPr lang="en-US" sz="2000" b="1" spc="-100" dirty="0">
                <a:latin typeface="AngsanaUPC" pitchFamily="18" charset="-34"/>
                <a:cs typeface="AngsanaUPC" pitchFamily="18" charset="-34"/>
              </a:rPr>
              <a:t>CAD_AUDIT)</a:t>
            </a:r>
            <a:r>
              <a:rPr lang="th-TH" sz="2000" b="1" spc="-1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000" b="1" spc="-100" dirty="0" smtClean="0">
                <a:latin typeface="AngsanaUPC" pitchFamily="18" charset="-34"/>
                <a:cs typeface="AngsanaUPC" pitchFamily="18" charset="-34"/>
              </a:rPr>
              <a:t> และ</a:t>
            </a:r>
            <a:r>
              <a:rPr lang="th-TH" sz="2000" b="1" spc="-100" dirty="0">
                <a:latin typeface="AngsanaUPC" pitchFamily="18" charset="-34"/>
                <a:cs typeface="AngsanaUPC" pitchFamily="18" charset="-34"/>
              </a:rPr>
              <a:t>เข้าปฏิบัติงานสอบบัญชี โดย</a:t>
            </a:r>
            <a:r>
              <a:rPr lang="th-TH" sz="2000" b="1" spc="-100" dirty="0">
                <a:solidFill>
                  <a:srgbClr val="008000"/>
                </a:solidFill>
                <a:latin typeface="AngsanaUPC" pitchFamily="18" charset="-34"/>
                <a:cs typeface="AngsanaUPC" pitchFamily="18" charset="-34"/>
              </a:rPr>
              <a:t>ไม่ต้องวางแผนการตรวจ</a:t>
            </a:r>
            <a:r>
              <a:rPr lang="th-TH" sz="2000" b="1" spc="-100" dirty="0" smtClean="0">
                <a:solidFill>
                  <a:srgbClr val="008000"/>
                </a:solidFill>
                <a:latin typeface="AngsanaUPC" pitchFamily="18" charset="-34"/>
                <a:cs typeface="AngsanaUPC" pitchFamily="18" charset="-34"/>
              </a:rPr>
              <a:t>แนะนำ                      </a:t>
            </a:r>
            <a:r>
              <a:rPr lang="th-TH" sz="2000" b="1" dirty="0">
                <a:solidFill>
                  <a:srgbClr val="008000"/>
                </a:solidFill>
                <a:latin typeface="AngsanaUPC" pitchFamily="18" charset="-34"/>
                <a:cs typeface="AngsanaUPC" pitchFamily="18" charset="-34"/>
              </a:rPr>
              <a:t>การจัดทำบัญชี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97659" y="4714960"/>
            <a:ext cx="483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4110BCB-1C91-40B5-B798-F4B20BB846D3}" type="slidenum">
              <a:rPr lang="th-TH" smtClean="0">
                <a:latin typeface="Angsana New" pitchFamily="18" charset="-34"/>
                <a:cs typeface="Angsana New" pitchFamily="18" charset="-34"/>
              </a:rPr>
              <a:pPr algn="ctr"/>
              <a:t>30</a:t>
            </a:fld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132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311925"/>
              </p:ext>
            </p:extLst>
          </p:nvPr>
        </p:nvGraphicFramePr>
        <p:xfrm>
          <a:off x="155044" y="830067"/>
          <a:ext cx="8912756" cy="4313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41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38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6442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AngsanaUPC" pitchFamily="18" charset="-34"/>
                          <a:cs typeface="AngsanaUPC" pitchFamily="18" charset="-34"/>
                        </a:rPr>
                        <a:t>การจำแนกกลุ่ม</a:t>
                      </a:r>
                      <a:endParaRPr lang="th-TH" sz="1400" dirty="0">
                        <a:solidFill>
                          <a:srgbClr val="FFFFFF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AngsanaUPC" pitchFamily="18" charset="-34"/>
                          <a:cs typeface="AngsanaUPC" pitchFamily="18" charset="-34"/>
                        </a:rPr>
                        <a:t>กิจกรรมหลังจากจำแนกกลุ่ม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75044">
                <a:tc>
                  <a:txBody>
                    <a:bodyPr/>
                    <a:lstStyle/>
                    <a:p>
                      <a:pPr marL="342900" indent="-342900">
                        <a:tabLst>
                          <a:tab pos="180975" algn="l"/>
                          <a:tab pos="449263" algn="l"/>
                          <a:tab pos="801688" algn="l"/>
                          <a:tab pos="1077913" algn="l"/>
                        </a:tabLst>
                        <a:defRPr/>
                      </a:pPr>
                      <a:r>
                        <a:rPr lang="th-TH" sz="1600" dirty="0">
                          <a:latin typeface="AngsanaUPC" pitchFamily="18" charset="-34"/>
                          <a:cs typeface="AngsanaUPC" pitchFamily="18" charset="-34"/>
                        </a:rPr>
                        <a:t>1.  กลุ่มพร้อมรับการตรวจสอบ </a:t>
                      </a:r>
                    </a:p>
                    <a:p>
                      <a:pPr marL="273050" indent="-92075">
                        <a:tabLst>
                          <a:tab pos="180975" algn="l"/>
                          <a:tab pos="449263" algn="l"/>
                          <a:tab pos="801688" algn="l"/>
                          <a:tab pos="1077913" algn="l"/>
                        </a:tabLst>
                        <a:defRPr/>
                      </a:pPr>
                      <a:r>
                        <a:rPr lang="th-TH" sz="1600" dirty="0">
                          <a:latin typeface="AngsanaUPC" pitchFamily="18" charset="-34"/>
                          <a:cs typeface="AngsanaUPC" pitchFamily="18" charset="-34"/>
                        </a:rPr>
                        <a:t>- สหกรณ์ที่พร้อมตามแบบประเมินความพร้อมรับการตรวจสอบบัญชีของผู้สอบบัญชี</a:t>
                      </a:r>
                    </a:p>
                    <a:p>
                      <a:pPr marL="342900" indent="-161925">
                        <a:tabLst>
                          <a:tab pos="180975" algn="l"/>
                          <a:tab pos="449263" algn="l"/>
                          <a:tab pos="801688" algn="l"/>
                          <a:tab pos="1077913" algn="l"/>
                        </a:tabLst>
                        <a:defRPr/>
                      </a:pPr>
                      <a:r>
                        <a:rPr lang="th-TH" sz="1600" dirty="0">
                          <a:latin typeface="AngsanaUPC" pitchFamily="18" charset="-34"/>
                          <a:cs typeface="AngsanaUPC" pitchFamily="18" charset="-34"/>
                        </a:rPr>
                        <a:t>- จัดทำบัญชีงบการเงินได้เอง </a:t>
                      </a:r>
                    </a:p>
                    <a:p>
                      <a:pPr marL="342900" indent="-161925">
                        <a:tabLst>
                          <a:tab pos="180975" algn="l"/>
                          <a:tab pos="449263" algn="l"/>
                          <a:tab pos="801688" algn="l"/>
                          <a:tab pos="1077913" algn="l"/>
                        </a:tabLst>
                        <a:defRPr/>
                      </a:pPr>
                      <a:r>
                        <a:rPr lang="th-TH" sz="1600" dirty="0">
                          <a:latin typeface="AngsanaUPC" pitchFamily="18" charset="-34"/>
                          <a:cs typeface="AngsanaUPC" pitchFamily="18" charset="-34"/>
                        </a:rPr>
                        <a:t>- จัดทำงบการเงินโดยผู้อื่น</a:t>
                      </a:r>
                      <a:endParaRPr lang="th-TH" sz="1600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indent="0">
                        <a:tabLst/>
                        <a:defRPr/>
                      </a:pPr>
                      <a:r>
                        <a:rPr lang="th-TH" sz="1600" dirty="0">
                          <a:latin typeface="AngsanaUPC" pitchFamily="18" charset="-34"/>
                          <a:cs typeface="AngsanaUPC" pitchFamily="18" charset="-34"/>
                          <a:sym typeface="Wingdings 2"/>
                        </a:rPr>
                        <a:t></a:t>
                      </a:r>
                      <a:r>
                        <a:rPr lang="th-TH" sz="1600" dirty="0">
                          <a:latin typeface="AngsanaUPC" pitchFamily="18" charset="-34"/>
                          <a:cs typeface="AngsanaUPC" pitchFamily="18" charset="-34"/>
                        </a:rPr>
                        <a:t>จัดทำบัญชีงบการเงินได้เอง</a:t>
                      </a:r>
                    </a:p>
                    <a:p>
                      <a:pPr marL="177800" indent="-95250">
                        <a:tabLst/>
                        <a:defRPr/>
                      </a:pPr>
                      <a:r>
                        <a:rPr lang="th-TH" sz="1600" dirty="0">
                          <a:latin typeface="AngsanaUPC" pitchFamily="18" charset="-34"/>
                          <a:cs typeface="AngsanaUPC" pitchFamily="18" charset="-34"/>
                        </a:rPr>
                        <a:t>- วางแผนการเข้าปฏิบัติงานระหว่างปี </a:t>
                      </a:r>
                      <a:r>
                        <a:rPr lang="th-TH" sz="1600" baseline="0" dirty="0">
                          <a:latin typeface="AngsanaUPC" pitchFamily="18" charset="-34"/>
                          <a:cs typeface="AngsanaUPC" pitchFamily="18" charset="-34"/>
                        </a:rPr>
                        <a:t>และประจำปีตามกระบวนงานสอบบัญชี</a:t>
                      </a:r>
                      <a:endParaRPr lang="th-TH" sz="1600" dirty="0"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marL="342900" indent="-342900">
                        <a:tabLst>
                          <a:tab pos="180975" algn="l"/>
                          <a:tab pos="449263" algn="l"/>
                          <a:tab pos="801688" algn="l"/>
                          <a:tab pos="1077913" algn="l"/>
                        </a:tabLst>
                        <a:defRPr/>
                      </a:pPr>
                      <a:r>
                        <a:rPr lang="th-TH" sz="1600" dirty="0">
                          <a:latin typeface="AngsanaUPC" pitchFamily="18" charset="-34"/>
                          <a:cs typeface="AngsanaUPC" pitchFamily="18" charset="-34"/>
                          <a:sym typeface="Wingdings 2"/>
                        </a:rPr>
                        <a:t></a:t>
                      </a:r>
                      <a:r>
                        <a:rPr lang="th-TH" sz="1600" dirty="0">
                          <a:latin typeface="AngsanaUPC" pitchFamily="18" charset="-34"/>
                          <a:cs typeface="AngsanaUPC" pitchFamily="18" charset="-34"/>
                        </a:rPr>
                        <a:t>จัดทำงบการเงินโดยผู้อื่น</a:t>
                      </a:r>
                    </a:p>
                    <a:p>
                      <a:pPr marL="271463" indent="-177800">
                        <a:buAutoNum type="arabicPeriod"/>
                        <a:tabLst>
                          <a:tab pos="449263" algn="l"/>
                          <a:tab pos="801688" algn="l"/>
                          <a:tab pos="1077913" algn="l"/>
                        </a:tabLst>
                        <a:defRPr/>
                      </a:pPr>
                      <a:r>
                        <a:rPr lang="th-TH" sz="1600" dirty="0">
                          <a:solidFill>
                            <a:srgbClr val="008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รายงานตามแบบรายงานตรวจแนะนำต่อหัวหน้าสำนักงาน </a:t>
                      </a:r>
                      <a:r>
                        <a:rPr lang="th-TH" sz="1600" u="sng" dirty="0">
                          <a:solidFill>
                            <a:srgbClr val="008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ภายใน 3 วัน    เมื่อปฏิบัติงานเสร็จ</a:t>
                      </a:r>
                    </a:p>
                    <a:p>
                      <a:pPr marL="271463" indent="-188913">
                        <a:buAutoNum type="arabicPeriod"/>
                        <a:tabLst>
                          <a:tab pos="449263" algn="l"/>
                          <a:tab pos="801688" algn="l"/>
                          <a:tab pos="1077913" algn="l"/>
                        </a:tabLst>
                        <a:defRPr/>
                      </a:pPr>
                      <a:r>
                        <a:rPr lang="th-TH" sz="1600" u="none" dirty="0">
                          <a:latin typeface="AngsanaUPC" pitchFamily="18" charset="-34"/>
                          <a:cs typeface="AngsanaUPC" pitchFamily="18" charset="-34"/>
                        </a:rPr>
                        <a:t>ติดตามผลการตรวจแนะนำ</a:t>
                      </a:r>
                    </a:p>
                    <a:p>
                      <a:pPr marL="273050" indent="-190500">
                        <a:tabLst>
                          <a:tab pos="449263" algn="l"/>
                          <a:tab pos="801688" algn="l"/>
                          <a:tab pos="1077913" algn="l"/>
                        </a:tabLst>
                        <a:defRPr/>
                      </a:pPr>
                      <a:r>
                        <a:rPr lang="th-TH" sz="1600" dirty="0">
                          <a:latin typeface="AngsanaUPC" pitchFamily="18" charset="-34"/>
                          <a:cs typeface="AngsanaUPC" pitchFamily="18" charset="-34"/>
                        </a:rPr>
                        <a:t>3.  </a:t>
                      </a:r>
                      <a:r>
                        <a:rPr lang="th-TH" sz="1600" u="sng" dirty="0">
                          <a:solidFill>
                            <a:srgbClr val="008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กรณีพบข้อสังเกต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ให้</a:t>
                      </a:r>
                      <a:r>
                        <a:rPr lang="th-TH" sz="1600" dirty="0">
                          <a:latin typeface="AngsanaUPC" pitchFamily="18" charset="-34"/>
                          <a:cs typeface="AngsanaUPC" pitchFamily="18" charset="-34"/>
                        </a:rPr>
                        <a:t>สำเนารายงาน 1 + 2 ให้สหกรณ์จังหวัดทราบ</a:t>
                      </a:r>
                    </a:p>
                    <a:p>
                      <a:pPr marL="180975" indent="-98425">
                        <a:tabLst>
                          <a:tab pos="180975" algn="l"/>
                          <a:tab pos="801688" algn="l"/>
                          <a:tab pos="1077913" algn="l"/>
                        </a:tabLst>
                        <a:defRPr/>
                      </a:pPr>
                      <a:r>
                        <a:rPr lang="th-TH" sz="1600" dirty="0">
                          <a:latin typeface="AngsanaUPC" pitchFamily="18" charset="-34"/>
                          <a:cs typeface="AngsanaUPC" pitchFamily="18" charset="-34"/>
                        </a:rPr>
                        <a:t>4. </a:t>
                      </a:r>
                      <a:r>
                        <a:rPr lang="th-TH" sz="1600" dirty="0">
                          <a:solidFill>
                            <a:srgbClr val="008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รายงานสรุปผลการปฏิบัติงานประจำปี พร้อมปัญหาอุปสรรคต่อ </a:t>
                      </a:r>
                      <a:r>
                        <a:rPr lang="th-TH" sz="1600" dirty="0" err="1">
                          <a:solidFill>
                            <a:srgbClr val="008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สตท</a:t>
                      </a:r>
                      <a:r>
                        <a:rPr lang="th-TH" sz="1600" dirty="0">
                          <a:solidFill>
                            <a:srgbClr val="008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. 1-10</a:t>
                      </a:r>
                      <a:r>
                        <a:rPr lang="th-TH" sz="1600" baseline="0" dirty="0">
                          <a:solidFill>
                            <a:srgbClr val="008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   </a:t>
                      </a:r>
                    </a:p>
                    <a:p>
                      <a:pPr marL="180975" indent="-98425">
                        <a:tabLst>
                          <a:tab pos="180975" algn="l"/>
                          <a:tab pos="801688" algn="l"/>
                          <a:tab pos="1077913" algn="l"/>
                        </a:tabLst>
                        <a:defRPr/>
                      </a:pPr>
                      <a:r>
                        <a:rPr lang="th-TH" sz="1600" baseline="0" dirty="0">
                          <a:solidFill>
                            <a:srgbClr val="008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    </a:t>
                      </a:r>
                      <a:r>
                        <a:rPr lang="th-TH" sz="1600" dirty="0">
                          <a:solidFill>
                            <a:srgbClr val="008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หรือ </a:t>
                      </a:r>
                      <a:r>
                        <a:rPr lang="th-TH" sz="1600" dirty="0" err="1">
                          <a:solidFill>
                            <a:srgbClr val="008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กกส</a:t>
                      </a:r>
                      <a:r>
                        <a:rPr lang="th-TH" sz="1600" dirty="0">
                          <a:solidFill>
                            <a:srgbClr val="008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.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7825">
                <a:tc>
                  <a:txBody>
                    <a:bodyPr/>
                    <a:lstStyle/>
                    <a:p>
                      <a:pPr marL="177800" indent="-177800">
                        <a:tabLst>
                          <a:tab pos="180975" algn="l"/>
                          <a:tab pos="449263" algn="l"/>
                          <a:tab pos="801688" algn="l"/>
                          <a:tab pos="1077913" algn="l"/>
                        </a:tabLst>
                        <a:defRPr/>
                      </a:pPr>
                      <a:r>
                        <a:rPr lang="th-TH" sz="1600" dirty="0">
                          <a:latin typeface="AngsanaUPC" pitchFamily="18" charset="-34"/>
                          <a:cs typeface="AngsanaUPC" pitchFamily="18" charset="-34"/>
                        </a:rPr>
                        <a:t>2.  กลุ่มไม่พร้อมรับการตรวจสอบ (เป็นกลุ่มที่อยู่นอกเหนือ กลุ่มตั้งใหม่         กลุ่มอาจถูกเสนอเลิก กลุ่มชำระบัญชี)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82550" indent="0">
                        <a:tabLst>
                          <a:tab pos="180975" algn="l"/>
                          <a:tab pos="449263" algn="l"/>
                          <a:tab pos="801688" algn="l"/>
                          <a:tab pos="1077913" algn="l"/>
                        </a:tabLst>
                        <a:defRPr/>
                      </a:pPr>
                      <a:r>
                        <a:rPr lang="th-TH" sz="1600" baseline="0" dirty="0">
                          <a:latin typeface="AngsanaUPC" pitchFamily="18" charset="-34"/>
                          <a:cs typeface="AngsanaUPC" pitchFamily="18" charset="-34"/>
                        </a:rPr>
                        <a:t>ปฏิบัติเช่นเดียวกับ กลุ่มพร้อมรับการตรวจสอบที่จัดทำงบการเงินโดยผู้อื่น</a:t>
                      </a:r>
                      <a:endParaRPr lang="th-TH" sz="16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12093">
                <a:tc>
                  <a:txBody>
                    <a:bodyPr/>
                    <a:lstStyle/>
                    <a:p>
                      <a:pPr marL="342900" indent="-342900">
                        <a:tabLst>
                          <a:tab pos="180975" algn="l"/>
                          <a:tab pos="449263" algn="l"/>
                          <a:tab pos="801688" algn="l"/>
                          <a:tab pos="1077913" algn="l"/>
                        </a:tabLst>
                        <a:defRPr/>
                      </a:pPr>
                      <a:r>
                        <a:rPr lang="th-TH" sz="1600" dirty="0">
                          <a:latin typeface="AngsanaUPC" pitchFamily="18" charset="-34"/>
                          <a:cs typeface="AngsanaUPC" pitchFamily="18" charset="-34"/>
                        </a:rPr>
                        <a:t>3.  กลุ่มจัดตั้งใหม่</a:t>
                      </a:r>
                    </a:p>
                    <a:p>
                      <a:pPr>
                        <a:defRPr/>
                      </a:pPr>
                      <a:r>
                        <a:rPr lang="th-TH" sz="1600" dirty="0">
                          <a:latin typeface="AngsanaUPC" pitchFamily="18" charset="-34"/>
                          <a:cs typeface="AngsanaUPC" pitchFamily="18" charset="-34"/>
                        </a:rPr>
                        <a:t>     - จดทะเบียนตั้งใหม่ระหว่างปี หรือ</a:t>
                      </a:r>
                      <a:endParaRPr lang="en-US" sz="1600" dirty="0"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marL="273050" indent="-273050">
                        <a:defRPr/>
                      </a:pPr>
                      <a:r>
                        <a:rPr lang="th-TH" sz="1600" dirty="0">
                          <a:latin typeface="AngsanaUPC" pitchFamily="18" charset="-34"/>
                          <a:cs typeface="AngsanaUPC" pitchFamily="18" charset="-34"/>
                        </a:rPr>
                        <a:t>     - จดทะเบียนตั้งใหม่ในปีก่อน แต่ยังไม่ได้รับการวางระบบบัญชีและการควบคุมภายใน </a:t>
                      </a:r>
                      <a:endParaRPr lang="en-US" sz="16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177800" indent="-177800">
                        <a:defRPr/>
                      </a:pPr>
                      <a:r>
                        <a:rPr lang="th-TH" sz="1600" dirty="0">
                          <a:latin typeface="AngsanaUPC" pitchFamily="18" charset="-34"/>
                          <a:cs typeface="AngsanaUPC" pitchFamily="18" charset="-34"/>
                        </a:rPr>
                        <a:t>1. ให้ผู้สอบบัญชีชี้แจงเกี่ยวกับการเงินและการบัญชีต่อที่ประชุมคณะผู้จัดตั้ง</a:t>
                      </a:r>
                      <a:endParaRPr lang="en-US" sz="1600" dirty="0"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marL="177800" indent="-177800">
                        <a:defRPr/>
                      </a:pPr>
                      <a:r>
                        <a:rPr lang="th-TH" sz="1600" dirty="0">
                          <a:latin typeface="AngsanaUPC" pitchFamily="18" charset="-34"/>
                          <a:cs typeface="AngsanaUPC" pitchFamily="18" charset="-34"/>
                        </a:rPr>
                        <a:t>2. ชี้แจงความสำคัญของการจัดทำบัญชีต่อที่ประชุมคณะกรรมการดำเนินการ</a:t>
                      </a:r>
                      <a:endParaRPr lang="en-US" sz="1600" dirty="0"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marL="177800" indent="-177800">
                        <a:defRPr/>
                      </a:pPr>
                      <a:r>
                        <a:rPr lang="th-TH" sz="1600" dirty="0">
                          <a:latin typeface="AngsanaUPC" pitchFamily="18" charset="-34"/>
                          <a:cs typeface="AngsanaUPC" pitchFamily="18" charset="-34"/>
                        </a:rPr>
                        <a:t>3. วางระบบบัญชีและการควบคุมภายใน </a:t>
                      </a:r>
                      <a:endParaRPr lang="en-US" sz="1600" dirty="0"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marL="177800" indent="-177800">
                        <a:defRPr/>
                      </a:pPr>
                      <a:r>
                        <a:rPr lang="th-TH" sz="1600" dirty="0">
                          <a:latin typeface="AngsanaUPC" pitchFamily="18" charset="-34"/>
                          <a:cs typeface="AngsanaUPC" pitchFamily="18" charset="-34"/>
                        </a:rPr>
                        <a:t>4. รายงานผลฯ ต่อหัวหน้าสำนักงานตรวจบัญชีสหกรณ์ 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155044" y="73819"/>
            <a:ext cx="6102881" cy="4119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indent="-180975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3. การประเมินความพร้อมและการจำแนกกลุ่มสหกรณ์/กลุ่มเกษตรกร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42702" y="488285"/>
            <a:ext cx="30315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3.2 การจำแนกกลุ่มสหกรณ์/กลุ่มเกษตรกร</a:t>
            </a:r>
            <a:endParaRPr lang="th-TH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97659" y="4714960"/>
            <a:ext cx="483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4110BCB-1C91-40B5-B798-F4B20BB846D3}" type="slidenum">
              <a:rPr lang="th-TH" smtClean="0">
                <a:latin typeface="Angsana New" pitchFamily="18" charset="-34"/>
                <a:cs typeface="Angsana New" pitchFamily="18" charset="-34"/>
              </a:rPr>
              <a:pPr algn="ctr"/>
              <a:t>31</a:t>
            </a:fld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579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561923"/>
              </p:ext>
            </p:extLst>
          </p:nvPr>
        </p:nvGraphicFramePr>
        <p:xfrm>
          <a:off x="155044" y="861052"/>
          <a:ext cx="8846081" cy="4038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56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004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7198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AngsanaUPC" pitchFamily="18" charset="-34"/>
                          <a:cs typeface="AngsanaUPC" pitchFamily="18" charset="-34"/>
                        </a:rPr>
                        <a:t>การจำแนกกลุ่ม</a:t>
                      </a:r>
                      <a:endParaRPr lang="th-TH" sz="1600" dirty="0">
                        <a:solidFill>
                          <a:srgbClr val="FFFFFF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AngsanaUPC" pitchFamily="18" charset="-34"/>
                          <a:cs typeface="AngsanaUPC" pitchFamily="18" charset="-34"/>
                        </a:rPr>
                        <a:t>กิจกรรมหลังจากจำแนกกลุ่ม</a:t>
                      </a:r>
                    </a:p>
                  </a:txBody>
                  <a:tcPr marT="34292" marB="34292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8902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th-TH" sz="1600" dirty="0">
                          <a:latin typeface="AngsanaUPC" pitchFamily="18" charset="-34"/>
                          <a:cs typeface="AngsanaUPC" pitchFamily="18" charset="-34"/>
                        </a:rPr>
                        <a:t>4.  กลุ่มอาจถูกสั่งเลิก </a:t>
                      </a:r>
                    </a:p>
                    <a:p>
                      <a:pPr>
                        <a:defRPr/>
                      </a:pPr>
                      <a:r>
                        <a:rPr lang="th-TH" sz="1600" dirty="0">
                          <a:latin typeface="AngsanaUPC" pitchFamily="18" charset="-34"/>
                          <a:cs typeface="AngsanaUPC" pitchFamily="18" charset="-34"/>
                        </a:rPr>
                        <a:t>     1) สหกรณ์ตามมาตรา 71 แห่ง </a:t>
                      </a:r>
                      <a:r>
                        <a:rPr lang="th-TH" sz="1600" dirty="0" err="1">
                          <a:latin typeface="AngsanaUPC" pitchFamily="18" charset="-34"/>
                          <a:cs typeface="AngsanaUPC" pitchFamily="18" charset="-34"/>
                        </a:rPr>
                        <a:t>พรบ</a:t>
                      </a:r>
                      <a:r>
                        <a:rPr lang="th-TH" sz="1600" dirty="0">
                          <a:latin typeface="AngsanaUPC" pitchFamily="18" charset="-34"/>
                          <a:cs typeface="AngsanaUPC" pitchFamily="18" charset="-34"/>
                        </a:rPr>
                        <a:t>. สหกรณ์ 2542 และที่แก้ไขเพิ่มเติม</a:t>
                      </a:r>
                    </a:p>
                    <a:p>
                      <a:pPr marL="450850" indent="-95250">
                        <a:defRPr/>
                      </a:pPr>
                      <a:r>
                        <a:rPr lang="th-TH" sz="1600" dirty="0">
                          <a:latin typeface="AngsanaUPC" pitchFamily="18" charset="-34"/>
                          <a:cs typeface="AngsanaUPC" pitchFamily="18" charset="-34"/>
                        </a:rPr>
                        <a:t>- ไม่เริ่มดำเนินกิจการภายใน 1 ปี นับแต่วันที่จดทะเบียน หรือหยุดดำเนินกิจการติดต่อกันเป็นเวลา 2 ปี นับแต่วันที่หยุดดำเนินกิจการ</a:t>
                      </a:r>
                      <a:endParaRPr lang="en-US" sz="1600" dirty="0"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marL="450850" indent="-95250">
                        <a:defRPr/>
                      </a:pPr>
                      <a:r>
                        <a:rPr lang="th-TH" sz="1600" dirty="0">
                          <a:latin typeface="AngsanaUPC" pitchFamily="18" charset="-34"/>
                          <a:cs typeface="AngsanaUPC" pitchFamily="18" charset="-34"/>
                        </a:rPr>
                        <a:t>- ไม่ส่งสำเนางบดุลและรายงานประจำปีต่อนายทะเบียนสหกรณ์ เป็นเวลา 3 ปีติดต่อกัน</a:t>
                      </a:r>
                    </a:p>
                    <a:p>
                      <a:pPr marL="450850" indent="-95250">
                        <a:defRPr/>
                      </a:pPr>
                      <a:r>
                        <a:rPr lang="th-TH" sz="1600" dirty="0">
                          <a:latin typeface="AngsanaUPC" pitchFamily="18" charset="-34"/>
                          <a:cs typeface="AngsanaUPC" pitchFamily="18" charset="-34"/>
                        </a:rPr>
                        <a:t>- ไม่อาจดำเนินกิจการให้เป็นผลดี หรือดำเนินงานให้เกิดความเสียหายแก่สหกรณ์</a:t>
                      </a:r>
                      <a:r>
                        <a:rPr lang="th-TH" sz="1600" baseline="0" dirty="0">
                          <a:latin typeface="AngsanaUPC" pitchFamily="18" charset="-34"/>
                          <a:cs typeface="AngsanaUPC" pitchFamily="18" charset="-34"/>
                        </a:rPr>
                        <a:t> หรือประโยชน์ส่วนรวม</a:t>
                      </a:r>
                      <a:endParaRPr lang="th-TH" sz="1600" dirty="0"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marL="3556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AngsanaUPC" pitchFamily="18" charset="-34"/>
                          <a:cs typeface="AngsanaUPC" pitchFamily="18" charset="-34"/>
                        </a:rPr>
                        <a:t>2) กลุ่มเกษตรกรตามมาตรา 33 แห่งพระราชกฤษฎีกา</a:t>
                      </a:r>
                      <a:r>
                        <a:rPr lang="th-TH" sz="1600" baseline="0" dirty="0"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r>
                        <a:rPr lang="th-TH" sz="1600" dirty="0">
                          <a:latin typeface="AngsanaUPC" pitchFamily="18" charset="-34"/>
                          <a:cs typeface="AngsanaUPC" pitchFamily="18" charset="-34"/>
                        </a:rPr>
                        <a:t>ว่าด้วยกลุ่มเกษตรกร พ.ศ. 2547</a:t>
                      </a:r>
                    </a:p>
                    <a:p>
                      <a:pPr marL="450850" indent="-95250">
                        <a:defRPr/>
                      </a:pPr>
                      <a:r>
                        <a:rPr lang="th-TH" sz="1600" kern="1200" dirty="0">
                          <a:latin typeface="AngsanaUPC" pitchFamily="18" charset="-34"/>
                          <a:cs typeface="AngsanaUPC" pitchFamily="18" charset="-34"/>
                        </a:rPr>
                        <a:t>- ไม่มีการประชุมใหญ่สามัญครั้งแรกภายใน</a:t>
                      </a:r>
                      <a:r>
                        <a:rPr lang="th-TH" sz="1600" kern="1200" baseline="0" dirty="0">
                          <a:latin typeface="AngsanaUPC" pitchFamily="18" charset="-34"/>
                          <a:cs typeface="AngsanaUPC" pitchFamily="18" charset="-34"/>
                        </a:rPr>
                        <a:t> 90 วัน นับแต่วันจดทะเบียน</a:t>
                      </a:r>
                      <a:endParaRPr lang="en-US" sz="1600" kern="1200" dirty="0"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marL="450850" marR="0" indent="-95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kern="1200" dirty="0">
                          <a:latin typeface="AngsanaUPC" pitchFamily="18" charset="-34"/>
                          <a:cs typeface="AngsanaUPC" pitchFamily="18" charset="-34"/>
                        </a:rPr>
                        <a:t>- </a:t>
                      </a:r>
                      <a:r>
                        <a:rPr lang="th-TH" sz="1600" dirty="0">
                          <a:latin typeface="AngsanaUPC" pitchFamily="18" charset="-34"/>
                          <a:cs typeface="AngsanaUPC" pitchFamily="18" charset="-34"/>
                        </a:rPr>
                        <a:t>ไม่เริ่มดำเนินกิจการภายใน 1 ปี นับแต่วันที่จดทะเบียน หรือหยุดดำเนินกิจการติดต่อกันเป็นเวลา 2 ปี </a:t>
                      </a:r>
                      <a:endParaRPr lang="th-TH" sz="1600" kern="1200" dirty="0"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marL="0" indent="355600">
                        <a:defRPr/>
                      </a:pPr>
                      <a:r>
                        <a:rPr lang="th-TH" sz="1600" kern="1200" dirty="0">
                          <a:latin typeface="AngsanaUPC" pitchFamily="18" charset="-34"/>
                          <a:cs typeface="AngsanaUPC" pitchFamily="18" charset="-34"/>
                        </a:rPr>
                        <a:t>- ไม่ส่งสำเนางบดุลต่อนายทะเบียนกลุ่มเกษตรกร</a:t>
                      </a:r>
                      <a:r>
                        <a:rPr lang="th-TH" sz="1600" kern="1200" baseline="0" dirty="0">
                          <a:latin typeface="AngsanaUPC" pitchFamily="18" charset="-34"/>
                          <a:cs typeface="AngsanaUPC" pitchFamily="18" charset="-34"/>
                        </a:rPr>
                        <a:t> 3 ปี ติดต่อกัน</a:t>
                      </a:r>
                      <a:endParaRPr lang="th-TH" sz="1600" kern="1200" dirty="0"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marL="450850" indent="-95250">
                        <a:defRPr/>
                      </a:pPr>
                      <a:r>
                        <a:rPr lang="th-TH" sz="1600" kern="1200" dirty="0">
                          <a:latin typeface="AngsanaUPC" pitchFamily="18" charset="-34"/>
                          <a:cs typeface="AngsanaUPC" pitchFamily="18" charset="-34"/>
                        </a:rPr>
                        <a:t>- การดำเนินงานก่อให้เกิดความเสียหายอย่างร้ายแรงแก่กลุ่มเกษตรกร หรือไม่อาจดำเนินการให้เป็นผลดีต่อไปได้</a:t>
                      </a:r>
                      <a:endParaRPr lang="th-TH" sz="1600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marL="177800" indent="-177800">
                        <a:defRPr/>
                      </a:pPr>
                      <a:r>
                        <a:rPr lang="th-TH" sz="1600" dirty="0">
                          <a:latin typeface="AngsanaUPC" pitchFamily="18" charset="-34"/>
                          <a:cs typeface="AngsanaUPC" pitchFamily="18" charset="-34"/>
                        </a:rPr>
                        <a:t>1. </a:t>
                      </a:r>
                      <a:r>
                        <a:rPr lang="th-TH" sz="1600" kern="1200" dirty="0">
                          <a:latin typeface="AngsanaUPC" pitchFamily="18" charset="-34"/>
                          <a:cs typeface="AngsanaUPC" pitchFamily="18" charset="-34"/>
                        </a:rPr>
                        <a:t>ให้ </a:t>
                      </a:r>
                      <a:r>
                        <a:rPr lang="th-TH" sz="1600" kern="1200" dirty="0" err="1">
                          <a:latin typeface="AngsanaUPC" pitchFamily="18" charset="-34"/>
                          <a:cs typeface="AngsanaUPC" pitchFamily="18" charset="-34"/>
                        </a:rPr>
                        <a:t>สตส</a:t>
                      </a:r>
                      <a:r>
                        <a:rPr lang="th-TH" sz="1600" kern="1200" dirty="0">
                          <a:latin typeface="AngsanaUPC" pitchFamily="18" charset="-34"/>
                          <a:cs typeface="AngsanaUPC" pitchFamily="18" charset="-34"/>
                        </a:rPr>
                        <a:t>. </a:t>
                      </a:r>
                      <a:r>
                        <a:rPr lang="th-TH" sz="1600" kern="1200" dirty="0">
                          <a:solidFill>
                            <a:srgbClr val="008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ประสานสหกรณ์จังหวัดเพื่อยืนยันสถานะ</a:t>
                      </a:r>
                      <a:r>
                        <a:rPr lang="th-TH" sz="1600" kern="1200" dirty="0">
                          <a:latin typeface="AngsanaUPC" pitchFamily="18" charset="-34"/>
                          <a:cs typeface="AngsanaUPC" pitchFamily="18" charset="-34"/>
                        </a:rPr>
                        <a:t>ของสหกรณ์/กลุ่มเกษตรกร</a:t>
                      </a:r>
                      <a:r>
                        <a:rPr lang="th-TH" sz="1600" kern="1200" baseline="0" dirty="0"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r>
                        <a:rPr lang="th-TH" sz="1600" kern="1200" dirty="0">
                          <a:latin typeface="AngsanaUPC" pitchFamily="18" charset="-34"/>
                          <a:cs typeface="AngsanaUPC" pitchFamily="18" charset="-34"/>
                        </a:rPr>
                        <a:t>กรณีนายทะเบียนสหกรณ์</a:t>
                      </a:r>
                      <a:r>
                        <a:rPr lang="th-TH" sz="1600" kern="1200" dirty="0">
                          <a:solidFill>
                            <a:srgbClr val="008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ไม่ดำเนินการสั่งเลิกติดต่อกันเป็นเวลา 2 ปี ให้เสนอ</a:t>
                      </a:r>
                      <a:r>
                        <a:rPr lang="th-TH" sz="1600" kern="1200" dirty="0">
                          <a:latin typeface="AngsanaUPC" pitchFamily="18" charset="-34"/>
                          <a:cs typeface="AngsanaUPC" pitchFamily="18" charset="-34"/>
                        </a:rPr>
                        <a:t>ต่อคณะกรรมการแก้ไขปัญหาระดับจังหวัด </a:t>
                      </a:r>
                      <a:r>
                        <a:rPr lang="th-TH" sz="1600" kern="1200" dirty="0">
                          <a:solidFill>
                            <a:srgbClr val="008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(</a:t>
                      </a:r>
                      <a:r>
                        <a:rPr lang="th-TH" sz="1600" kern="1200" dirty="0" err="1">
                          <a:solidFill>
                            <a:srgbClr val="008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จกบ</a:t>
                      </a:r>
                      <a:r>
                        <a:rPr lang="th-TH" sz="1600" kern="1200" dirty="0">
                          <a:solidFill>
                            <a:srgbClr val="008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.) </a:t>
                      </a:r>
                      <a:r>
                        <a:rPr lang="th-TH" sz="1600" kern="1200" dirty="0">
                          <a:latin typeface="AngsanaUPC" pitchFamily="18" charset="-34"/>
                          <a:cs typeface="AngsanaUPC" pitchFamily="18" charset="-34"/>
                        </a:rPr>
                        <a:t>และ</a:t>
                      </a:r>
                      <a:r>
                        <a:rPr lang="th-TH" sz="1600" kern="1200" dirty="0">
                          <a:solidFill>
                            <a:srgbClr val="FF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เสนอผลการติดตามต่อผู้อำนวยการ</a:t>
                      </a:r>
                      <a:r>
                        <a:rPr lang="th-TH" sz="1600" kern="1200" baseline="0" dirty="0">
                          <a:solidFill>
                            <a:srgbClr val="FF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r>
                        <a:rPr lang="th-TH" sz="1600" kern="1200" baseline="0" dirty="0" err="1">
                          <a:solidFill>
                            <a:srgbClr val="FF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สตท</a:t>
                      </a:r>
                      <a:r>
                        <a:rPr lang="th-TH" sz="1600" kern="1200" baseline="0" dirty="0">
                          <a:solidFill>
                            <a:srgbClr val="FF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.</a:t>
                      </a:r>
                      <a:r>
                        <a:rPr lang="th-TH" sz="1600" kern="1200" dirty="0">
                          <a:solidFill>
                            <a:srgbClr val="FF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 1 - 10 </a:t>
                      </a:r>
                      <a:r>
                        <a:rPr lang="th-TH" sz="1600" kern="1200" baseline="0" dirty="0">
                          <a:solidFill>
                            <a:srgbClr val="FF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 หรือ </a:t>
                      </a:r>
                      <a:r>
                        <a:rPr lang="th-TH" sz="1600" kern="1200" baseline="0" dirty="0" err="1">
                          <a:solidFill>
                            <a:srgbClr val="FF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กกส</a:t>
                      </a:r>
                      <a:r>
                        <a:rPr lang="th-TH" sz="1600" kern="1200" baseline="0" dirty="0">
                          <a:solidFill>
                            <a:srgbClr val="FF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. </a:t>
                      </a:r>
                      <a:r>
                        <a:rPr lang="th-TH" sz="1600" kern="1200" dirty="0">
                          <a:solidFill>
                            <a:srgbClr val="FF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ภายในเดือนมิถุนายน 2562     </a:t>
                      </a:r>
                      <a:endParaRPr lang="en-US" sz="1600" kern="1200" dirty="0">
                        <a:solidFill>
                          <a:srgbClr val="FF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marL="177800" indent="-177800">
                        <a:defRPr/>
                      </a:pPr>
                      <a:r>
                        <a:rPr lang="th-TH" sz="1600" kern="1200" dirty="0">
                          <a:latin typeface="AngsanaUPC" pitchFamily="18" charset="-34"/>
                          <a:cs typeface="AngsanaUPC" pitchFamily="18" charset="-34"/>
                        </a:rPr>
                        <a:t>2.  กรณีสหกรณ์</a:t>
                      </a:r>
                      <a:r>
                        <a:rPr lang="th-TH" sz="1600" kern="1200" dirty="0">
                          <a:solidFill>
                            <a:srgbClr val="008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มีการเปลี่ยนแปลงสถานะ</a:t>
                      </a:r>
                      <a:r>
                        <a:rPr lang="th-TH" sz="1600" kern="1200" dirty="0">
                          <a:latin typeface="AngsanaUPC" pitchFamily="18" charset="-34"/>
                          <a:cs typeface="AngsanaUPC" pitchFamily="18" charset="-34"/>
                        </a:rPr>
                        <a:t>ไม่เข้าเงื่อนไขกลุ่มอาจถูกสั่งเลิก/กลุ่มต้องเลิกตามกฎหมาย </a:t>
                      </a:r>
                      <a:r>
                        <a:rPr lang="th-TH" sz="1600" kern="1200" dirty="0">
                          <a:solidFill>
                            <a:srgbClr val="008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ให้พิจารณา เข้าแนะนำ        การจัดทำบัญชี หากสามารถจัดส่งงบการเงินให้ตรวจสอบได้      ให้ </a:t>
                      </a:r>
                      <a:r>
                        <a:rPr lang="th-TH" sz="1600" kern="1200" dirty="0" err="1">
                          <a:solidFill>
                            <a:srgbClr val="008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สตส</a:t>
                      </a:r>
                      <a:r>
                        <a:rPr lang="th-TH" sz="1600" kern="1200" dirty="0">
                          <a:solidFill>
                            <a:srgbClr val="008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.</a:t>
                      </a:r>
                      <a:r>
                        <a:rPr lang="th-TH" sz="1600" kern="1200" baseline="0" dirty="0">
                          <a:solidFill>
                            <a:srgbClr val="008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r>
                        <a:rPr lang="th-TH" sz="1600" kern="1200" dirty="0">
                          <a:solidFill>
                            <a:srgbClr val="008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เสนอให้ </a:t>
                      </a:r>
                      <a:r>
                        <a:rPr lang="th-TH" sz="1600" kern="1200" dirty="0" err="1">
                          <a:solidFill>
                            <a:srgbClr val="008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สตท</a:t>
                      </a:r>
                      <a:r>
                        <a:rPr lang="th-TH" sz="1600" kern="1200" dirty="0">
                          <a:solidFill>
                            <a:srgbClr val="008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. 1 - 10 แต่งตั้งผู้สอบบัญชี หรือ </a:t>
                      </a:r>
                      <a:r>
                        <a:rPr lang="th-TH" sz="1600" kern="1200" dirty="0" err="1">
                          <a:solidFill>
                            <a:srgbClr val="008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กกส</a:t>
                      </a:r>
                      <a:r>
                        <a:rPr lang="th-TH" sz="1600" kern="1200" dirty="0">
                          <a:solidFill>
                            <a:srgbClr val="008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. เสนอแต่งตั้งผู้สอบบัญชี</a:t>
                      </a:r>
                      <a:r>
                        <a:rPr lang="th-TH" sz="1600" kern="1200" baseline="0" dirty="0"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r>
                        <a:rPr lang="th-TH" sz="1600" kern="1200" dirty="0">
                          <a:latin typeface="AngsanaUPC" pitchFamily="18" charset="-34"/>
                          <a:cs typeface="AngsanaUPC" pitchFamily="18" charset="-34"/>
                        </a:rPr>
                        <a:t>และให้ผู้สอบบัญชีวางแผนการเข้าปฏิบัติงานสอบบัญชีประจำปีตามกระบวนงานสอบบัญชี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ea typeface="+mn-ea"/>
                        <a:cs typeface="AngsanaUPC" panose="02020603050405020304" pitchFamily="18" charset="-34"/>
                      </a:endParaRPr>
                    </a:p>
                  </a:txBody>
                  <a:tcPr marT="34292" marB="34292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155044" y="73819"/>
            <a:ext cx="6102881" cy="4119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indent="-180975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3. การประเมินความพร้อมและการจำแนกกลุ่มสหกรณ์/กลุ่มเกษตรกร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42702" y="520184"/>
            <a:ext cx="30315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3.2 การจำแนกกลุ่มสหกรณ์/กลุ่มเกษตรกร</a:t>
            </a:r>
            <a:endParaRPr lang="th-TH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32163" y="4792594"/>
            <a:ext cx="483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4110BCB-1C91-40B5-B798-F4B20BB846D3}" type="slidenum">
              <a:rPr lang="th-TH" smtClean="0">
                <a:latin typeface="Angsana New" pitchFamily="18" charset="-34"/>
                <a:cs typeface="Angsana New" pitchFamily="18" charset="-34"/>
              </a:rPr>
              <a:pPr algn="ctr"/>
              <a:t>32</a:t>
            </a:fld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042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829783"/>
              </p:ext>
            </p:extLst>
          </p:nvPr>
        </p:nvGraphicFramePr>
        <p:xfrm>
          <a:off x="155044" y="1038225"/>
          <a:ext cx="8753475" cy="4038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06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428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717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rgbClr val="FFFFFF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การจำแนกกลุ่ม</a:t>
                      </a:r>
                    </a:p>
                  </a:txBody>
                  <a:tcPr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AngsanaUPC" pitchFamily="18" charset="-34"/>
                          <a:cs typeface="AngsanaUPC" pitchFamily="18" charset="-34"/>
                        </a:rPr>
                        <a:t>กิจกรรมหลังจากจำแนกกลุ่ม</a:t>
                      </a:r>
                    </a:p>
                  </a:txBody>
                  <a:tcPr marT="34285" marB="3428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1790">
                <a:tc>
                  <a:txBody>
                    <a:bodyPr/>
                    <a:lstStyle/>
                    <a:p>
                      <a:pPr marL="342900" indent="-342900">
                        <a:tabLst>
                          <a:tab pos="180975" algn="l"/>
                          <a:tab pos="449263" algn="l"/>
                          <a:tab pos="801688" algn="l"/>
                          <a:tab pos="1077913" algn="l"/>
                        </a:tabLst>
                        <a:defRPr/>
                      </a:pPr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5. กลุ่มต้องเลิกตามกฎหมาย</a:t>
                      </a:r>
                    </a:p>
                    <a:p>
                      <a:pPr>
                        <a:defRPr/>
                      </a:pPr>
                      <a:r>
                        <a:rPr lang="th-TH" sz="1600" b="1" kern="1200" dirty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   1) สหกรณ์ตามมาตรา 70 แห่งพระราชบัญญัติสหกรณ์ พ.ศ. 2542 และ        </a:t>
                      </a:r>
                    </a:p>
                    <a:p>
                      <a:pPr>
                        <a:defRPr/>
                      </a:pPr>
                      <a:r>
                        <a:rPr lang="th-TH" sz="1600" b="1" kern="1200" dirty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       ที่แก้ไขเพิ่ม</a:t>
                      </a:r>
                    </a:p>
                    <a:p>
                      <a:pPr marL="0" indent="265113">
                        <a:defRPr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- มีจำนวนสมาชิกน้อยกว่า 10 คน</a:t>
                      </a:r>
                    </a:p>
                    <a:p>
                      <a:pPr marL="0" indent="265113">
                        <a:defRPr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- ที่ประชุมใหญ่ลงมติให้เลิก</a:t>
                      </a:r>
                    </a:p>
                    <a:p>
                      <a:pPr marL="0" indent="265113">
                        <a:defRPr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- มีเหตุตามที่กำหนดในข้อบังคับ</a:t>
                      </a:r>
                    </a:p>
                    <a:p>
                      <a:pPr marL="0" indent="265113">
                        <a:defRPr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- ล้มละลาย</a:t>
                      </a:r>
                    </a:p>
                    <a:p>
                      <a:pPr marL="0" indent="265113">
                        <a:defRPr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- นายทะเบียนสหกรณ์สั่งให้เลิกตามมาตรา 71</a:t>
                      </a:r>
                      <a:r>
                        <a:rPr lang="th-TH" sz="1600" b="1" kern="1200" dirty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AngsanaUPC" pitchFamily="18" charset="-34"/>
                        <a:ea typeface="+mn-ea"/>
                        <a:cs typeface="AngsanaUPC" pitchFamily="18" charset="-34"/>
                      </a:endParaRPr>
                    </a:p>
                    <a:p>
                      <a:pPr marL="265113" indent="-179388">
                        <a:defRPr/>
                      </a:pPr>
                      <a:r>
                        <a:rPr lang="th-TH" sz="1600" b="1" kern="1200" dirty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2)</a:t>
                      </a:r>
                      <a:r>
                        <a:rPr lang="th-TH" sz="1600" b="1" kern="1200" baseline="0" dirty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</a:t>
                      </a:r>
                      <a:r>
                        <a:rPr lang="th-TH" sz="1600" b="1" kern="1200" dirty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กลุ่มเกษตรกรตามมาตรา 32 แห่งพระราชกฤษฎีกา ว่าด้วย                     กลุ่มเกษตรกร พ.ศ. 2547</a:t>
                      </a:r>
                      <a:endParaRPr lang="th-TH" sz="1600" b="0" kern="1200" dirty="0">
                        <a:solidFill>
                          <a:schemeClr val="dk1"/>
                        </a:solidFill>
                        <a:latin typeface="AngsanaUPC" pitchFamily="18" charset="-34"/>
                        <a:ea typeface="+mn-ea"/>
                        <a:cs typeface="AngsanaUPC" pitchFamily="18" charset="-34"/>
                      </a:endParaRPr>
                    </a:p>
                    <a:p>
                      <a:pPr marL="265113" indent="0">
                        <a:defRPr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- มีสมาชิกน้อยกว่า 30 คน ติดต่อกันเกิน 120 วัน</a:t>
                      </a:r>
                    </a:p>
                    <a:p>
                      <a:pPr marL="265113" indent="0">
                        <a:defRPr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- ที่ประชุมใหญ่ลงมติให้เลิก</a:t>
                      </a:r>
                    </a:p>
                    <a:p>
                      <a:pPr marL="265113" indent="0">
                        <a:defRPr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- มีเหตุตามที่กำหนดในข้อบังคับ</a:t>
                      </a:r>
                    </a:p>
                    <a:p>
                      <a:pPr marL="265113" indent="0">
                        <a:defRPr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- ศาลพิพากษาให้ล้มละลาย</a:t>
                      </a:r>
                    </a:p>
                    <a:p>
                      <a:pPr marL="265113" indent="0">
                        <a:defRPr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- นายทะเบียนสหกรณ์สั่งให้เลิกตามมาตรา 33</a:t>
                      </a:r>
                      <a:r>
                        <a:rPr lang="th-TH" sz="1600" b="1" kern="1200" dirty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AngsanaUPC" pitchFamily="18" charset="-34"/>
                        <a:ea typeface="+mn-ea"/>
                        <a:cs typeface="AngsanaUPC" pitchFamily="18" charset="-34"/>
                      </a:endParaRPr>
                    </a:p>
                  </a:txBody>
                  <a:tcPr marT="34285" marB="3428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ปฏิบัติเช่นเดียวกับ</a:t>
                      </a:r>
                      <a:r>
                        <a:rPr lang="th-TH" sz="1600" baseline="0" dirty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 กลุ่มอาจถูกสั่งเลิก</a:t>
                      </a:r>
                      <a:endParaRPr lang="th-TH" sz="1600" dirty="0"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endParaRPr lang="th-TH" sz="16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34285" marB="3428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155044" y="111919"/>
            <a:ext cx="6102881" cy="4119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indent="-180975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3. การประเมินความพร้อมและการจำแนกกลุ่มสหกรณ์/กลุ่มเกษตรกร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42702" y="577334"/>
            <a:ext cx="30315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3.2 การจำแนกกลุ่มสหกรณ์/กลุ่มเกษตรกร</a:t>
            </a:r>
            <a:endParaRPr lang="th-TH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97659" y="4714960"/>
            <a:ext cx="483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4110BCB-1C91-40B5-B798-F4B20BB846D3}" type="slidenum">
              <a:rPr lang="th-TH" smtClean="0">
                <a:latin typeface="Angsana New" pitchFamily="18" charset="-34"/>
                <a:cs typeface="Angsana New" pitchFamily="18" charset="-34"/>
              </a:rPr>
              <a:pPr algn="ctr"/>
              <a:t>33</a:t>
            </a:fld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59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934526"/>
              </p:ext>
            </p:extLst>
          </p:nvPr>
        </p:nvGraphicFramePr>
        <p:xfrm>
          <a:off x="155044" y="1260475"/>
          <a:ext cx="8753475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06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428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AngsanaUPC" pitchFamily="18" charset="-34"/>
                          <a:cs typeface="AngsanaUPC" pitchFamily="18" charset="-34"/>
                        </a:rPr>
                        <a:t>การจำแนกกลุ่ม</a:t>
                      </a:r>
                      <a:endParaRPr lang="th-TH" sz="1600" dirty="0">
                        <a:solidFill>
                          <a:srgbClr val="FFFFFF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AngsanaUPC" pitchFamily="18" charset="-34"/>
                          <a:cs typeface="AngsanaUPC" pitchFamily="18" charset="-34"/>
                        </a:rPr>
                        <a:t>กิจกรรมหลังจากจำแนกกลุ่ม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marL="342900" indent="-342900">
                        <a:tabLst>
                          <a:tab pos="180975" algn="l"/>
                          <a:tab pos="449263" algn="l"/>
                          <a:tab pos="801688" algn="l"/>
                          <a:tab pos="1077913" algn="l"/>
                        </a:tabLst>
                        <a:defRPr/>
                      </a:pPr>
                      <a:r>
                        <a:rPr lang="th-TH" sz="1600" kern="1200" dirty="0">
                          <a:latin typeface="AngsanaUPC" pitchFamily="18" charset="-34"/>
                          <a:cs typeface="AngsanaUPC" pitchFamily="18" charset="-34"/>
                        </a:rPr>
                        <a:t>6. กลุ่มชำระบัญชี  </a:t>
                      </a:r>
                    </a:p>
                    <a:p>
                      <a:pPr marL="177800" indent="3175">
                        <a:tabLst>
                          <a:tab pos="180975" algn="l"/>
                          <a:tab pos="449263" algn="l"/>
                          <a:tab pos="801688" algn="l"/>
                          <a:tab pos="1077913" algn="l"/>
                        </a:tabLst>
                        <a:defRPr/>
                      </a:pPr>
                      <a:r>
                        <a:rPr lang="th-TH" sz="1600" dirty="0">
                          <a:latin typeface="AngsanaUPC" pitchFamily="18" charset="-34"/>
                          <a:cs typeface="AngsanaUPC" pitchFamily="18" charset="-34"/>
                        </a:rPr>
                        <a:t>เป็นสหกรณ์ตามมาตรา 80 และมาตรา 87 แห่ง พ.ร.บ.</a:t>
                      </a:r>
                      <a:r>
                        <a:rPr lang="th-TH" sz="1600" baseline="0" dirty="0">
                          <a:latin typeface="AngsanaUPC" pitchFamily="18" charset="-34"/>
                          <a:cs typeface="AngsanaUPC" pitchFamily="18" charset="-34"/>
                        </a:rPr>
                        <a:t> สหกรณ์ พ.ศ. 2542 และที่แก้ไขเพิ่มเติม และกลุ่มเกษตรกรตามมาตรา 34 และมาตรา 35 แห่งพระราชกฤษฎีกา ว่าด้วยกลุ่มเกษตรกร พ.ศ. 2547</a:t>
                      </a:r>
                      <a:endParaRPr lang="th-TH" sz="16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180975" indent="-180975">
                        <a:defRPr/>
                      </a:pPr>
                      <a:endParaRPr lang="th-TH" sz="1600" kern="1200" dirty="0"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marL="180975" indent="-180975">
                        <a:defRPr/>
                      </a:pPr>
                      <a:r>
                        <a:rPr lang="th-TH" sz="1600" kern="1200" dirty="0">
                          <a:latin typeface="AngsanaUPC" pitchFamily="18" charset="-34"/>
                          <a:cs typeface="AngsanaUPC" pitchFamily="18" charset="-34"/>
                        </a:rPr>
                        <a:t>1.</a:t>
                      </a:r>
                      <a:r>
                        <a:rPr lang="th-TH" sz="1600" kern="1200" baseline="0" dirty="0"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r>
                        <a:rPr lang="th-TH" sz="1600" kern="1200" dirty="0">
                          <a:latin typeface="AngsanaUPC" pitchFamily="18" charset="-34"/>
                          <a:cs typeface="AngsanaUPC" pitchFamily="18" charset="-34"/>
                        </a:rPr>
                        <a:t>ตรวจสอบและแสดงความเห็นต่องบการเงิน </a:t>
                      </a:r>
                      <a:r>
                        <a:rPr lang="th-TH" sz="1600" kern="1200" dirty="0">
                          <a:solidFill>
                            <a:srgbClr val="FF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ณ วันเลิกสหกรณ์</a:t>
                      </a:r>
                    </a:p>
                    <a:p>
                      <a:pPr marL="180975" indent="-180975">
                        <a:defRPr/>
                      </a:pPr>
                      <a:r>
                        <a:rPr lang="th-TH" sz="1600" kern="1200" dirty="0">
                          <a:latin typeface="AngsanaUPC" pitchFamily="18" charset="-34"/>
                          <a:cs typeface="AngsanaUPC" pitchFamily="18" charset="-34"/>
                        </a:rPr>
                        <a:t>2.</a:t>
                      </a:r>
                      <a:r>
                        <a:rPr lang="th-TH" sz="1600" kern="1200" baseline="0" dirty="0"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r>
                        <a:rPr lang="th-TH" sz="1600" kern="1200" dirty="0">
                          <a:latin typeface="AngsanaUPC" pitchFamily="18" charset="-34"/>
                          <a:cs typeface="AngsanaUPC" pitchFamily="18" charset="-34"/>
                        </a:rPr>
                        <a:t>ตรวจสอบและรับรองรายงานการชำระบัญชีและรายการย่อของบัญชีที่ชำระ</a:t>
                      </a:r>
                      <a:endParaRPr lang="en-US" sz="1600" kern="1200" dirty="0"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marL="180975" indent="-180975">
                        <a:defRPr/>
                      </a:pPr>
                      <a:r>
                        <a:rPr lang="th-TH" sz="1600" kern="1200" dirty="0">
                          <a:latin typeface="AngsanaUPC" pitchFamily="18" charset="-34"/>
                          <a:cs typeface="AngsanaUPC" pitchFamily="18" charset="-34"/>
                        </a:rPr>
                        <a:t>3.</a:t>
                      </a:r>
                      <a:r>
                        <a:rPr lang="th-TH" sz="1600" kern="1200" baseline="0" dirty="0"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r>
                        <a:rPr lang="th-TH" sz="1600" kern="1200" dirty="0">
                          <a:latin typeface="AngsanaUPC" pitchFamily="18" charset="-34"/>
                          <a:cs typeface="AngsanaUPC" pitchFamily="18" charset="-34"/>
                        </a:rPr>
                        <a:t>รายงานผลการตรวจสอบสหกรณ์/กลุ่มเกษตรกรที่ชำระบัญชี</a:t>
                      </a:r>
                      <a:endParaRPr lang="en-US" sz="1600" kern="1200" dirty="0"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endParaRPr lang="th-TH" sz="16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155044" y="178594"/>
            <a:ext cx="6102881" cy="4119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indent="-180975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3. การประเมินความพร้อมและการจำแนกกลุ่มสหกรณ์/กลุ่มเกษตรกร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09377" y="767834"/>
            <a:ext cx="30315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3.2 การจำแนกกลุ่มสหกรณ์/กลุ่มเกษตรกร</a:t>
            </a:r>
            <a:endParaRPr lang="th-TH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97659" y="4714960"/>
            <a:ext cx="483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4110BCB-1C91-40B5-B798-F4B20BB846D3}" type="slidenum">
              <a:rPr lang="th-TH" smtClean="0">
                <a:latin typeface="Angsana New" pitchFamily="18" charset="-34"/>
                <a:cs typeface="Angsana New" pitchFamily="18" charset="-34"/>
              </a:rPr>
              <a:pPr algn="ctr"/>
              <a:t>34</a:t>
            </a:fld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" name="Picture 2" descr="\\BENJAWANTH34\Users\Public\2. งาน 2563\new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3" b="890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6594">
            <a:off x="7975000" y="1494232"/>
            <a:ext cx="675907" cy="54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45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611824"/>
              </p:ext>
            </p:extLst>
          </p:nvPr>
        </p:nvGraphicFramePr>
        <p:xfrm>
          <a:off x="677863" y="988221"/>
          <a:ext cx="7856537" cy="1383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77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688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2873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AngsanaUPC" pitchFamily="18" charset="-34"/>
                          <a:cs typeface="AngsanaUPC" pitchFamily="18" charset="-34"/>
                        </a:rPr>
                        <a:t>ระดับผู้สอบบัญชี</a:t>
                      </a:r>
                      <a:endParaRPr lang="th-TH" sz="1800" b="1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34277" marB="342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AngsanaUPC" pitchFamily="18" charset="-34"/>
                          <a:cs typeface="AngsanaUPC" pitchFamily="18" charset="-34"/>
                        </a:rPr>
                        <a:t>ระดับความยากในการสอบบัญชี</a:t>
                      </a:r>
                      <a:endParaRPr lang="th-TH" sz="1800" b="1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34277" marB="3427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6255">
                <a:tc>
                  <a:txBody>
                    <a:bodyPr/>
                    <a:lstStyle/>
                    <a:p>
                      <a:r>
                        <a:rPr lang="th-TH" sz="1800" baseline="0" dirty="0">
                          <a:latin typeface="AngsanaUPC" pitchFamily="18" charset="-34"/>
                          <a:cs typeface="AngsanaUPC" pitchFamily="18" charset="-34"/>
                        </a:rPr>
                        <a:t> ระดับ </a:t>
                      </a:r>
                      <a:r>
                        <a:rPr lang="en-US" sz="1800" baseline="0" dirty="0">
                          <a:latin typeface="AngsanaUPC" pitchFamily="18" charset="-34"/>
                          <a:cs typeface="AngsanaUPC" pitchFamily="18" charset="-34"/>
                        </a:rPr>
                        <a:t>“</a:t>
                      </a:r>
                      <a:r>
                        <a:rPr lang="th-TH" sz="1800" baseline="0" dirty="0">
                          <a:latin typeface="AngsanaUPC" pitchFamily="18" charset="-34"/>
                          <a:cs typeface="AngsanaUPC" pitchFamily="18" charset="-34"/>
                        </a:rPr>
                        <a:t>ต้น</a:t>
                      </a:r>
                      <a:r>
                        <a:rPr lang="en-US" sz="1800" baseline="0" dirty="0">
                          <a:latin typeface="AngsanaUPC" pitchFamily="18" charset="-34"/>
                          <a:cs typeface="AngsanaUPC" pitchFamily="18" charset="-34"/>
                        </a:rPr>
                        <a:t>”</a:t>
                      </a:r>
                      <a:endParaRPr lang="th-TH" sz="1800" b="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34277" marB="342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AngsanaUPC" pitchFamily="18" charset="-34"/>
                          <a:cs typeface="AngsanaUPC" pitchFamily="18" charset="-34"/>
                        </a:rPr>
                        <a:t>ยากน้อย, ยากปานกลาง</a:t>
                      </a:r>
                      <a:endParaRPr lang="th-TH" sz="1800" b="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34277" marB="34277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6281">
                <a:tc>
                  <a:txBody>
                    <a:bodyPr/>
                    <a:lstStyle/>
                    <a:p>
                      <a:r>
                        <a:rPr lang="th-TH" sz="1800" baseline="0" dirty="0">
                          <a:latin typeface="AngsanaUPC" pitchFamily="18" charset="-34"/>
                          <a:cs typeface="AngsanaUPC" pitchFamily="18" charset="-34"/>
                        </a:rPr>
                        <a:t>ระดับ </a:t>
                      </a:r>
                      <a:r>
                        <a:rPr lang="en-US" sz="1800" baseline="0" dirty="0">
                          <a:latin typeface="AngsanaUPC" pitchFamily="18" charset="-34"/>
                          <a:cs typeface="AngsanaUPC" pitchFamily="18" charset="-34"/>
                        </a:rPr>
                        <a:t>“</a:t>
                      </a:r>
                      <a:r>
                        <a:rPr lang="th-TH" sz="1800" baseline="0" dirty="0">
                          <a:latin typeface="AngsanaUPC" pitchFamily="18" charset="-34"/>
                          <a:cs typeface="AngsanaUPC" pitchFamily="18" charset="-34"/>
                        </a:rPr>
                        <a:t>กลาง</a:t>
                      </a:r>
                      <a:r>
                        <a:rPr lang="en-US" sz="1800" baseline="0" dirty="0">
                          <a:latin typeface="AngsanaUPC" pitchFamily="18" charset="-34"/>
                          <a:cs typeface="AngsanaUPC" pitchFamily="18" charset="-34"/>
                        </a:rPr>
                        <a:t>”</a:t>
                      </a:r>
                      <a:endParaRPr lang="th-TH" sz="1800" b="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34277" marB="3427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AngsanaUPC" pitchFamily="18" charset="-34"/>
                          <a:cs typeface="AngsanaUPC" pitchFamily="18" charset="-34"/>
                        </a:rPr>
                        <a:t>ยากน้อย, ยากปานกลาง, ยากมาก</a:t>
                      </a:r>
                      <a:endParaRPr lang="th-TH" sz="1800" b="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34277" marB="34277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4882">
                <a:tc>
                  <a:txBody>
                    <a:bodyPr/>
                    <a:lstStyle/>
                    <a:p>
                      <a:r>
                        <a:rPr lang="th-TH" sz="1800" baseline="0" dirty="0">
                          <a:latin typeface="AngsanaUPC" pitchFamily="18" charset="-34"/>
                          <a:cs typeface="AngsanaUPC" pitchFamily="18" charset="-34"/>
                        </a:rPr>
                        <a:t>ระดับ </a:t>
                      </a:r>
                      <a:r>
                        <a:rPr lang="en-US" sz="1800" baseline="0" dirty="0">
                          <a:latin typeface="AngsanaUPC" pitchFamily="18" charset="-34"/>
                          <a:cs typeface="AngsanaUPC" pitchFamily="18" charset="-34"/>
                        </a:rPr>
                        <a:t>“</a:t>
                      </a:r>
                      <a:r>
                        <a:rPr lang="th-TH" sz="1800" baseline="0" dirty="0">
                          <a:latin typeface="AngsanaUPC" pitchFamily="18" charset="-34"/>
                          <a:cs typeface="AngsanaUPC" pitchFamily="18" charset="-34"/>
                        </a:rPr>
                        <a:t>สูง</a:t>
                      </a:r>
                      <a:r>
                        <a:rPr lang="en-US" sz="1800" baseline="0" dirty="0">
                          <a:latin typeface="AngsanaUPC" pitchFamily="18" charset="-34"/>
                          <a:cs typeface="AngsanaUPC" pitchFamily="18" charset="-34"/>
                        </a:rPr>
                        <a:t>”</a:t>
                      </a:r>
                      <a:endParaRPr lang="th-TH" sz="1800" b="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34277" marB="342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AngsanaUPC" pitchFamily="18" charset="-34"/>
                          <a:cs typeface="AngsanaUPC" pitchFamily="18" charset="-34"/>
                        </a:rPr>
                        <a:t>ทุกระดับความยาก</a:t>
                      </a:r>
                      <a:endParaRPr lang="th-TH" sz="1800" b="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34277" marB="34277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สี่เหลี่ยมผืนผ้า 8"/>
          <p:cNvSpPr/>
          <p:nvPr/>
        </p:nvSpPr>
        <p:spPr>
          <a:xfrm>
            <a:off x="609600" y="371475"/>
            <a:ext cx="6838950" cy="4119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indent="-180975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การมอบหมายงานสอบบัญชีและการแต่งตั้งผู้สอบบัญชีสหกรณ์/กลุ่มเกษตรกร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04849" y="2540295"/>
            <a:ext cx="80581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AngsanaUPC" pitchFamily="18" charset="-34"/>
                <a:cs typeface="AngsanaUPC" pitchFamily="18" charset="-34"/>
              </a:rPr>
              <a:t>สำนักงานตรวจบัญชีสหกรณ์ที่ 1 – 10 / กองกำกับการสอบบัญชีสหกรณ์</a:t>
            </a:r>
          </a:p>
          <a:p>
            <a:r>
              <a:rPr lang="th-TH" dirty="0">
                <a:latin typeface="AngsanaUPC" pitchFamily="18" charset="-34"/>
                <a:cs typeface="AngsanaUPC" pitchFamily="18" charset="-34"/>
              </a:rPr>
              <a:t>(1)  พิจารณาความเหมาะสมในการมอบหมายงานสอบบัญชีของสำนักงานตรวจบัญชีสหกรณ์ในพื้นที่รับผิดชอบ ก่อนพิจารณาแต่งตั้งผู้สอบบัญชีสหกรณ์/กลุ่มเกษตรกร</a:t>
            </a:r>
          </a:p>
          <a:p>
            <a:pPr marL="265113" indent="-265113">
              <a:buAutoNum type="arabicParenBoth" startAt="2"/>
            </a:pPr>
            <a:r>
              <a:rPr lang="th-TH" dirty="0" err="1">
                <a:latin typeface="AngsanaUPC" pitchFamily="18" charset="-34"/>
                <a:cs typeface="AngsanaUPC" pitchFamily="18" charset="-34"/>
              </a:rPr>
              <a:t>สตท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.1 – 10 ให้</a:t>
            </a:r>
            <a:r>
              <a:rPr lang="th-TH" dirty="0">
                <a:solidFill>
                  <a:srgbClr val="004070"/>
                </a:solidFill>
                <a:latin typeface="AngsanaUPC" pitchFamily="18" charset="-34"/>
                <a:cs typeface="AngsanaUPC" pitchFamily="18" charset="-34"/>
              </a:rPr>
              <a:t>แต่งตั้งผู้สอบบัญชี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สหกรณ์/กลุ่มเกษตรกร ตามรอบปีบัญชีหลังจากผู้สอบบัญชีได้แสดงความเห็นต่องบการเงินเรียบร้อยแล้ว</a:t>
            </a:r>
            <a:r>
              <a:rPr lang="th-TH" dirty="0">
                <a:solidFill>
                  <a:srgbClr val="004070"/>
                </a:solidFill>
                <a:latin typeface="AngsanaUPC" pitchFamily="18" charset="-34"/>
                <a:cs typeface="AngsanaUPC" pitchFamily="18" charset="-34"/>
              </a:rPr>
              <a:t>โดยเร็ว แต่ไม่เกิน 45 วัน นับแต่วันที่ผู้สอบบัญชีแสดงความเห็นต่องบการเงินของสหกรณ์/กลุ่มเกษตรกร</a:t>
            </a:r>
          </a:p>
          <a:p>
            <a:pPr marL="265113" indent="-265113">
              <a:buFontTx/>
              <a:buAutoNum type="arabicParenBoth" startAt="2"/>
              <a:tabLst>
                <a:tab pos="265113" algn="l"/>
              </a:tabLst>
            </a:pPr>
            <a:r>
              <a:rPr lang="th-TH" dirty="0" err="1">
                <a:solidFill>
                  <a:srgbClr val="004070"/>
                </a:solidFill>
                <a:latin typeface="AngsanaUPC" pitchFamily="18" charset="-34"/>
                <a:cs typeface="AngsanaUPC" pitchFamily="18" charset="-34"/>
              </a:rPr>
              <a:t>กกส</a:t>
            </a:r>
            <a:r>
              <a:rPr lang="th-TH" dirty="0">
                <a:solidFill>
                  <a:srgbClr val="004070"/>
                </a:solidFill>
                <a:latin typeface="AngsanaUPC" pitchFamily="18" charset="-34"/>
                <a:cs typeface="AngsanaUPC" pitchFamily="18" charset="-34"/>
              </a:rPr>
              <a:t>.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ให้</a:t>
            </a:r>
            <a:r>
              <a:rPr lang="th-TH" dirty="0">
                <a:solidFill>
                  <a:srgbClr val="004070"/>
                </a:solidFill>
                <a:latin typeface="AngsanaUPC" pitchFamily="18" charset="-34"/>
                <a:cs typeface="AngsanaUPC" pitchFamily="18" charset="-34"/>
              </a:rPr>
              <a:t>เสนอแต่งตั้งผู้สอบบัญชี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สหกรณ์/กลุ่มเกษตรกรในพื้นที่กรุงเทพมหานคร</a:t>
            </a:r>
            <a:r>
              <a:rPr lang="th-TH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ต่อรองอธิบดีกรมตรวจบัญชีสหกรณ์        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เพื่อแต่งตั้งผู้สอบบัญชีสหกรณ์/กลุ่มเกษตรกรตามรอบปีบัญชีหลังจากผู้สอบบัญชีได้แสดงความเห็นต่องบการเงินเรียบร้อยแล้ว</a:t>
            </a:r>
            <a:r>
              <a:rPr lang="th-TH" dirty="0">
                <a:solidFill>
                  <a:srgbClr val="004070"/>
                </a:solidFill>
                <a:latin typeface="AngsanaUPC" pitchFamily="18" charset="-34"/>
                <a:cs typeface="AngsanaUPC" pitchFamily="18" charset="-34"/>
              </a:rPr>
              <a:t>โดยเร็ว  แต่ไม่เกิน 45 วัน นับแต่วันที่ผู้สอบบัญชีแสดงความเห็นต่องบการเงินของสหกรณ์/กลุ่มเกษตรกร</a:t>
            </a:r>
          </a:p>
          <a:p>
            <a:pPr marL="457200" indent="-457200">
              <a:buAutoNum type="arabicParenBoth" startAt="2"/>
            </a:pPr>
            <a:endParaRPr lang="th-TH" dirty="0">
              <a:solidFill>
                <a:srgbClr val="00407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97659" y="4714960"/>
            <a:ext cx="483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4110BCB-1C91-40B5-B798-F4B20BB846D3}" type="slidenum">
              <a:rPr lang="th-TH" smtClean="0">
                <a:latin typeface="Angsana New" pitchFamily="18" charset="-34"/>
                <a:cs typeface="Angsana New" pitchFamily="18" charset="-34"/>
              </a:rPr>
              <a:pPr algn="ctr"/>
              <a:t>35</a:t>
            </a:fld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786304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734479" y="467922"/>
            <a:ext cx="2840569" cy="36433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5. มาตรฐานเวลาการปฏิบัติงานสอบบัญชี</a:t>
            </a: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256371"/>
              </p:ext>
            </p:extLst>
          </p:nvPr>
        </p:nvGraphicFramePr>
        <p:xfrm>
          <a:off x="908048" y="1066807"/>
          <a:ext cx="7073902" cy="17142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001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737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4734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AngsanaUPC" pitchFamily="18" charset="-34"/>
                          <a:cs typeface="AngsanaUPC" pitchFamily="18" charset="-34"/>
                        </a:rPr>
                        <a:t>ระดับความยากในการสอบบัญชี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34262" marB="342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AngsanaUPC" pitchFamily="18" charset="-34"/>
                          <a:cs typeface="AngsanaUPC" pitchFamily="18" charset="-34"/>
                        </a:rPr>
                        <a:t>มาตรฐานเวลาปฏิบัติงาน (วัน)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34262" marB="34262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7907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AngsanaUPC" pitchFamily="18" charset="-34"/>
                          <a:cs typeface="AngsanaUPC" pitchFamily="18" charset="-34"/>
                        </a:rPr>
                        <a:t>มากที่สุด</a:t>
                      </a:r>
                      <a:endParaRPr lang="th-TH" sz="18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34262" marB="342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AngsanaUPC" pitchFamily="18" charset="-34"/>
                          <a:cs typeface="AngsanaUPC" pitchFamily="18" charset="-34"/>
                        </a:rPr>
                        <a:t>45 </a:t>
                      </a:r>
                      <a:endParaRPr lang="th-TH" sz="18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34262" marB="34262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265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AngsanaUPC" pitchFamily="18" charset="-34"/>
                          <a:cs typeface="AngsanaUPC" pitchFamily="18" charset="-34"/>
                        </a:rPr>
                        <a:t>มาก</a:t>
                      </a:r>
                      <a:endParaRPr lang="th-TH" sz="18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34262" marB="342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AngsanaUPC" pitchFamily="18" charset="-34"/>
                          <a:cs typeface="AngsanaUPC" pitchFamily="18" charset="-34"/>
                        </a:rPr>
                        <a:t>30</a:t>
                      </a:r>
                      <a:endParaRPr lang="th-TH" sz="18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34262" marB="34262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7907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AngsanaUPC" pitchFamily="18" charset="-34"/>
                          <a:cs typeface="AngsanaUPC" pitchFamily="18" charset="-34"/>
                        </a:rPr>
                        <a:t>ปานกลาง</a:t>
                      </a:r>
                      <a:endParaRPr lang="th-TH" sz="18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34262" marB="342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AngsanaUPC" pitchFamily="18" charset="-34"/>
                          <a:cs typeface="AngsanaUPC" pitchFamily="18" charset="-34"/>
                        </a:rPr>
                        <a:t>20</a:t>
                      </a:r>
                      <a:endParaRPr lang="th-TH" sz="18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34262" marB="34262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7907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AngsanaUPC" pitchFamily="18" charset="-34"/>
                          <a:cs typeface="AngsanaUPC" pitchFamily="18" charset="-34"/>
                        </a:rPr>
                        <a:t>น้อย</a:t>
                      </a:r>
                      <a:endParaRPr lang="th-TH" sz="18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34262" marB="342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AngsanaUPC" pitchFamily="18" charset="-34"/>
                          <a:cs typeface="AngsanaUPC" pitchFamily="18" charset="-34"/>
                        </a:rPr>
                        <a:t>10</a:t>
                      </a:r>
                      <a:endParaRPr lang="th-TH" sz="18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34262" marB="34262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329607" y="2896337"/>
            <a:ext cx="8548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dirty="0">
                <a:latin typeface="AngsanaUPC" pitchFamily="18" charset="-34"/>
                <a:cs typeface="AngsanaUPC" pitchFamily="18" charset="-34"/>
              </a:rPr>
              <a:t>             กรณีที่ผู้สอบบัญชีมีความจำเป็นต้องใช้ระยะเวลาในการปฏิบัติงานสอบบัญชีเกินกว่ามาตรฐานเวลาที่กำหนด             โดยมีเหตุผลอันสมควร เช่น กรณีสหกรณ์มีการทุจริต การดำเนินธุรกิจที่มีความซับซ้อนเป็นพิเศษ สหกรณ์มีการดำเนินธุรกิจใหม่ในปีบัญชีปัจจุบัน หรือสหกรณ์ตั้งใหม่มีความยากในการสอบบัญชีมาก ผู้สอบบัญชีสามารถขอขยายระยะเวลาใน            การปฏิบัติงานสอบบัญชีได้ โดยเสนอต่อผู้อำนวยการสำนักงานตรวจบัญชีสหกรณ์ที่ 1 - 10 หรือผู้อำนวยการกองกำกับ          การสอบบัญชีสหกรณ์ ผ่านหัวหน้าสำนักงานตรวจบัญชีสหกรณ์ในพื้นที่ หรือผู้อำนวยการสำนักงานตรวจบัญชีสหกรณ์กรุงเทพมหานครพิจารณาตามที่เห็นสมควร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97659" y="4714960"/>
            <a:ext cx="483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4110BCB-1C91-40B5-B798-F4B20BB846D3}" type="slidenum">
              <a:rPr lang="th-TH" smtClean="0">
                <a:latin typeface="Angsana New" pitchFamily="18" charset="-34"/>
                <a:cs typeface="Angsana New" pitchFamily="18" charset="-34"/>
              </a:rPr>
              <a:pPr algn="ctr"/>
              <a:t>36</a:t>
            </a:fld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437024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43953" y="133350"/>
            <a:ext cx="2789772" cy="3873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177800" indent="-17780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6. มาตรฐานการปฏิบัติงานสอบบัญชี</a:t>
            </a: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250860"/>
              </p:ext>
            </p:extLst>
          </p:nvPr>
        </p:nvGraphicFramePr>
        <p:xfrm>
          <a:off x="254712" y="601581"/>
          <a:ext cx="8634576" cy="423095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087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258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30958">
                <a:tc>
                  <a:txBody>
                    <a:bodyPr/>
                    <a:lstStyle/>
                    <a:p>
                      <a:pPr marL="177800" indent="-177800" algn="l"/>
                      <a:r>
                        <a:rPr lang="th-TH" sz="2800" dirty="0">
                          <a:latin typeface="AngsanaUPC" pitchFamily="18" charset="-34"/>
                          <a:cs typeface="AngsanaUPC" pitchFamily="18" charset="-34"/>
                        </a:rPr>
                        <a:t>1</a:t>
                      </a:r>
                      <a:r>
                        <a:rPr lang="th-TH" sz="2400" dirty="0">
                          <a:latin typeface="AngsanaUPC" pitchFamily="18" charset="-34"/>
                          <a:cs typeface="AngsanaUPC" pitchFamily="18" charset="-34"/>
                        </a:rPr>
                        <a:t>.  การวางแผนงานสอบบัญชี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34256" marB="34256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2563" algn="l"/>
                      <a:r>
                        <a:rPr lang="th-TH" sz="2000" b="1" u="none" baseline="0" dirty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    สหกรณ์/กลุ่มเกษตรกรที่เป็นกลุ่มพร้อมรับการตรวจสอบที่จัดทำงบการเงินได้เอง </a:t>
                      </a: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ให้เสนอแผนงานตรวจสอบ ต่อ หน. </a:t>
                      </a:r>
                      <a:r>
                        <a:rPr lang="th-TH" sz="2000" b="1" baseline="0" dirty="0" err="1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สตส</a:t>
                      </a: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. เพื่อสอบทาน</a:t>
                      </a:r>
                      <a:r>
                        <a:rPr lang="th-TH" sz="2000" b="1" u="none" baseline="0" dirty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ให้แล้วเสร็จก่อนเข้าปฏิบัติงานตรวจสอบ</a:t>
                      </a:r>
                      <a:r>
                        <a:rPr lang="th-TH" sz="2000" b="1" u="none" baseline="0" dirty="0" smtClean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บัญชี</a:t>
                      </a:r>
                    </a:p>
                    <a:p>
                      <a:pPr marL="0" indent="0" algn="l"/>
                      <a:r>
                        <a:rPr lang="th-TH" sz="2000" b="1" u="none" baseline="0" dirty="0" smtClean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ระหว่าง</a:t>
                      </a:r>
                      <a:r>
                        <a:rPr lang="th-TH" sz="2000" b="1" u="none" baseline="0" dirty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ปี </a:t>
                      </a:r>
                    </a:p>
                    <a:p>
                      <a:pPr defTabSz="198438" eaLnBrk="0" hangingPunct="0">
                        <a:lnSpc>
                          <a:spcPct val="100000"/>
                        </a:lnSpc>
                        <a:tabLst>
                          <a:tab pos="182563" algn="l"/>
                          <a:tab pos="444500" algn="l"/>
                          <a:tab pos="803275" algn="l"/>
                          <a:tab pos="985838" algn="l"/>
                        </a:tabLst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 วิเคราะห์โครงสร้างเงินทุน และสแกนธุรกรรมเชิงลึก</a:t>
                      </a: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en-GB" sz="2000" b="1" baseline="0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(Scan 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ธุรกรรม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)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defTabSz="198438" eaLnBrk="0" hangingPunct="0">
                        <a:lnSpc>
                          <a:spcPct val="100000"/>
                        </a:lnSpc>
                        <a:tabLst>
                          <a:tab pos="182563" algn="l"/>
                          <a:tab pos="444500" algn="l"/>
                          <a:tab pos="803275" algn="l"/>
                          <a:tab pos="985838" algn="l"/>
                        </a:tabLst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2. ประเมินความเสี่ยง</a:t>
                      </a:r>
                    </a:p>
                    <a:p>
                      <a:pPr marL="0" marR="0" indent="0" algn="l" defTabSz="198438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4500" algn="l"/>
                          <a:tab pos="803275" algn="l"/>
                          <a:tab pos="985838" algn="l"/>
                        </a:tabLst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3. จัดทำแผนการสอบบัญชีโดยรวม</a:t>
                      </a: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marL="179388" indent="-179388" defTabSz="198438" eaLnBrk="0" hangingPunct="0">
                        <a:lnSpc>
                          <a:spcPct val="100000"/>
                        </a:lnSpc>
                        <a:buAutoNum type="arabicPeriod" startAt="4"/>
                        <a:tabLst>
                          <a:tab pos="182563" algn="l"/>
                          <a:tab pos="444500" algn="l"/>
                          <a:tab pos="803275" algn="l"/>
                          <a:tab pos="985838" algn="l"/>
                        </a:tabLst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จัดทำแนวการสอบบัญชี</a:t>
                      </a:r>
                    </a:p>
                    <a:p>
                      <a:pPr marL="0" indent="0" defTabSz="198438" eaLnBrk="0" hangingPunct="0">
                        <a:lnSpc>
                          <a:spcPct val="100000"/>
                        </a:lnSpc>
                        <a:buFontTx/>
                        <a:buNone/>
                        <a:tabLst>
                          <a:tab pos="182563" algn="l"/>
                          <a:tab pos="444500" algn="l"/>
                          <a:tab pos="803275" algn="l"/>
                          <a:tab pos="985838" algn="l"/>
                        </a:tabLst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4.1  สอบบัญชีระหว่างปี เน้น ทดสอบการควบคุม : 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Test of control </a:t>
                      </a:r>
                    </a:p>
                    <a:p>
                      <a:pPr marL="0" indent="0" defTabSz="198438" eaLnBrk="0" hangingPunct="0">
                        <a:lnSpc>
                          <a:spcPct val="100000"/>
                        </a:lnSpc>
                        <a:buFontTx/>
                        <a:buNone/>
                        <a:tabLst>
                          <a:tab pos="182563" algn="l"/>
                          <a:tab pos="444500" algn="l"/>
                          <a:tab pos="803275" algn="l"/>
                          <a:tab pos="985838" algn="l"/>
                        </a:tabLst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4.2  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สอบบัญชีประจำปี   เน้น ตรวจสอบเนื้อหาสาระ : 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Substantive test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marL="342900" indent="-342900" defTabSz="198438" eaLnBrk="0" hangingPunct="0">
                        <a:lnSpc>
                          <a:spcPct val="100000"/>
                        </a:lnSpc>
                        <a:buAutoNum type="arabicPeriod" startAt="4"/>
                        <a:tabLst>
                          <a:tab pos="182563" algn="l"/>
                          <a:tab pos="444500" algn="l"/>
                          <a:tab pos="803275" algn="l"/>
                          <a:tab pos="985838" algn="l"/>
                        </a:tabLst>
                        <a:defRPr/>
                      </a:pPr>
                      <a:endParaRPr lang="th-TH" sz="25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marL="342900" indent="-342900" defTabSz="198438" eaLnBrk="0" hangingPunct="0">
                        <a:lnSpc>
                          <a:spcPct val="100000"/>
                        </a:lnSpc>
                        <a:buAutoNum type="arabicPeriod" startAt="4"/>
                        <a:tabLst>
                          <a:tab pos="182563" algn="l"/>
                          <a:tab pos="444500" algn="l"/>
                          <a:tab pos="803275" algn="l"/>
                          <a:tab pos="985838" algn="l"/>
                        </a:tabLst>
                        <a:defRPr/>
                      </a:pPr>
                      <a:endParaRPr lang="th-TH" sz="24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marL="0" indent="182563" algn="l"/>
                      <a:endParaRPr lang="th-TH" sz="1600" b="0" u="none" baseline="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34256" marB="3425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92545" y="4732212"/>
            <a:ext cx="483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4110BCB-1C91-40B5-B798-F4B20BB846D3}" type="slidenum">
              <a:rPr lang="th-TH" smtClean="0">
                <a:latin typeface="Angsana New" pitchFamily="18" charset="-34"/>
                <a:cs typeface="Angsana New" pitchFamily="18" charset="-34"/>
              </a:rPr>
              <a:pPr algn="ctr"/>
              <a:t>37</a:t>
            </a:fld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27552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43953" y="133350"/>
            <a:ext cx="2789772" cy="3873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177800" indent="-17780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6. มาตรฐานการปฏิบัติงานสอบบัญชี</a:t>
            </a: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754098"/>
              </p:ext>
            </p:extLst>
          </p:nvPr>
        </p:nvGraphicFramePr>
        <p:xfrm>
          <a:off x="254712" y="601581"/>
          <a:ext cx="8634576" cy="423095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087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258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30958">
                <a:tc>
                  <a:txBody>
                    <a:bodyPr/>
                    <a:lstStyle/>
                    <a:p>
                      <a:pPr marL="177800" indent="-177800" algn="l"/>
                      <a:r>
                        <a:rPr lang="th-TH" sz="2800" dirty="0">
                          <a:latin typeface="AngsanaUPC" pitchFamily="18" charset="-34"/>
                          <a:cs typeface="AngsanaUPC" pitchFamily="18" charset="-34"/>
                        </a:rPr>
                        <a:t>1</a:t>
                      </a:r>
                      <a:r>
                        <a:rPr lang="th-TH" sz="2400" dirty="0">
                          <a:latin typeface="AngsanaUPC" pitchFamily="18" charset="-34"/>
                          <a:cs typeface="AngsanaUPC" pitchFamily="18" charset="-34"/>
                        </a:rPr>
                        <a:t>.  การวางแผนงานสอบบัญชี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34256" marB="34256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198438" eaLnBrk="0" hangingPunct="0">
                        <a:lnSpc>
                          <a:spcPct val="100000"/>
                        </a:lnSpc>
                        <a:buNone/>
                        <a:tabLst>
                          <a:tab pos="182563" algn="l"/>
                          <a:tab pos="444500" algn="l"/>
                          <a:tab pos="803275" algn="l"/>
                          <a:tab pos="985838" algn="l"/>
                        </a:tabLst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กรณีสหกรณ์/กลุ่มเกษตรกรที่เป็นกลุ่มพร้อมรับการตรวจสอบที่จัดทำงบการเงินได้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เอง</a:t>
                      </a:r>
                    </a:p>
                    <a:p>
                      <a:pPr marL="0" indent="0" defTabSz="198438" eaLnBrk="0" hangingPunct="0">
                        <a:lnSpc>
                          <a:spcPct val="100000"/>
                        </a:lnSpc>
                        <a:buNone/>
                        <a:tabLst>
                          <a:tab pos="182563" algn="l"/>
                          <a:tab pos="444500" algn="l"/>
                          <a:tab pos="803275" algn="l"/>
                          <a:tab pos="985838" algn="l"/>
                        </a:tabLst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ซึ่ง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ผู้สอบบัญชีใช้ระบบกระดาษทำการอิเล็กทรอนิกส์ :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EWP 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ให้ปฏิบัติ ดังนี้</a:t>
                      </a:r>
                    </a:p>
                    <a:p>
                      <a:pPr marL="0" indent="0" defTabSz="198438" eaLnBrk="0" hangingPunct="0">
                        <a:lnSpc>
                          <a:spcPct val="100000"/>
                        </a:lnSpc>
                        <a:buNone/>
                        <a:tabLst>
                          <a:tab pos="182563" algn="l"/>
                          <a:tab pos="444500" algn="l"/>
                          <a:tab pos="803275" algn="l"/>
                          <a:tab pos="985838" algn="l"/>
                        </a:tabLst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(1)  ให้ประเมินความเสี่ยงในระบบประเมินความเสี่ยงในการสอบบัญชี (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TeamRisk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) </a:t>
                      </a:r>
                    </a:p>
                    <a:p>
                      <a:pPr marL="228600" indent="-228600" defTabSz="198438" eaLnBrk="0" hangingPunct="0">
                        <a:lnSpc>
                          <a:spcPct val="100000"/>
                        </a:lnSpc>
                        <a:buAutoNum type="arabicParenBoth" startAt="2"/>
                        <a:tabLst>
                          <a:tab pos="182563" algn="l"/>
                          <a:tab pos="803275" algn="l"/>
                          <a:tab pos="985838" algn="l"/>
                        </a:tabLst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เลือก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ผลการประเมินความเสี่ยงในการสอบบัญชี (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TeamRisk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) 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ที่ผู้สอบ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บัญชีจะตรวจสอบ</a:t>
                      </a:r>
                    </a:p>
                    <a:p>
                      <a:pPr marL="0" indent="0" defTabSz="198438" eaLnBrk="0" hangingPunct="0">
                        <a:lnSpc>
                          <a:spcPct val="100000"/>
                        </a:lnSpc>
                        <a:buNone/>
                        <a:tabLst>
                          <a:tab pos="182563" algn="l"/>
                          <a:tab pos="444500" algn="l"/>
                          <a:tab pos="803275" algn="l"/>
                          <a:tab pos="985838" algn="l"/>
                        </a:tabLst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นำเข้าในกระดาษทำการอิเล็กทรอนิกส์ :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EWP</a:t>
                      </a:r>
                    </a:p>
                    <a:p>
                      <a:pPr marL="288925" indent="-288925" defTabSz="198438" eaLnBrk="0" hangingPunct="0">
                        <a:lnSpc>
                          <a:spcPct val="100000"/>
                        </a:lnSpc>
                        <a:buAutoNum type="arabicParenBoth" startAt="3"/>
                        <a:tabLst>
                          <a:tab pos="182563" algn="l"/>
                          <a:tab pos="803275" algn="l"/>
                          <a:tab pos="985838" algn="l"/>
                        </a:tabLst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วาง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แผนการสอบบัญชีโดยรวม และนำเข้าแผนการสอบบัญชีโดยรวม รวมถึง เอกสารที่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เกี่ยวข้อง</a:t>
                      </a:r>
                    </a:p>
                    <a:p>
                      <a:pPr marL="0" indent="0" defTabSz="198438" eaLnBrk="0" hangingPunct="0">
                        <a:lnSpc>
                          <a:spcPct val="100000"/>
                        </a:lnSpc>
                        <a:buNone/>
                        <a:tabLst>
                          <a:tab pos="182563" algn="l"/>
                          <a:tab pos="444500" algn="l"/>
                          <a:tab pos="803275" algn="l"/>
                          <a:tab pos="985838" algn="l"/>
                        </a:tabLst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ไว้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ใน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PA 1 : 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การวางแผนการสอบบัญชี </a:t>
                      </a:r>
                    </a:p>
                    <a:p>
                      <a:pPr marL="288925" indent="-288925" defTabSz="198438" eaLnBrk="0" hangingPunct="0">
                        <a:lnSpc>
                          <a:spcPct val="100000"/>
                        </a:lnSpc>
                        <a:buAutoNum type="arabicParenBoth" startAt="4"/>
                        <a:tabLst>
                          <a:tab pos="182563" algn="l"/>
                          <a:tab pos="288925" algn="l"/>
                          <a:tab pos="803275" algn="l"/>
                          <a:tab pos="985838" algn="l"/>
                        </a:tabLst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ทบทวน 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และปรับปรุงวัตถุประสงค์การตรวจสอบ วิธีการตรวจสอบ การกำหนด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ช่วงเวลา</a:t>
                      </a:r>
                    </a:p>
                    <a:p>
                      <a:pPr marL="0" indent="0" defTabSz="198438" eaLnBrk="0" hangingPunct="0">
                        <a:lnSpc>
                          <a:spcPct val="100000"/>
                        </a:lnSpc>
                        <a:buNone/>
                        <a:tabLst>
                          <a:tab pos="182563" algn="l"/>
                          <a:tab pos="803275" algn="l"/>
                          <a:tab pos="985838" algn="l"/>
                        </a:tabLst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การเลือกตัวอย่าง และผู้ปฏิบัติงานในกระดาษทำการอิเล็กทรอนิกส์ :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EWP</a:t>
                      </a:r>
                    </a:p>
                    <a:p>
                      <a:pPr marL="0" indent="0" defTabSz="198438" eaLnBrk="0" hangingPunct="0">
                        <a:lnSpc>
                          <a:spcPct val="100000"/>
                        </a:lnSpc>
                        <a:buNone/>
                        <a:tabLst>
                          <a:tab pos="182563" algn="l"/>
                          <a:tab pos="444500" algn="l"/>
                          <a:tab pos="803275" algn="l"/>
                          <a:tab pos="985838" algn="l"/>
                        </a:tabLst>
                        <a:defRPr/>
                      </a:pPr>
                      <a:endParaRPr lang="th-TH" sz="25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marL="0" indent="182563" algn="l"/>
                      <a:endParaRPr lang="th-TH" sz="1600" b="0" u="none" baseline="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34256" marB="3425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92545" y="4732212"/>
            <a:ext cx="483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4110BCB-1C91-40B5-B798-F4B20BB846D3}" type="slidenum">
              <a:rPr lang="th-TH" smtClean="0">
                <a:latin typeface="Angsana New" pitchFamily="18" charset="-34"/>
                <a:cs typeface="Angsana New" pitchFamily="18" charset="-34"/>
              </a:rPr>
              <a:pPr algn="ctr"/>
              <a:t>38</a:t>
            </a:fld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8932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43953" y="133350"/>
            <a:ext cx="2789772" cy="3873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177800" indent="-17780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6. มาตรฐานการปฏิบัติงานสอบบัญชี</a:t>
            </a: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890419"/>
              </p:ext>
            </p:extLst>
          </p:nvPr>
        </p:nvGraphicFramePr>
        <p:xfrm>
          <a:off x="420773" y="627734"/>
          <a:ext cx="8426454" cy="436619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52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743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30958">
                <a:tc>
                  <a:txBody>
                    <a:bodyPr/>
                    <a:lstStyle/>
                    <a:p>
                      <a:pPr marL="177800" indent="-177800" algn="l"/>
                      <a:r>
                        <a:rPr lang="th-TH" sz="2000" dirty="0">
                          <a:latin typeface="AngsanaUPC" pitchFamily="18" charset="-34"/>
                          <a:cs typeface="AngsanaUPC" pitchFamily="18" charset="-34"/>
                        </a:rPr>
                        <a:t>1.  การวางแผนงานสอบบัญชี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34256" marB="34256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2563" algn="l"/>
                      <a:r>
                        <a:rPr lang="th-TH" sz="1900" b="0" baseline="0" dirty="0" smtClean="0">
                          <a:latin typeface="AngsanaUPC" pitchFamily="18" charset="-34"/>
                          <a:cs typeface="AngsanaUPC" pitchFamily="18" charset="-34"/>
                        </a:rPr>
                        <a:t>ทั้งนี้ </a:t>
                      </a:r>
                      <a:r>
                        <a:rPr lang="th-TH" sz="1900" b="0" baseline="0" dirty="0">
                          <a:latin typeface="AngsanaUPC" pitchFamily="18" charset="-34"/>
                          <a:cs typeface="AngsanaUPC" pitchFamily="18" charset="-34"/>
                        </a:rPr>
                        <a:t>ผู้สอบบัญชีต้องเสนอแผนงานสอบบัญชีต่อหัวหน้าสำนักงานตรวจบัญชีสหกรณ์ หรือผู้อำนวยการสำนักงานตรวจบัญชีสหกรณ์กรุงเทพมหานคร เพื่อสอบทานให้แล้วเสร็จก่อนเข้าปฏิบัติงานตรวจสอบบัญชีระหว่างปี</a:t>
                      </a:r>
                    </a:p>
                    <a:p>
                      <a:pPr marL="0" indent="182563" algn="l"/>
                      <a:r>
                        <a:rPr lang="th-TH" sz="1900" b="1" baseline="0" dirty="0">
                          <a:solidFill>
                            <a:srgbClr val="008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สำหรับสหกรณ์/กลุ่มเกษตรกรกลุ่มพร้อมรับการตรวจสอบที่ไม่สามารถจัดทำงบการเงินได้เอง </a:t>
                      </a:r>
                      <a:r>
                        <a:rPr lang="th-TH" sz="1900" b="0" baseline="0" dirty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แต่</a:t>
                      </a:r>
                      <a:r>
                        <a:rPr lang="th-TH" sz="1900" b="0" baseline="0" dirty="0" smtClean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จัดทำ     งบ</a:t>
                      </a:r>
                      <a:r>
                        <a:rPr lang="th-TH" sz="1900" b="0" baseline="0" dirty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การเงินโดยผู้อื่น </a:t>
                      </a:r>
                      <a:r>
                        <a:rPr lang="th-TH" sz="1900" b="1" baseline="0" dirty="0">
                          <a:solidFill>
                            <a:srgbClr val="FF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ไม่ต้องดำเนินการตามขั้นตอนการวางแผนงานสอบบัญชี แต่ให้เข้าตรวจแนะนำการจัดทำบัญชีแทนการเข้าตรวจสอบบัญชีระหว่างปี และเมื่อสหกรณ์ส่งงบการเงินให้ตรวจสอบ จึงประเมินความเสี่ยง วางแผนการสอบบัญชีโดยรวม กำหนดแนวการสอบบัญชี และเข้าตรวจสอบบัญชีประจำปี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th-TH" sz="1900" b="0" baseline="0" dirty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กรณีสหกรณ์/กลุ่มเกษตรกรกลุ่มพร้อมรับการตรวจสอบที่ไม่สามารถจัดทำงบการเงินได้เอง แต่จัดทำงบการเงินโดยผู้อื่น และกลุ่มไม่พร้อมรับการตรวจสอบ ที่ภายหลังส่งงบการเงินและรายละเอียดประกอบงบ</a:t>
                      </a:r>
                      <a:r>
                        <a:rPr lang="th-TH" sz="1900" b="0" spc="-20" baseline="0" dirty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การเงิน</a:t>
                      </a:r>
                      <a:r>
                        <a:rPr lang="th-TH" sz="1900" b="0" spc="-20" baseline="0" dirty="0" smtClean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ได้ </a:t>
                      </a:r>
                      <a:r>
                        <a:rPr lang="th-TH" sz="1900" b="1" spc="-20" baseline="0" dirty="0">
                          <a:solidFill>
                            <a:srgbClr val="008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ซึ่งผู้สอบบัญชีใช้ระบบกระดาษทำการอิเล็กทรอนิกส์ : </a:t>
                      </a:r>
                      <a:r>
                        <a:rPr lang="en-US" sz="1900" b="1" spc="-20" baseline="0" dirty="0">
                          <a:solidFill>
                            <a:srgbClr val="008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EWP  </a:t>
                      </a:r>
                      <a:r>
                        <a:rPr lang="th-TH" sz="1900" b="1" spc="-20" baseline="0" dirty="0">
                          <a:solidFill>
                            <a:srgbClr val="008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ให้เข้าตรวจแนะนำการจัดทำบัญชี</a:t>
                      </a:r>
                      <a:r>
                        <a:rPr lang="th-TH" sz="1900" b="1" baseline="0" dirty="0">
                          <a:solidFill>
                            <a:srgbClr val="008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แทนการเข้าตรวจสอบบัญชีระหว่างปี และเมื่อสหกรณ์ส่งงบการเงินให้ตรวจสอบ  จึง</a:t>
                      </a:r>
                      <a:r>
                        <a:rPr lang="th-TH" sz="1900" b="1" baseline="0" dirty="0" smtClean="0">
                          <a:solidFill>
                            <a:srgbClr val="008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ประเมินความ</a:t>
                      </a:r>
                      <a:r>
                        <a:rPr lang="th-TH" sz="1900" b="1" baseline="0" dirty="0">
                          <a:solidFill>
                            <a:srgbClr val="008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เสี่ยงในระบบประเมินความเสี่ยงในการสอบบัญชี (</a:t>
                      </a:r>
                      <a:r>
                        <a:rPr lang="en-US" sz="1900" b="1" baseline="0" dirty="0" err="1">
                          <a:solidFill>
                            <a:srgbClr val="008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TeamRisk</a:t>
                      </a:r>
                      <a:r>
                        <a:rPr lang="en-US" sz="1900" b="1" baseline="0" dirty="0">
                          <a:solidFill>
                            <a:srgbClr val="008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) </a:t>
                      </a:r>
                      <a:r>
                        <a:rPr lang="th-TH" sz="1900" b="1" baseline="0" dirty="0">
                          <a:solidFill>
                            <a:srgbClr val="008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วางแผนการสอบบัญชี  ในระบบกระดาษทำการอิเล็กทรอนิกส์ : </a:t>
                      </a:r>
                      <a:r>
                        <a:rPr lang="en-US" sz="1900" b="1" baseline="0" dirty="0" smtClean="0">
                          <a:solidFill>
                            <a:srgbClr val="008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EWP</a:t>
                      </a:r>
                      <a:r>
                        <a:rPr lang="th-TH" sz="1900" b="1" baseline="0" dirty="0" smtClean="0">
                          <a:solidFill>
                            <a:srgbClr val="008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r>
                        <a:rPr lang="th-TH" sz="1900" b="1" baseline="0" dirty="0">
                          <a:solidFill>
                            <a:srgbClr val="008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และเข้าตรวจสอบบัญชีประจำปี </a:t>
                      </a:r>
                      <a:r>
                        <a:rPr lang="th-TH" sz="1900" b="0" baseline="0" dirty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ทั้งนี้ ให้ผู้สอบบัญชีนำเข้าเอกสารการตรวจแนะนำการจัดทำบัญชีไว้</a:t>
                      </a:r>
                      <a:r>
                        <a:rPr lang="th-TH" sz="1900" b="0" baseline="0" dirty="0" smtClean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ใน</a:t>
                      </a:r>
                      <a:r>
                        <a:rPr lang="en-US" sz="1900" b="0" baseline="0" dirty="0" smtClean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  </a:t>
                      </a:r>
                      <a:r>
                        <a:rPr lang="en-US" sz="1900" b="0" baseline="0" dirty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PA 1 : </a:t>
                      </a:r>
                      <a:r>
                        <a:rPr lang="th-TH" sz="1900" b="0" baseline="0" dirty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การวางแผนการสอบบัญชี</a:t>
                      </a:r>
                    </a:p>
                    <a:p>
                      <a:pPr marL="0" indent="182563" algn="l"/>
                      <a:endParaRPr lang="th-TH" sz="1600" b="0" u="none" baseline="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34256" marB="3425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89033" y="4758090"/>
            <a:ext cx="483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4110BCB-1C91-40B5-B798-F4B20BB846D3}" type="slidenum">
              <a:rPr lang="th-TH" smtClean="0">
                <a:latin typeface="Angsana New" pitchFamily="18" charset="-34"/>
                <a:cs typeface="Angsana New" pitchFamily="18" charset="-34"/>
              </a:rPr>
              <a:pPr algn="ctr"/>
              <a:t>39</a:t>
            </a:fld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" name="Picture 2" descr="\\BENJAWANTH34\Users\Public\2. งาน 2563\new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890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7844">
            <a:off x="1229875" y="2526459"/>
            <a:ext cx="662630" cy="53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6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09813" y="389335"/>
            <a:ext cx="3180160" cy="588169"/>
          </a:xfrm>
          <a:prstGeom prst="round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th-TH" sz="3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สิ่งที่ผู้ช่วยผู้สอบบัญชี</a:t>
            </a:r>
            <a:r>
              <a:rPr lang="th-TH" sz="3000" b="1" u="sng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ควรมี</a:t>
            </a:r>
            <a:r>
              <a:rPr lang="th-TH" sz="3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75223" y="977504"/>
            <a:ext cx="4882753" cy="376237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marL="135731" indent="-135731">
              <a:buFontTx/>
              <a:buAutoNum type="arabicPeriod"/>
              <a:defRPr/>
            </a:pPr>
            <a:r>
              <a:rPr lang="th-TH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 ช่างสังเกต</a:t>
            </a:r>
          </a:p>
          <a:p>
            <a:pPr marL="135731" indent="-135731">
              <a:buFontTx/>
              <a:buAutoNum type="arabicPeriod"/>
              <a:defRPr/>
            </a:pPr>
            <a:r>
              <a:rPr lang="th-TH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 ช่างสงสัย</a:t>
            </a:r>
          </a:p>
          <a:p>
            <a:pPr marL="135731" indent="-135731">
              <a:buFontTx/>
              <a:buAutoNum type="arabicPeriod"/>
              <a:defRPr/>
            </a:pPr>
            <a:r>
              <a:rPr lang="th-TH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 มีความละเอียด รอบคอบ</a:t>
            </a:r>
          </a:p>
          <a:p>
            <a:pPr marL="135731" indent="-135731">
              <a:buFontTx/>
              <a:buAutoNum type="arabicPeriod"/>
              <a:defRPr/>
            </a:pPr>
            <a:r>
              <a:rPr lang="th-TH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 ขยัน หมั่นเพียร</a:t>
            </a:r>
          </a:p>
          <a:p>
            <a:pPr marL="135731" indent="-135731">
              <a:buFontTx/>
              <a:buAutoNum type="arabicPeriod"/>
              <a:defRPr/>
            </a:pPr>
            <a:r>
              <a:rPr lang="th-TH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 มีความอดทน</a:t>
            </a:r>
          </a:p>
          <a:p>
            <a:pPr marL="135731" indent="-135731">
              <a:buFontTx/>
              <a:buAutoNum type="arabicPeriod"/>
              <a:defRPr/>
            </a:pPr>
            <a:r>
              <a:rPr lang="th-TH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มีความซื่อสัตย์</a:t>
            </a:r>
          </a:p>
          <a:p>
            <a:pPr marL="135731" indent="-135731">
              <a:buFontTx/>
              <a:buAutoNum type="arabicPeriod"/>
              <a:defRPr/>
            </a:pPr>
            <a:r>
              <a:rPr lang="th-TH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 มีความเป็นอิสระ เป็นกลาง</a:t>
            </a:r>
          </a:p>
          <a:p>
            <a:pPr marL="135731" indent="-135731">
              <a:buFontTx/>
              <a:buAutoNum type="arabicPeriod"/>
              <a:defRPr/>
            </a:pPr>
            <a:r>
              <a:rPr lang="th-TH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 มีความรับผิดชอบต่อหน้าที่</a:t>
            </a:r>
          </a:p>
          <a:p>
            <a:pPr marL="135731" indent="-135731">
              <a:buFontTx/>
              <a:buAutoNum type="arabicPeriod"/>
              <a:defRPr/>
            </a:pPr>
            <a:r>
              <a:rPr lang="th-TH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 หากสงสัยต้องขอคำปรึกษาผู้สอบบัญชีเสมอ </a:t>
            </a:r>
          </a:p>
          <a:p>
            <a:pPr marL="135731" indent="-135731">
              <a:buFontTx/>
              <a:buAutoNum type="arabicPeriod"/>
              <a:defRPr/>
            </a:pPr>
            <a:r>
              <a:rPr lang="th-TH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 มีการพัฒนาความรู้ของตนเองตลอดเวลา</a:t>
            </a:r>
          </a:p>
        </p:txBody>
      </p:sp>
    </p:spTree>
    <p:extLst>
      <p:ext uri="{BB962C8B-B14F-4D97-AF65-F5344CB8AC3E}">
        <p14:creationId xmlns:p14="http://schemas.microsoft.com/office/powerpoint/2010/main" val="122817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ตาราง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364429"/>
              </p:ext>
            </p:extLst>
          </p:nvPr>
        </p:nvGraphicFramePr>
        <p:xfrm>
          <a:off x="343953" y="984393"/>
          <a:ext cx="8419672" cy="311651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709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48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37394">
                <a:tc>
                  <a:txBody>
                    <a:bodyPr/>
                    <a:lstStyle/>
                    <a:p>
                      <a:pPr marL="177800" indent="-177800" algn="l"/>
                      <a:r>
                        <a:rPr lang="th-TH" sz="2000" dirty="0">
                          <a:latin typeface="AngsanaUPC" pitchFamily="18" charset="-34"/>
                          <a:cs typeface="AngsanaUPC" pitchFamily="18" charset="-34"/>
                        </a:rPr>
                        <a:t>2.  การตรวจสอบบัญชีระหว่างปี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34257" marB="34257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/>
                      <a:r>
                        <a:rPr lang="th-TH" sz="2000" b="0" kern="12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1.</a:t>
                      </a:r>
                      <a:r>
                        <a:rPr lang="th-TH" sz="2000" b="0" kern="1200" baseline="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r>
                        <a:rPr lang="th-TH" sz="2000" b="0" kern="12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ให้ผู้สอบบัญชีวางแผนงานเข้าปฏิบัติการตรวจสอบบัญชีระหว่างปี  สำหรับ</a:t>
                      </a:r>
                      <a:r>
                        <a:rPr lang="th-TH" sz="2000" b="0" kern="1200" baseline="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สหกรณ์/ กลุ่มเกษตรกรที่เป็นกลุ่มพร้อมรับการตรวจสอบที่จัดทำงบการเงินได้เอง </a:t>
                      </a:r>
                      <a:r>
                        <a:rPr lang="th-TH" sz="2000" b="0" kern="12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อย่างน้อย 1 ครั้ง และเข้าตรวจสอบบัญชี</a:t>
                      </a:r>
                      <a:r>
                        <a:rPr lang="th-TH" sz="2000" b="1" kern="1200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ระหว่างปีครั้งแรกก่อนวันสิ้นปีทางบัญชีไม่น้อยกว่า 4 เดือน 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marL="177800" indent="-177800"/>
                      <a:r>
                        <a:rPr lang="th-TH" sz="2000" b="0" kern="12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2. กรณีสหกรณ์ที่มีปัญหาการทุจริต หรือมีข้อบกพร่องซึ่งนายทะเบียนสหกรณ์ใช้อำนาจตามมาตรา 22 </a:t>
                      </a:r>
                      <a:r>
                        <a:rPr lang="th-TH" sz="2000" b="0" kern="1200" spc="-50" baseline="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แห่งพระราชบัญญัติสหกรณ์ พ.ศ. 2542 แก้ไขเพิ่มเติม  สั่งให้สหกรณ์แก้ไขข้อบกพร่อง ให้ผู้สอบบัญชี</a:t>
                      </a:r>
                      <a:r>
                        <a:rPr lang="th-TH" sz="2000" b="1" kern="1200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วางแผนเข้าตรวจสอบบัญชีระหว่างปีทุก</a:t>
                      </a:r>
                      <a:r>
                        <a:rPr lang="th-TH" sz="2000" b="1" kern="1200" dirty="0" err="1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ไตรมาส</a:t>
                      </a:r>
                      <a:r>
                        <a:rPr lang="th-TH" sz="2000" b="1" kern="1200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r>
                        <a:rPr lang="th-TH" sz="2000" b="0" kern="12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เพื่อแก้ไขปัญหาได้ทันต่อสถานการณ์ </a:t>
                      </a:r>
                      <a:endParaRPr lang="en-US" sz="2000" b="0" kern="1200" dirty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marL="177800" indent="-177800"/>
                      <a:r>
                        <a:rPr lang="th-TH" sz="2000" b="0" kern="12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3. กรณีผู้สอบบัญชีตรวจพบข้อสังเกตในการตรวจสอบบัญชีระหว่างปีให้แจ้งข้อสังเกตที่พบจากการตรวจสอบบัญชี โดยให้</a:t>
                      </a:r>
                      <a:r>
                        <a:rPr lang="th-TH" sz="2000" b="0" kern="1200" baseline="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หน.</a:t>
                      </a:r>
                      <a:r>
                        <a:rPr lang="th-TH" sz="2000" b="0" kern="1200" baseline="0" dirty="0" err="1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สตส</a:t>
                      </a:r>
                      <a:r>
                        <a:rPr lang="th-TH" sz="2000" b="0" kern="1200" baseline="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. /ผอ.กทม. ลงนามในหนังสือส่งให้ประธานสหกรณ์และ               รองนายทะเบียนสหกรณ์ในพื้นที่ที่สหกรณ์/กลุ่มเกษตรกรตั้งอยู่  พิจารณาดำเนินการตามอำนาจหน้าที่  พร้อมทั้งให้ หน.สตส/ผอ.กทม. บันทึกข้อสังเกตผ่านระบบ </a:t>
                      </a:r>
                      <a:r>
                        <a:rPr lang="en-US" sz="2000" b="0" kern="1200" baseline="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Intranet</a:t>
                      </a:r>
                      <a:r>
                        <a:rPr lang="th-TH" sz="2000" b="0" kern="1200" baseline="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ทุกครั้ง</a:t>
                      </a:r>
                      <a:endParaRPr lang="th-TH" sz="1800" b="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34257" marB="3425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343953" y="327025"/>
            <a:ext cx="2789772" cy="3873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177800" indent="-17780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6. มาตรฐานการปฏิบัติงานสอบบัญชี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97659" y="4714960"/>
            <a:ext cx="483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4110BCB-1C91-40B5-B798-F4B20BB846D3}" type="slidenum">
              <a:rPr lang="th-TH" smtClean="0">
                <a:latin typeface="Angsana New" pitchFamily="18" charset="-34"/>
                <a:cs typeface="Angsana New" pitchFamily="18" charset="-34"/>
              </a:rPr>
              <a:pPr algn="ctr"/>
              <a:t>40</a:t>
            </a:fld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86911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ตาราง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756370"/>
              </p:ext>
            </p:extLst>
          </p:nvPr>
        </p:nvGraphicFramePr>
        <p:xfrm>
          <a:off x="343953" y="873303"/>
          <a:ext cx="8382535" cy="336035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809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015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21913">
                <a:tc>
                  <a:txBody>
                    <a:bodyPr/>
                    <a:lstStyle/>
                    <a:p>
                      <a:pPr marL="85725" indent="-85725" algn="l"/>
                      <a:r>
                        <a:rPr lang="th-TH" sz="2000" kern="12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3.</a:t>
                      </a:r>
                      <a:r>
                        <a:rPr lang="th-TH" sz="2000" kern="1200" baseline="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r>
                        <a:rPr lang="th-TH" sz="2000" kern="12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การตรวจสอบ บัญชีประจำปี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34255" marB="34255">
                    <a:lnR w="12700" cmpd="sng">
                      <a:noFill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th-TH" sz="1800" b="1" kern="1200" dirty="0">
                          <a:ln>
                            <a:noFill/>
                          </a:ln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เมื่อสหกรณ์ส่งงบการเงินให้ตรวจสอบ  ผู้สอบบัญชีต้องสอบทานเบื้องต้นว่า  เอกสารที่ได้รับ ประกอบด้วย              งบการเงิน และรายละเอียดประกอบงบการเงินครบถ้วน</a:t>
                      </a:r>
                      <a:r>
                        <a:rPr lang="th-TH" sz="1800" b="1" kern="1200" baseline="0" dirty="0">
                          <a:ln>
                            <a:noFill/>
                          </a:ln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มีความสัมพันธ์กัน พร้อมรับการตรวจสอบบัญชีประจำปี  </a:t>
                      </a:r>
                    </a:p>
                    <a:p>
                      <a:pPr marL="0" indent="0"/>
                      <a:r>
                        <a:rPr lang="th-TH" sz="1800" b="1" kern="1200" baseline="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1. ให้ผู้สอบบัญชีทำหนังสือแจ้งกำหนดเวลาเข้าตรวจสอบให้สหกรณ์ทราบ  </a:t>
                      </a:r>
                      <a:endParaRPr lang="th-TH" sz="1800" b="1" kern="1200" dirty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marL="177800" indent="-177800"/>
                      <a:r>
                        <a:rPr lang="th-TH" sz="1800" b="1" kern="12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2. </a:t>
                      </a:r>
                      <a:r>
                        <a:rPr lang="th-TH" sz="1800" b="1" kern="1200" spc="-50" baseline="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ให้ผู้สอบบัญชีเสนอรายงานการสอบบัญชีประจำปี งบการเงิน และกระดาษทำการ </a:t>
                      </a:r>
                      <a:r>
                        <a:rPr lang="th-TH" sz="1800" b="1" kern="12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ต่อ หน.สตส/ผอ.กทม.                            เพื่อ</a:t>
                      </a:r>
                      <a:r>
                        <a:rPr lang="th-TH" sz="1800" b="1" kern="120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สอบทานก่อนที่ผู้สอบบัญชี จะแสดงความเห็นต่องบการเงิน</a:t>
                      </a:r>
                    </a:p>
                    <a:p>
                      <a:pPr marL="177800" indent="-177800"/>
                      <a:r>
                        <a:rPr lang="th-TH" sz="1800" b="1" kern="12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3. กรณีผู้สอบบัญชี</a:t>
                      </a:r>
                      <a:r>
                        <a:rPr lang="th-TH" sz="1800" b="1" kern="120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ตรวจพบข้อสังเกตที่สหกรณ์ต้องปรับปรุงรายการบัญชี  </a:t>
                      </a:r>
                      <a:r>
                        <a:rPr lang="th-TH" sz="1800" b="1" kern="12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ให้ผู้สอบบัญชี</a:t>
                      </a:r>
                      <a:r>
                        <a:rPr lang="th-TH" sz="1800" b="1" kern="120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เข้าร่วมประชุมคณะกรรมการดำเนินการ</a:t>
                      </a:r>
                      <a:r>
                        <a:rPr lang="th-TH" sz="1800" b="1" kern="1200" dirty="0">
                          <a:ln>
                            <a:solidFill>
                              <a:srgbClr val="0000FF"/>
                            </a:solidFill>
                          </a:ln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r>
                        <a:rPr lang="th-TH" sz="1800" b="1" kern="12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เพื่อชี้แจงข้อสังเกตเกี่ยวกับรายการบัญชีที่ต้องปรับปรุงพร้อมเสนอแนวทางแก้ไข          แก่</a:t>
                      </a:r>
                      <a:r>
                        <a:rPr lang="th-TH" sz="1800" b="1" kern="1200" spc="-30" baseline="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คณะกรรมการดำเนินการ และให้</a:t>
                      </a:r>
                      <a:r>
                        <a:rPr lang="th-TH" sz="1800" b="1" kern="1200" spc="-3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จัดทำหนังสือแจ้งข้อสังเกตและข้อเสนอแนะ </a:t>
                      </a:r>
                      <a:r>
                        <a:rPr lang="th-TH" sz="1800" b="1" kern="1200" spc="-30" baseline="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เกี่ยวกับการปรับปรุงบัญชี</a:t>
                      </a:r>
                      <a:r>
                        <a:rPr lang="th-TH" sz="1800" b="1" kern="12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แจ้งให้ประธานกรรมการสหกรณ์และรองนายทะเบียนสหกรณ์</a:t>
                      </a:r>
                      <a:r>
                        <a:rPr lang="en-US" sz="1800" b="1" kern="1200" baseline="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r>
                        <a:rPr lang="th-TH" sz="1800" b="1" kern="1200" baseline="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เพื่อพิจารณา</a:t>
                      </a:r>
                      <a:r>
                        <a:rPr lang="th-TH" sz="1800" b="1" u="sng" kern="120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ก่อนวัน</a:t>
                      </a:r>
                      <a:r>
                        <a:rPr lang="th-TH" sz="1800" b="1" kern="120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ประชุมคณะกรรมการดำเนินการ</a:t>
                      </a:r>
                    </a:p>
                    <a:p>
                      <a:pPr marL="177800" indent="-177800"/>
                      <a:r>
                        <a:rPr lang="th-TH" sz="1800" b="1" kern="12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4.</a:t>
                      </a:r>
                      <a:r>
                        <a:rPr lang="th-TH" sz="1800" b="1" kern="1200" baseline="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</a:t>
                      </a:r>
                      <a:r>
                        <a:rPr lang="th-TH" sz="1800" b="1" kern="12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กรณีตรวจพบข้อสังเกตในการตรวจสอบบัญชีประจำปี ให้แจ้งข้อสังเกตที่ตรวจพบและเสนอแนวทางแก้ไข พร้อมทั้งจัดทำเป็นหนังสือแจ้งข้อสังเกตตามที่นายทะเบียนสหกรณ์กำหนด 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AngsanaUPC" pitchFamily="18" charset="-34"/>
                        <a:ea typeface="+mn-ea"/>
                        <a:cs typeface="AngsanaUPC" pitchFamily="18" charset="-34"/>
                      </a:endParaRPr>
                    </a:p>
                  </a:txBody>
                  <a:tcPr marT="34255" marB="342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343953" y="327025"/>
            <a:ext cx="2789772" cy="3873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177800" indent="-17780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6. มาตรฐานการปฏิบัติงานสอบบัญชี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97659" y="4714960"/>
            <a:ext cx="483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4110BCB-1C91-40B5-B798-F4B20BB846D3}" type="slidenum">
              <a:rPr lang="th-TH" smtClean="0">
                <a:latin typeface="Angsana New" pitchFamily="18" charset="-34"/>
                <a:cs typeface="Angsana New" pitchFamily="18" charset="-34"/>
              </a:rPr>
              <a:pPr algn="ctr"/>
              <a:t>41</a:t>
            </a:fld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455366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ตาราง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430278"/>
              </p:ext>
            </p:extLst>
          </p:nvPr>
        </p:nvGraphicFramePr>
        <p:xfrm>
          <a:off x="368157" y="893852"/>
          <a:ext cx="8611456" cy="321412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534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580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14124">
                <a:tc>
                  <a:txBody>
                    <a:bodyPr/>
                    <a:lstStyle/>
                    <a:p>
                      <a:pPr algn="l"/>
                      <a:r>
                        <a:rPr lang="th-TH" sz="2000" dirty="0">
                          <a:latin typeface="AngsanaUPC" pitchFamily="18" charset="-34"/>
                          <a:cs typeface="AngsanaUPC" pitchFamily="18" charset="-34"/>
                        </a:rPr>
                        <a:t>4. การรายงานการสอบบัญชี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1446" marR="91446" marT="34296" marB="3429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(1)  รายงานการสอบบัญชีระหว่างปี</a:t>
                      </a:r>
                    </a:p>
                    <a:p>
                      <a:pPr algn="l"/>
                      <a:r>
                        <a:rPr lang="th-TH" sz="1800" b="0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     </a:t>
                      </a:r>
                      <a:r>
                        <a:rPr lang="th-TH" sz="1800" b="1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ให้รายงานผลการตรวจสอบบัญชีระหว่างปี</a:t>
                      </a:r>
                      <a:r>
                        <a:rPr lang="th-TH" sz="1800" b="1" i="0" kern="1200" dirty="0">
                          <a:solidFill>
                            <a:srgbClr val="008000"/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ภายใน 10 วัน นับแต่วันที่เสร็จสิ้น </a:t>
                      </a:r>
                    </a:p>
                    <a:p>
                      <a:pPr algn="l"/>
                      <a:r>
                        <a:rPr lang="th-TH" sz="1800" b="1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(2)  รายงานการสอบบัญชีประจำปี</a:t>
                      </a:r>
                    </a:p>
                    <a:p>
                      <a:pPr marL="0" indent="266700" algn="l"/>
                      <a:r>
                        <a:rPr lang="th-TH" sz="1800" b="1" i="0" kern="1200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(2.1)  กรณีสหกรณ์ </a:t>
                      </a:r>
                      <a:r>
                        <a:rPr lang="th-TH" sz="1800" b="1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ให้ผู้สอบบัญชี</a:t>
                      </a:r>
                      <a:r>
                        <a:rPr lang="th-TH" sz="1800" b="1" i="0" kern="1200" dirty="0">
                          <a:solidFill>
                            <a:srgbClr val="008000"/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เสนอรายงานของผู้สอบบัญชีต่อสมาชิกสหกรณ์ </a:t>
                      </a:r>
                      <a:r>
                        <a:rPr lang="th-TH" sz="1800" b="1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และ</a:t>
                      </a:r>
                      <a:r>
                        <a:rPr lang="th-TH" sz="1800" b="1" i="0" kern="1200" dirty="0">
                          <a:solidFill>
                            <a:srgbClr val="008000"/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เสนอรายงาน                      ผลการตรวจสอบบัญชีต่ออธิบดีกรมตรวจบัญชีสหกรณ์ </a:t>
                      </a:r>
                      <a:r>
                        <a:rPr lang="th-TH" sz="1800" b="1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ตามรูปแบบและรายการที่กำหนดท้ายระเบียบกรมตรวจบัญชีสหกรณ์ ว่าด้วยการสอบบัญชีสหกรณ์ พ.ศ. 2562 </a:t>
                      </a:r>
                    </a:p>
                    <a:p>
                      <a:pPr marL="0" indent="266700" algn="l"/>
                      <a:r>
                        <a:rPr lang="th-TH" sz="1800" b="1" i="0" kern="1200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(2.2)  กรณีกลุ่มเกษตรกร </a:t>
                      </a:r>
                      <a:r>
                        <a:rPr lang="th-TH" sz="1800" b="1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ให้ผู้สอบบัญชี</a:t>
                      </a:r>
                      <a:r>
                        <a:rPr lang="th-TH" sz="1800" b="1" i="0" kern="1200" dirty="0">
                          <a:solidFill>
                            <a:srgbClr val="008000"/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เสนอรายงานของผู้สอบบัญชีต่อสมาชิกกลุ่มเกษตรกร </a:t>
                      </a:r>
                      <a:r>
                        <a:rPr lang="th-TH" sz="1800" b="1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และ</a:t>
                      </a:r>
                      <a:r>
                        <a:rPr lang="th-TH" sz="1800" b="1" i="0" kern="1200" dirty="0">
                          <a:solidFill>
                            <a:srgbClr val="008000"/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เสนอรายงาน  ผลการตรวจสอบบัญชีต่อนายทะเบียนสหกรณ์</a:t>
                      </a:r>
                      <a:r>
                        <a:rPr lang="th-TH" sz="1800" b="1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ตามรูปแบบและรายการ ที่กำหนดท้ายระเบียบนายทะเบียนสหกรณ์         ว่าด้วยการสอบบัญชีกลุ่มเกษตรกร พ.ศ. 2562</a:t>
                      </a:r>
                    </a:p>
                    <a:p>
                      <a:pPr marL="0" indent="266700" algn="l"/>
                      <a:r>
                        <a:rPr lang="th-TH" sz="1800" b="1" i="0" kern="1200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(2.3)  ให้ผู้สอบ</a:t>
                      </a:r>
                      <a:r>
                        <a:rPr lang="th-TH" sz="1800" b="1" i="0" kern="1200" spc="-30" baseline="0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บัญชีจัดส่งรายงาน</a:t>
                      </a:r>
                      <a:r>
                        <a:rPr lang="th-TH" sz="1800" b="1" i="0" kern="1200" spc="-3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ของผู้สอบบัญชี รายงานผลการตรวจสอบบัญชี และแฟ้มกระดาษทำการ</a:t>
                      </a:r>
                      <a:r>
                        <a:rPr lang="th-TH" sz="1800" b="1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ต้นฉบับต่ออธิบดีกรมตรวจบัญชี</a:t>
                      </a:r>
                      <a:r>
                        <a:rPr lang="th-TH" sz="1800" b="1" i="0" kern="1200" dirty="0"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สหกรณ์</a:t>
                      </a:r>
                      <a:r>
                        <a:rPr lang="th-TH" sz="1800" b="0" i="0" kern="1200" dirty="0">
                          <a:solidFill>
                            <a:srgbClr val="0033CC"/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</a:t>
                      </a:r>
                      <a:r>
                        <a:rPr lang="th-TH" sz="1800" b="1" i="0" kern="1200" dirty="0">
                          <a:solidFill>
                            <a:srgbClr val="008000"/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ภายใน 10 วันทำการ นับแต่วันที่ผู้สอบบัญชีแสดงความเห็นต่องบการเงิน</a:t>
                      </a:r>
                    </a:p>
                  </a:txBody>
                  <a:tcPr marL="91446" marR="91446" marT="34296" marB="3429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สี่เหลี่ยมผืนผ้า 9"/>
          <p:cNvSpPr/>
          <p:nvPr/>
        </p:nvSpPr>
        <p:spPr>
          <a:xfrm>
            <a:off x="343953" y="327025"/>
            <a:ext cx="2789772" cy="3873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177800" indent="-17780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6. มาตรฐานการปฏิบัติงานสอบบัญชี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97659" y="4714960"/>
            <a:ext cx="483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4110BCB-1C91-40B5-B798-F4B20BB846D3}" type="slidenum">
              <a:rPr lang="th-TH" smtClean="0">
                <a:latin typeface="Angsana New" pitchFamily="18" charset="-34"/>
                <a:cs typeface="Angsana New" pitchFamily="18" charset="-34"/>
              </a:rPr>
              <a:pPr algn="ctr"/>
              <a:t>42</a:t>
            </a:fld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Picture 2" descr="\\BENJAWANTH34\Users\Public\2. งาน 2563\new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890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8605">
            <a:off x="1166330" y="1381347"/>
            <a:ext cx="687997" cy="55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3953" y="4258814"/>
            <a:ext cx="8654574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รายงานของผู้สอบบัญชี </a:t>
            </a:r>
            <a:r>
              <a:rPr lang="en-US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&gt;&gt;&gt; </a:t>
            </a:r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สก.</a:t>
            </a:r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/ก. ที่มีทุนดำเนินงานต่ำ</a:t>
            </a:r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กว่า </a:t>
            </a:r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5 ล้าน</a:t>
            </a:r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บาท จะไม่พิจารณาเรื่องสำคัญในการตรวจสอบก็ได้</a:t>
            </a:r>
          </a:p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โดยกรณีที่</a:t>
            </a:r>
            <a:r>
              <a:rPr lang="th-TH" sz="1600" b="1" u="sng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ไม่</a:t>
            </a:r>
            <a:r>
              <a:rPr lang="th-TH" sz="1600" b="1" u="sng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พิจารณา</a:t>
            </a:r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เรื่อง</a:t>
            </a:r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สำคัญในการ</a:t>
            </a:r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ตรวจสอบ รายงาน</a:t>
            </a:r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ของผู้สอบ</a:t>
            </a:r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บัญชีก็</a:t>
            </a:r>
            <a:r>
              <a:rPr lang="th-TH" sz="1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จะ</a:t>
            </a:r>
            <a:r>
              <a:rPr lang="th-TH" sz="1600" b="1" u="sng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ไม่มี</a:t>
            </a:r>
            <a:r>
              <a:rPr lang="th-TH" sz="1600" b="1" u="sng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วรรคเรื่องสำคัญใน</a:t>
            </a:r>
            <a:r>
              <a:rPr lang="th-TH" sz="1600" b="1" u="sng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การ</a:t>
            </a:r>
            <a:r>
              <a:rPr lang="th-TH" sz="1600" b="1" u="sng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ตรวจสอบ</a:t>
            </a:r>
          </a:p>
        </p:txBody>
      </p:sp>
    </p:spTree>
    <p:extLst>
      <p:ext uri="{BB962C8B-B14F-4D97-AF65-F5344CB8AC3E}">
        <p14:creationId xmlns:p14="http://schemas.microsoft.com/office/powerpoint/2010/main" val="41113618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ตาราง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983371"/>
              </p:ext>
            </p:extLst>
          </p:nvPr>
        </p:nvGraphicFramePr>
        <p:xfrm>
          <a:off x="368157" y="893852"/>
          <a:ext cx="8611456" cy="366523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534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580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14124">
                <a:tc>
                  <a:txBody>
                    <a:bodyPr/>
                    <a:lstStyle/>
                    <a:p>
                      <a:pPr algn="l"/>
                      <a:r>
                        <a:rPr lang="th-TH" sz="2000" dirty="0">
                          <a:latin typeface="AngsanaUPC" pitchFamily="18" charset="-34"/>
                          <a:cs typeface="AngsanaUPC" pitchFamily="18" charset="-34"/>
                        </a:rPr>
                        <a:t>4. การรายงานการสอบบัญชี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1446" marR="91446" marT="34296" marB="34296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i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      กรณี</a:t>
                      </a:r>
                      <a:r>
                        <a:rPr lang="th-TH" sz="1800" b="1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สหกรณ์/กลุ่มเกษตรกรที่ผู้สอบบัญชีใช้ระบบกระดาษทำการอิเล็กทรอนิกส์ : </a:t>
                      </a:r>
                      <a:r>
                        <a:rPr lang="en-US" sz="1800" b="1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EWP </a:t>
                      </a:r>
                      <a:r>
                        <a:rPr lang="th-TH" sz="1800" b="1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ให้ผู้สอบบัญชี    </a:t>
                      </a:r>
                      <a:endParaRPr lang="th-TH" sz="1800" b="1" i="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ngsanaUPC" pitchFamily="18" charset="-34"/>
                        <a:ea typeface="+mn-ea"/>
                        <a:cs typeface="AngsanaUPC" pitchFamily="18" charset="-34"/>
                      </a:endParaRPr>
                    </a:p>
                    <a:p>
                      <a:pPr algn="l"/>
                      <a:r>
                        <a:rPr lang="th-TH" sz="1800" b="1" i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ส่ง</a:t>
                      </a:r>
                      <a:r>
                        <a:rPr lang="th-TH" sz="1800" b="1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แฟ้มกระดาษทำการอิเล็กทรอนิกส์</a:t>
                      </a:r>
                      <a:r>
                        <a:rPr lang="th-TH" sz="1800" b="1" i="0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</a:t>
                      </a:r>
                      <a:r>
                        <a:rPr lang="th-TH" sz="1800" b="1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: </a:t>
                      </a:r>
                      <a:r>
                        <a:rPr lang="en-US" sz="1800" b="1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EWP </a:t>
                      </a:r>
                      <a:r>
                        <a:rPr lang="th-TH" sz="1800" b="1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ให้หัวหน้าสำนักงานตรวจบัญชีสหกรณ์ หรือผู้อำนวยการสำนักงาน    ตรวจบัญชีสหกรณ์กรุงเทพมหานคร สอบทานงานเป็นลำดับสุดท้าย </a:t>
                      </a:r>
                      <a:r>
                        <a:rPr lang="th-TH" sz="1800" b="1" i="0" u="sng" kern="1200" dirty="0">
                          <a:solidFill>
                            <a:srgbClr val="008000"/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และปิดแฟ้มกระดาษทำการอิเล็กทรอนิกส์ : </a:t>
                      </a:r>
                      <a:r>
                        <a:rPr lang="en-US" sz="1800" b="1" i="0" u="sng" kern="1200" dirty="0">
                          <a:solidFill>
                            <a:srgbClr val="008000"/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EWP </a:t>
                      </a:r>
                      <a:r>
                        <a:rPr lang="th-TH" sz="1800" b="1" i="0" u="sng" kern="1200" dirty="0">
                          <a:solidFill>
                            <a:srgbClr val="008000"/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  ภายใน 10 วันทำการ นับแต่วันที่แสดงความเห็นต่องบการเงิน</a:t>
                      </a:r>
                    </a:p>
                    <a:p>
                      <a:pPr marL="0" indent="630238" algn="l"/>
                      <a:r>
                        <a:rPr lang="th-TH" sz="1800" b="0" i="0" kern="1200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(</a:t>
                      </a:r>
                      <a:r>
                        <a:rPr lang="th-TH" sz="1800" b="1" i="0" kern="1200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2.4)   ให้</a:t>
                      </a:r>
                      <a:r>
                        <a:rPr lang="th-TH" sz="1790" b="1" i="0" kern="1200" spc="-40" baseline="0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ผู้สอบบัญชีจัดส่งรายงาน</a:t>
                      </a:r>
                      <a:r>
                        <a:rPr lang="th-TH" sz="1790" b="1" i="0" kern="1200" spc="-4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ของผู้สอบบัญชี รายงานผลการตรวจสอบบัญชี และงบการเงิน ให้สหกรณ์</a:t>
                      </a:r>
                      <a:r>
                        <a:rPr lang="th-TH" sz="1800" b="1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/   กลุ่มเกษตรกร เพื่อนำเสนอไว้ในรายงานประจำปีของสหกรณ์/กลุ่มเกษตรกร</a:t>
                      </a:r>
                    </a:p>
                    <a:p>
                      <a:pPr marL="0" indent="266700" algn="l"/>
                      <a:r>
                        <a:rPr lang="th-TH" sz="1800" b="1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(3)  การรายงานผลการปฏิบัติงานสอบบัญชีผ่านระบบ </a:t>
                      </a:r>
                      <a:r>
                        <a:rPr lang="en-US" sz="1800" b="1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Intranet  </a:t>
                      </a:r>
                    </a:p>
                    <a:p>
                      <a:pPr marL="0" indent="630238" algn="l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(3.1) </a:t>
                      </a:r>
                      <a:r>
                        <a:rPr lang="th-TH" sz="1800" b="1" i="0" kern="1200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ให้ผู้สอบบัญชีจัดชั้นคุณภาพการควบคุมภายใน</a:t>
                      </a:r>
                      <a:r>
                        <a:rPr lang="th-TH" sz="1800" b="1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ของสหกรณ์/กลุ่มเกษตรกร </a:t>
                      </a:r>
                      <a:r>
                        <a:rPr lang="th-TH" sz="1800" b="1" i="0" kern="1200" dirty="0">
                          <a:solidFill>
                            <a:srgbClr val="008000"/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ภายหลังจากที่หัวหน้าสำนักงานตรวจบัญชีสหกรณ์สอบทานร่างรายงานของผู้สอบบัญชีแล้วเสร็จ แต่ไม่เกินวันที่ผู้สอบบัญชีแสดงความเห็นต่องบการเงิน</a:t>
                      </a:r>
                    </a:p>
                    <a:p>
                      <a:pPr marL="0" indent="630238" algn="l"/>
                      <a:r>
                        <a:rPr lang="th-TH" sz="1800" b="1" i="0" kern="1200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(3.2) ให้ผู้สอบบัญชีรายงานข้อมูลในระบบสารสนเทศทางการเงิน</a:t>
                      </a:r>
                      <a:r>
                        <a:rPr lang="th-TH" sz="1800" b="1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ของสหกรณ์/กลุ่มเกษตรกร (</a:t>
                      </a:r>
                      <a:r>
                        <a:rPr lang="en-US" sz="1800" b="1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Input form) </a:t>
                      </a:r>
                      <a:r>
                        <a:rPr lang="th-TH" sz="1800" b="1" i="0" kern="1200" dirty="0">
                          <a:solidFill>
                            <a:srgbClr val="008000"/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ภายใน 5 </a:t>
                      </a:r>
                      <a:r>
                        <a:rPr lang="th-TH" sz="1800" b="1" i="0" kern="1200" dirty="0" smtClean="0">
                          <a:solidFill>
                            <a:srgbClr val="008000"/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วันทำการ </a:t>
                      </a:r>
                      <a:r>
                        <a:rPr lang="th-TH" sz="1800" b="1" i="0" kern="1200" dirty="0">
                          <a:solidFill>
                            <a:srgbClr val="008000"/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นับแต่วันที่ผู้สอบบัญชีแสดงความเห็นต่องบการเงิน</a:t>
                      </a:r>
                    </a:p>
                    <a:p>
                      <a:pPr marL="0" indent="266700" algn="l"/>
                      <a:endParaRPr lang="th-TH" sz="2000" b="0" i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ngsanaUPC" pitchFamily="18" charset="-34"/>
                        <a:ea typeface="+mn-ea"/>
                        <a:cs typeface="AngsanaUPC" pitchFamily="18" charset="-34"/>
                      </a:endParaRPr>
                    </a:p>
                  </a:txBody>
                  <a:tcPr marL="91446" marR="91446" marT="34296" marB="3429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สี่เหลี่ยมผืนผ้า 9"/>
          <p:cNvSpPr/>
          <p:nvPr/>
        </p:nvSpPr>
        <p:spPr>
          <a:xfrm>
            <a:off x="343953" y="327025"/>
            <a:ext cx="2789772" cy="3873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177800" indent="-17780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6. มาตรฐานการปฏิบัติงานสอบบัญชี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97659" y="4749464"/>
            <a:ext cx="483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4110BCB-1C91-40B5-B798-F4B20BB846D3}" type="slidenum">
              <a:rPr lang="th-TH" smtClean="0">
                <a:latin typeface="Angsana New" pitchFamily="18" charset="-34"/>
                <a:cs typeface="Angsana New" pitchFamily="18" charset="-34"/>
              </a:rPr>
              <a:pPr algn="ctr"/>
              <a:t>43</a:t>
            </a:fld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Picture 2" descr="\\BENJAWANTH34\Users\Public\2. งาน 2563\new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890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45038">
            <a:off x="1159766" y="1527395"/>
            <a:ext cx="662629" cy="53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1331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ตาราง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867705"/>
              </p:ext>
            </p:extLst>
          </p:nvPr>
        </p:nvGraphicFramePr>
        <p:xfrm>
          <a:off x="208429" y="900575"/>
          <a:ext cx="8630769" cy="119044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377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930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904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1. ผู้สอบบัญชี</a:t>
                      </a:r>
                    </a:p>
                    <a:p>
                      <a:pPr algn="l"/>
                      <a:endParaRPr lang="th-TH" sz="2000" b="1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1446" marR="91446" marT="34296" marB="34296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66700" algn="l"/>
                      <a:r>
                        <a:rPr lang="th-TH" sz="2000" b="1" i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ควบคุมคุณภาพงานสอบบัญชีที่ได้รับมอบหมายทุกชิ้นงาน  โดยสอบทานงานของตนเองและผู้ช่วย     ผู้สอบบัญชี ว่าได้ปฏิบัติงานสอบบัญชีตามมาตรฐานการสอบบัญชีและตามที่กรมตรวจบัญชีสหกรณ์กำหนด</a:t>
                      </a:r>
                    </a:p>
                  </a:txBody>
                  <a:tcPr marL="91446" marR="91446" marT="34296" marB="3429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สี่เหลี่ยมผืนผ้า 9"/>
          <p:cNvSpPr/>
          <p:nvPr/>
        </p:nvSpPr>
        <p:spPr>
          <a:xfrm>
            <a:off x="343953" y="327025"/>
            <a:ext cx="2426141" cy="3873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177800" indent="-17780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7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. การควบคุมคุณภาพงานสอบบัญชี</a:t>
            </a:r>
            <a:endParaRPr lang="th-TH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97659" y="4749464"/>
            <a:ext cx="483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4110BCB-1C91-40B5-B798-F4B20BB846D3}" type="slidenum">
              <a:rPr lang="th-TH" smtClean="0">
                <a:latin typeface="Angsana New" pitchFamily="18" charset="-34"/>
                <a:cs typeface="Angsana New" pitchFamily="18" charset="-34"/>
              </a:rPr>
              <a:pPr algn="ctr"/>
              <a:t>44</a:t>
            </a:fld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788909"/>
              </p:ext>
            </p:extLst>
          </p:nvPr>
        </p:nvGraphicFramePr>
        <p:xfrm>
          <a:off x="208429" y="1916206"/>
          <a:ext cx="8630769" cy="102197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377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930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219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2. หน.</a:t>
                      </a:r>
                      <a:r>
                        <a:rPr lang="th-TH" sz="2000" b="1" i="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สตส</a:t>
                      </a:r>
                      <a:r>
                        <a:rPr lang="th-TH" sz="2000" b="1" i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และ  ผอ. สตม.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1446" marR="91446" marT="34296" marB="34296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66700" algn="l"/>
                      <a:r>
                        <a:rPr lang="th-TH" sz="2000" b="1" i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สอบทานงานของผู้สอบบัญชีทุกชิ้นงาน ตั้งแต่การวางแผนงานสอบบัญชี การปฏิบัติงานสอบบัญชี    และการรายงานการสอบบัญชีระหว่างปีและประจำปีให้แล้วเสร็จก่อนที่ผู้สอบบัญชีจะแสดงความเห็น        ต่องบการเงิน รวมทั้งแจ้งผลการสอบทานงานให้ผู้สอบบัญชีทราบ</a:t>
                      </a:r>
                    </a:p>
                  </a:txBody>
                  <a:tcPr marL="91446" marR="91446" marT="34296" marB="3429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895090"/>
              </p:ext>
            </p:extLst>
          </p:nvPr>
        </p:nvGraphicFramePr>
        <p:xfrm>
          <a:off x="208429" y="2953039"/>
          <a:ext cx="8630769" cy="198883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37765"/>
                <a:gridCol w="7293004"/>
              </a:tblGrid>
              <a:tr h="10219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3.  </a:t>
                      </a:r>
                      <a:r>
                        <a:rPr lang="th-TH" sz="2000" b="1" i="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สตท</a:t>
                      </a:r>
                      <a:r>
                        <a:rPr lang="th-TH" sz="2000" b="1" i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. 1 - 10 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1446" marR="91446" marT="34296" marB="34296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66700" algn="l"/>
                      <a:r>
                        <a:rPr lang="th-TH" sz="1800" b="1" i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(1)  กำกับดูแลการควบคุมคุณภาพงานสอบบัญชีสหกรณ์/กลุ่มเกษตรกร ที่ตรวจสอบบัญชีโดยผู้สอบบัญชีภาครัฐในพื้นที่รับผิดชอบ                                      </a:t>
                      </a:r>
                    </a:p>
                    <a:p>
                      <a:pPr marL="0" indent="266700" algn="l"/>
                      <a:r>
                        <a:rPr lang="th-TH" sz="1800" b="1" i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(2)  ควบคุมคุณภาพงานสอบบัญชีทุกกระบวนการสอบบัญชีของผู้สอบบัญชีภาครัฐ  โดยควบคุมคุณภาพผลงานของผู้สอบบัญชีที่จัดทำ</a:t>
                      </a:r>
                      <a:r>
                        <a:rPr lang="th-TH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กระดาษทำการด้วยมือ (</a:t>
                      </a:r>
                      <a:r>
                        <a:rPr lang="en-US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Manual) </a:t>
                      </a:r>
                      <a:r>
                        <a:rPr lang="th-TH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อย่างน้อย 1 ชิ้นงาน และชิ้นงานที่ผู้สอบบัญชีจัดทำ     กระดาษทำการด้วยระบบอิเล็กทรอนิกส์ : </a:t>
                      </a:r>
                      <a:r>
                        <a:rPr lang="en-US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EWP </a:t>
                      </a:r>
                      <a:r>
                        <a:rPr lang="th-TH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อย่างน้อย 1 ชิ้นงาน</a:t>
                      </a:r>
                    </a:p>
                    <a:p>
                      <a:pPr marL="0" indent="266700" algn="l"/>
                      <a:r>
                        <a:rPr lang="th-TH" sz="1800" b="1" i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(3)  </a:t>
                      </a:r>
                      <a:r>
                        <a:rPr lang="th-TH" sz="1800" b="1" i="0" kern="1200" dirty="0" smtClean="0">
                          <a:solidFill>
                            <a:srgbClr val="008000"/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กรณีสหกรณ์/กลุ่มเกษตรกรที่มีเรื่องร้องเรียน เป็นข่าว หรือมีเหตุอื่นอันจำเป็นอื่นใด ให้ควบคุมคุณภาพงานสอบบัญชีสหกรณ์/กลุ่มเกษตรกรแห่งนั้นด้วย</a:t>
                      </a:r>
                    </a:p>
                  </a:txBody>
                  <a:tcPr marL="91446" marR="91446" marT="34296" marB="34296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\\BENJAWANTH34\Users\Public\2. งาน 2563\new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890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45038">
            <a:off x="1225709" y="4263043"/>
            <a:ext cx="662629" cy="53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7022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ตาราง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990710"/>
              </p:ext>
            </p:extLst>
          </p:nvPr>
        </p:nvGraphicFramePr>
        <p:xfrm>
          <a:off x="208429" y="900575"/>
          <a:ext cx="8630769" cy="234016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377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930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40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4. กองกำกับการสอบบัญชีสหกรณ์</a:t>
                      </a:r>
                    </a:p>
                    <a:p>
                      <a:pPr algn="l"/>
                      <a:endParaRPr lang="th-TH" sz="2000" b="1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1446" marR="91446" marT="34296" marB="34296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66700" algn="l"/>
                      <a:r>
                        <a:rPr lang="th-TH" sz="1800" b="1" i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(1)  กำกับดูแลการควบคุมคุณภาพงานสอบบัญชีสหกรณ์/กลุ่มเกษตรกร ที่ตรวจสอบบัญชีโดยผู้สอบบัญชี</a:t>
                      </a:r>
                      <a:r>
                        <a:rPr lang="th-TH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ภาครัฐในพื้นที่กรุงเทพมหานคร </a:t>
                      </a:r>
                    </a:p>
                    <a:p>
                      <a:pPr marL="0" indent="266700" algn="l"/>
                      <a:r>
                        <a:rPr lang="th-TH" sz="1800" b="1" i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(2) ควบคุมคุณภาพงานสอบบัญชีทุกกระบวนการสอบบัญชีของผู้สอบบัญชี</a:t>
                      </a:r>
                      <a:r>
                        <a:rPr lang="th-TH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ภาครัฐ</a:t>
                      </a:r>
                      <a:r>
                        <a:rPr lang="th-TH" sz="1800" b="1" i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 ในพื้นที่กรุงเทพมหานคร โดยควบคุมคุณภาพผลงานของผู้สอบบัญชีที่จัดทำ</a:t>
                      </a:r>
                      <a:r>
                        <a:rPr lang="th-TH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กระดาษทำการด้วยมือ (</a:t>
                      </a:r>
                      <a:r>
                        <a:rPr lang="en-US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Manual) </a:t>
                      </a:r>
                      <a:r>
                        <a:rPr lang="th-TH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อย่างน้อย 1 ชิ้นงาน  </a:t>
                      </a:r>
                      <a:r>
                        <a:rPr lang="th-TH" sz="1800" b="1" i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               และ</a:t>
                      </a:r>
                      <a:r>
                        <a:rPr lang="th-TH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ชิ้นงานที่ผู้สอบบัญชีจัดทำกระดาษทำการด้วยระบบอิเล็กทรอนิกส์ : </a:t>
                      </a:r>
                      <a:r>
                        <a:rPr lang="en-US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EWP </a:t>
                      </a:r>
                      <a:r>
                        <a:rPr lang="th-TH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อย่างน้อย  1 ชิ้นงาน</a:t>
                      </a:r>
                    </a:p>
                    <a:p>
                      <a:pPr marL="0" indent="266700" algn="l"/>
                      <a:r>
                        <a:rPr lang="th-TH" sz="1800" b="1" i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(3)  ควบคุมคุณภาพงานสอบบัญชีของผู้สอบบัญชี</a:t>
                      </a:r>
                      <a:r>
                        <a:rPr lang="th-TH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ภาคเอกชน อย่างน้อยรายละ 1 ชิ้นงาน</a:t>
                      </a:r>
                    </a:p>
                    <a:p>
                      <a:pPr marL="0" indent="266700" algn="l"/>
                      <a:r>
                        <a:rPr lang="th-TH" sz="1800" b="1" i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(4)  </a:t>
                      </a:r>
                      <a:r>
                        <a:rPr lang="th-TH" sz="1800" b="1" i="0" kern="1200" dirty="0" smtClean="0">
                          <a:solidFill>
                            <a:srgbClr val="008000"/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กรณีสหกรณ์/กลุ่มเกษตรกรที่มีเรื่องร้องเรียน เป็นข่าว หรือมีเหตุอื่นอันจำเป็นอื่นใด ให้ควบคุมคุณภาพงานสอบบัญชีสหกรณ์/กลุ่มเกษตรกรแห่งนั้นด้วย</a:t>
                      </a:r>
                    </a:p>
                  </a:txBody>
                  <a:tcPr marL="91446" marR="91446" marT="34296" marB="3429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สี่เหลี่ยมผืนผ้า 9"/>
          <p:cNvSpPr/>
          <p:nvPr/>
        </p:nvSpPr>
        <p:spPr>
          <a:xfrm>
            <a:off x="343953" y="327025"/>
            <a:ext cx="2426141" cy="3873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177800" indent="-17780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7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. การควบคุมคุณภาพงานสอบบัญชี</a:t>
            </a:r>
            <a:endParaRPr lang="th-TH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97659" y="4749464"/>
            <a:ext cx="483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4110BCB-1C91-40B5-B798-F4B20BB846D3}" type="slidenum">
              <a:rPr lang="th-TH" smtClean="0">
                <a:latin typeface="Angsana New" pitchFamily="18" charset="-34"/>
                <a:cs typeface="Angsana New" pitchFamily="18" charset="-34"/>
              </a:rPr>
              <a:pPr algn="ctr"/>
              <a:t>45</a:t>
            </a:fld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290648"/>
              </p:ext>
            </p:extLst>
          </p:nvPr>
        </p:nvGraphicFramePr>
        <p:xfrm>
          <a:off x="213419" y="3247085"/>
          <a:ext cx="8625779" cy="131819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329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927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18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5. สำนักมาตรฐานการบัญชีและการสอบบัญชี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1446" marR="91446" marT="34296" marB="34296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66700" algn="l"/>
                      <a:r>
                        <a:rPr lang="th-TH" sz="1800" b="1" i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 (1)  ติดตามการควบคุมคุณภาพงานสอบบัญชีของสำนักงานตรวจบัญชีสหกรณ์ที่ 1 - 10 และกองกำกับ             การสอบบัญชีสหกรณ์</a:t>
                      </a:r>
                    </a:p>
                    <a:p>
                      <a:pPr marL="0" indent="266700" algn="l"/>
                      <a:r>
                        <a:rPr lang="th-TH" sz="1800" b="1" i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(2)  สรุปผลการติดตามการควบคุมคุณภาพงานสอบบัญชี พร้อมให้ข้อเสนอแนะ  เพื่อพัฒนาคุณภาพ         งานสอบบัญชีต่อผู้บริหารกรมตรวจบัญชีสหกรณ์</a:t>
                      </a:r>
                    </a:p>
                  </a:txBody>
                  <a:tcPr marL="91446" marR="91446" marT="34296" marB="3429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2" descr="\\BENJAWANTH34\Users\Public\2. งาน 2563\new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890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45038">
            <a:off x="1038744" y="1433266"/>
            <a:ext cx="662629" cy="53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786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848916" y="286942"/>
            <a:ext cx="6847284" cy="69651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4290" rtlCol="0" anchor="ctr"/>
          <a:lstStyle/>
          <a:p>
            <a:pPr algn="r">
              <a:defRPr/>
            </a:pPr>
            <a:r>
              <a:rPr lang="th-TH" sz="33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4 </a:t>
            </a:r>
            <a:r>
              <a:rPr lang="en-US" sz="33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Trick </a:t>
            </a:r>
            <a:r>
              <a:rPr lang="th-TH" sz="33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การปฏิบัติงานตรวจสอบอย่างชาญฉลาด</a:t>
            </a:r>
          </a:p>
        </p:txBody>
      </p:sp>
      <p:sp>
        <p:nvSpPr>
          <p:cNvPr id="6" name="ตัดและมนมุมสี่เหลี่ยมหนึ่งมุม 5"/>
          <p:cNvSpPr/>
          <p:nvPr/>
        </p:nvSpPr>
        <p:spPr>
          <a:xfrm>
            <a:off x="1132285" y="1428751"/>
            <a:ext cx="6858000" cy="2946797"/>
          </a:xfrm>
          <a:prstGeom prst="snip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marL="342900" indent="-342900">
              <a:defRPr/>
            </a:pPr>
            <a:r>
              <a:rPr lang="th-TH" sz="30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3000" b="1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1. เริ่มอย่างถูกต้อง</a:t>
            </a:r>
          </a:p>
          <a:p>
            <a:pPr marL="342900" indent="-342900">
              <a:defRPr/>
            </a:pPr>
            <a:r>
              <a:rPr lang="th-TH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	</a:t>
            </a:r>
            <a:r>
              <a:rPr lang="th-TH" sz="2400" b="1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ต้องมีการวางแผนงานตรวจสอบ การทำความเข้าใจ</a:t>
            </a:r>
            <a:r>
              <a:rPr lang="th-TH" sz="2400" b="1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ธุรกิจ  ของ</a:t>
            </a:r>
            <a:r>
              <a:rPr lang="th-TH" sz="2400" b="1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สหกรณ์ และการประเมินความเสี่ยงการให้</a:t>
            </a:r>
            <a:r>
              <a:rPr lang="th-TH" sz="2400" b="1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ความสำคัญ</a:t>
            </a:r>
          </a:p>
          <a:p>
            <a:pPr marL="342900" indent="-342900">
              <a:defRPr/>
            </a:pPr>
            <a:r>
              <a:rPr lang="th-TH" sz="2400" b="1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400" b="1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 </a:t>
            </a:r>
            <a:r>
              <a:rPr lang="th-TH" sz="2400" b="1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ใน</a:t>
            </a:r>
            <a:r>
              <a:rPr lang="th-TH" sz="2400" b="1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ขั้นตอนแรกอย่างเพียงพอ</a:t>
            </a:r>
            <a:r>
              <a:rPr lang="th-TH" sz="24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จะช่วยลดความสูญเสีย</a:t>
            </a:r>
            <a:r>
              <a:rPr lang="th-TH" sz="24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ทรัพยากร    </a:t>
            </a:r>
            <a:r>
              <a:rPr lang="th-TH" sz="24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ในการปฏิบัติงาน ลดการปรับเปลี่ยนแนวการตรวจสอบในช่วงการปฏิบัติงานและสามารถหลีกเลี่ยงขั้นตอนการทำงานที่ไม่จำเป็นได้</a:t>
            </a:r>
            <a:endParaRPr lang="th-TH" sz="2400" dirty="0">
              <a:solidFill>
                <a:prstClr val="white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217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990600" y="159544"/>
            <a:ext cx="7162800" cy="8572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4290" rtlCol="0" anchor="ctr"/>
          <a:lstStyle/>
          <a:p>
            <a:pPr algn="ctr">
              <a:defRPr/>
            </a:pPr>
            <a:r>
              <a:rPr lang="th-TH" sz="33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4 </a:t>
            </a:r>
            <a:r>
              <a:rPr lang="en-US" sz="33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Trick </a:t>
            </a:r>
            <a:r>
              <a:rPr lang="th-TH" sz="33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การปฏิบัติงานตรวจสอบอย่างชาญฉลาด</a:t>
            </a:r>
          </a:p>
        </p:txBody>
      </p:sp>
      <p:sp>
        <p:nvSpPr>
          <p:cNvPr id="7" name="มนมุมสี่เหลี่ยมด้านทแยงมุม 6"/>
          <p:cNvSpPr/>
          <p:nvPr/>
        </p:nvSpPr>
        <p:spPr>
          <a:xfrm>
            <a:off x="554831" y="1178719"/>
            <a:ext cx="7935516" cy="3661172"/>
          </a:xfrm>
          <a:prstGeom prst="round2Diag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marL="342900" indent="-342900">
              <a:defRPr/>
            </a:pPr>
            <a:r>
              <a:rPr lang="th-TH" sz="2400" b="1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2</a:t>
            </a:r>
            <a:r>
              <a:rPr lang="th-TH" sz="2700" b="1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. ประเมินความเสี่ยงที่อาจเกิดการทุจริต</a:t>
            </a:r>
          </a:p>
          <a:p>
            <a:pPr>
              <a:tabLst>
                <a:tab pos="0" algn="l"/>
              </a:tabLst>
              <a:defRPr/>
            </a:pPr>
            <a:r>
              <a:rPr lang="th-TH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ตามมาตรฐานการสอบบัญชี รหัส 240 ความรับผิดชอบของผู้สอบบัญชีเกี่ยวกับกรทุจริต คือ </a:t>
            </a:r>
            <a:r>
              <a:rPr lang="th-TH" b="1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ให้</a:t>
            </a:r>
            <a:r>
              <a:rPr lang="th-TH" b="1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แน่ใจ</a:t>
            </a:r>
            <a:r>
              <a:rPr lang="th-TH" b="1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ว่า</a:t>
            </a:r>
          </a:p>
          <a:p>
            <a:pPr>
              <a:tabLst>
                <a:tab pos="0" algn="l"/>
              </a:tabLst>
              <a:defRPr/>
            </a:pPr>
            <a:r>
              <a:rPr lang="th-TH" b="1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ได้</a:t>
            </a:r>
            <a:r>
              <a:rPr lang="th-TH" b="1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ระบุและประเมินความเสี่ยงจากการแสดงข้อมูลที่ขัดต่อ</a:t>
            </a:r>
            <a:r>
              <a:rPr lang="th-TH" b="1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ข้อเท็จจริงอัน</a:t>
            </a:r>
            <a:r>
              <a:rPr lang="th-TH" b="1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เป็น</a:t>
            </a:r>
            <a:r>
              <a:rPr lang="th-TH" b="1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สาระสำคัญ ซึ่ง</a:t>
            </a:r>
            <a:r>
              <a:rPr lang="th-TH" b="1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เป็นผลมา</a:t>
            </a:r>
            <a:r>
              <a:rPr lang="th-TH" b="1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จากการ</a:t>
            </a:r>
            <a:r>
              <a:rPr lang="th-TH" b="1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ทุจริตแล้ว และได้ปฏิบัติงานอย่าง</a:t>
            </a:r>
            <a:r>
              <a:rPr lang="th-TH" b="1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เหมาะสม เมื่อ</a:t>
            </a:r>
            <a:r>
              <a:rPr lang="th-TH" b="1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พบการ</a:t>
            </a:r>
            <a:r>
              <a:rPr lang="th-TH" b="1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ทุจริต หรือ</a:t>
            </a:r>
            <a:r>
              <a:rPr lang="th-TH" b="1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ข้อสงสัยว่ามีการ</a:t>
            </a:r>
            <a:r>
              <a:rPr lang="th-TH" b="1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ทุจริต</a:t>
            </a:r>
          </a:p>
          <a:p>
            <a:pPr>
              <a:tabLst>
                <a:tab pos="0" algn="l"/>
              </a:tabLst>
              <a:defRPr/>
            </a:pPr>
            <a:r>
              <a:rPr lang="th-TH" b="1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ดังนั้น ในขั้นตอนนี้ผู้สอบบัญชี</a:t>
            </a:r>
            <a:r>
              <a:rPr lang="th-TH" b="1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ต้องใช้การสังเกตและสงสัยเยี่ยงผู้ประกอบวิชาชีพบัญชีตลอด</a:t>
            </a:r>
            <a:r>
              <a:rPr lang="th-TH" b="1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ช่วง </a:t>
            </a:r>
          </a:p>
          <a:p>
            <a:pPr>
              <a:tabLst>
                <a:tab pos="0" algn="l"/>
              </a:tabLst>
              <a:defRPr/>
            </a:pPr>
            <a:r>
              <a:rPr lang="th-TH" b="1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การ</a:t>
            </a:r>
            <a:r>
              <a:rPr lang="th-TH" b="1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ปฏิบัติงานตรวจสอบ</a:t>
            </a:r>
            <a:r>
              <a:rPr lang="th-TH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โดยต้องตระหนักว่าการแสดงข้อมูลที่ขัดต่อข้อเท็จจริงอันเป็น</a:t>
            </a:r>
            <a:r>
              <a:rPr lang="th-TH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สาระสำคัญ</a:t>
            </a:r>
          </a:p>
          <a:p>
            <a:pPr>
              <a:tabLst>
                <a:tab pos="0" algn="l"/>
              </a:tabLst>
              <a:defRPr/>
            </a:pPr>
            <a:r>
              <a:rPr lang="th-TH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ซึ่ง</a:t>
            </a:r>
            <a:r>
              <a:rPr lang="th-TH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เป็นผลมาจากการทุจริตมีความเป็นไปได้เสมอ พึงระลึกไว้เสมอว่า </a:t>
            </a:r>
            <a:r>
              <a:rPr lang="th-TH" b="1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“การประเมินความเสี่ยงที่</a:t>
            </a:r>
            <a:r>
              <a:rPr lang="th-TH" b="1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อาจ</a:t>
            </a:r>
          </a:p>
          <a:p>
            <a:pPr>
              <a:tabLst>
                <a:tab pos="0" algn="l"/>
              </a:tabLst>
              <a:defRPr/>
            </a:pPr>
            <a:r>
              <a:rPr lang="th-TH" b="1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เกิด</a:t>
            </a:r>
            <a:r>
              <a:rPr lang="th-TH" b="1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การ</a:t>
            </a:r>
            <a:r>
              <a:rPr lang="th-TH" b="1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ทุจริตมี</a:t>
            </a:r>
            <a:r>
              <a:rPr lang="th-TH" b="1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ความสำคัญ</a:t>
            </a:r>
            <a:r>
              <a:rPr lang="th-TH" b="1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มากไม่</a:t>
            </a:r>
            <a:r>
              <a:rPr lang="th-TH" b="1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ว่าจะเป็นการตรวจสอบสหกรณ์ขนาดใหญ่หรือเล็ก”</a:t>
            </a:r>
          </a:p>
          <a:p>
            <a:pPr marL="342900" indent="-342900" algn="ctr">
              <a:defRPr/>
            </a:pPr>
            <a:r>
              <a:rPr lang="th-TH" b="1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01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413148" y="184547"/>
            <a:ext cx="8512969" cy="8572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4290" rtlCol="0" anchor="ctr"/>
          <a:lstStyle/>
          <a:p>
            <a:pPr algn="ctr">
              <a:defRPr/>
            </a:pPr>
            <a:r>
              <a:rPr lang="th-TH" sz="33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4 </a:t>
            </a:r>
            <a:r>
              <a:rPr lang="en-US" sz="33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Trick </a:t>
            </a:r>
            <a:r>
              <a:rPr lang="th-TH" sz="33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การปฏิบัติงานตรวจสอบอย่างชาญฉลาด</a:t>
            </a:r>
          </a:p>
        </p:txBody>
      </p:sp>
      <p:sp>
        <p:nvSpPr>
          <p:cNvPr id="7" name="มนมุมสี่เหลี่ยมด้านทแยงมุม 6"/>
          <p:cNvSpPr/>
          <p:nvPr/>
        </p:nvSpPr>
        <p:spPr>
          <a:xfrm>
            <a:off x="631031" y="1285875"/>
            <a:ext cx="7500938" cy="3230166"/>
          </a:xfrm>
          <a:prstGeom prst="round2DiagRect">
            <a:avLst/>
          </a:prstGeom>
          <a:solidFill>
            <a:srgbClr val="FFFFCC"/>
          </a:solid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342900" indent="-342900">
              <a:defRPr/>
            </a:pPr>
            <a:r>
              <a:rPr lang="th-TH" sz="2700" b="1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3.ดูความครบถ้วนสมบูรณ์ว่ามีสิ่งใดขาดหายไปหรือไม่</a:t>
            </a:r>
          </a:p>
          <a:p>
            <a:pPr>
              <a:defRPr/>
            </a:pPr>
            <a:r>
              <a:rPr lang="th-TH" sz="2400" b="1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สิ่งหนึ่งที่ท้าทายมากที่สุดในการตรวจสอบ คือ การจัดการกับความเสี่ยง</a:t>
            </a:r>
            <a:br>
              <a:rPr lang="th-TH" sz="2400" b="1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2400" b="1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ที่จะมีบางรายการไม่ได้บันทึก เข้ามาในงบ</a:t>
            </a:r>
            <a:r>
              <a:rPr lang="th-TH" sz="24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การเงิน เช่น มีใบแจ้งหนี้ที่ยังไม่ได้จ่ายตอนสิ้นปีแต่ไปปรากฏเป็นการชำระเงินในรอบบัญชีถัดไป มีขอตกลงทางกฎหมายหรือภาระผูกพันที่ต้องเปิดเผยในหมายเหตุประกอบงบการเงิน </a:t>
            </a:r>
            <a:br>
              <a:rPr lang="th-TH" sz="24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2400" b="1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การพิจารณาเกี่ยวกับเรื่องเหล่านี้เป็นสิ่งสำคัญในการตรวจสอบ</a:t>
            </a:r>
            <a:br>
              <a:rPr lang="th-TH" sz="2400" b="1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2400" b="1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ที่เราอาจต้องย้อนกลับไปดูอีกครั้งก่อนที่จะเสร็จสิ้นงานตรวจสอบด้วย</a:t>
            </a:r>
            <a:endParaRPr lang="th-TH" sz="2400" dirty="0">
              <a:solidFill>
                <a:prstClr val="black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083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609600" y="182166"/>
            <a:ext cx="7456885" cy="8572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4290" rtlCol="0" anchor="ctr"/>
          <a:lstStyle/>
          <a:p>
            <a:pPr algn="ctr">
              <a:defRPr/>
            </a:pPr>
            <a:r>
              <a:rPr lang="th-TH" sz="33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4 </a:t>
            </a:r>
            <a:r>
              <a:rPr lang="en-US" sz="33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Trick </a:t>
            </a:r>
            <a:r>
              <a:rPr lang="th-TH" sz="33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การปฏิบัติงานตรวจสอบอย่างชาญฉลาด</a:t>
            </a:r>
          </a:p>
        </p:txBody>
      </p:sp>
      <p:sp>
        <p:nvSpPr>
          <p:cNvPr id="7" name="มนมุมสี่เหลี่ยมด้านทแยงมุม 6"/>
          <p:cNvSpPr/>
          <p:nvPr/>
        </p:nvSpPr>
        <p:spPr>
          <a:xfrm>
            <a:off x="794147" y="1232298"/>
            <a:ext cx="7272338" cy="3502819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342900" indent="-342900">
              <a:defRPr/>
            </a:pPr>
            <a:r>
              <a:rPr lang="th-TH" sz="3000" b="1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4 การจัดทำเอกสารหลักฐาน </a:t>
            </a:r>
          </a:p>
          <a:p>
            <a:pPr>
              <a:defRPr/>
            </a:pPr>
            <a:r>
              <a:rPr lang="th-TH" sz="27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มาตรฐานการสอบบัญชี รหัส 230 ได้กำหนดมาตรฐานสำหรับการบันทึกขั้นตอน ของกระบวนการตรวจสอบ เพื่อ</a:t>
            </a:r>
            <a:r>
              <a:rPr lang="th-TH" sz="2700" b="1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ช่วยให้ผู้สอบบัญชีที่มีประสบการณ์แต่อาจยังไม่รู้จักธุรกิจของสหกรณ์ดีพอสามารถเข้าใจได้ว่าควรทำอะไรบ้าง ซึ่งรวมถึงลักษณะ ระยะเวลา และขอบเขตของการตรวจสอบผลการตรวจสอบ หลักฐาน การสอบบัญชี เรื่องสำคัญที่ควรพิจารณาและข้อสรุปจากการตรวจสอบ</a:t>
            </a:r>
            <a:r>
              <a:rPr lang="th-TH" sz="27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186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618566" y="453577"/>
            <a:ext cx="7718610" cy="4641355"/>
            <a:chOff x="203106" y="578048"/>
            <a:chExt cx="9534109" cy="6187980"/>
          </a:xfrm>
        </p:grpSpPr>
        <p:sp>
          <p:nvSpPr>
            <p:cNvPr id="26627" name="Rounded Rectangle 4"/>
            <p:cNvSpPr>
              <a:spLocks noChangeArrowheads="1"/>
            </p:cNvSpPr>
            <p:nvPr/>
          </p:nvSpPr>
          <p:spPr bwMode="auto">
            <a:xfrm>
              <a:off x="203106" y="578048"/>
              <a:ext cx="8623497" cy="68098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th-TH" altLang="th-TH" sz="2400" b="1" dirty="0">
                  <a:solidFill>
                    <a:srgbClr val="C00000"/>
                  </a:solidFill>
                  <a:latin typeface="AngsanaUPC" pitchFamily="18" charset="-34"/>
                  <a:cs typeface="AngsanaUPC" pitchFamily="18" charset="-34"/>
                </a:rPr>
                <a:t>การมีการสังเกตและสงสัยนั้น ต้องเป็นการสังเกตและสงสัยเยี่ยงผู้ประกอบวิชาชีพ... 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203106" y="1339334"/>
              <a:ext cx="9534109" cy="542669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th-TH" sz="2400" b="1" dirty="0">
                  <a:ln w="0"/>
                  <a:solidFill>
                    <a:schemeClr val="accent5">
                      <a:lumMod val="50000"/>
                    </a:schemeClr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        การสังเกตและสงสัยเยี่ยงผู้ประกอบวิชาชีพ คือ การตระหนักว่าอาจมีสถานการณ์               </a:t>
              </a:r>
            </a:p>
            <a:p>
              <a:pPr>
                <a:defRPr/>
              </a:pPr>
              <a:r>
                <a:rPr lang="th-TH" sz="2400" b="1" dirty="0">
                  <a:ln w="0"/>
                  <a:solidFill>
                    <a:schemeClr val="accent5">
                      <a:lumMod val="50000"/>
                    </a:schemeClr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ที่งบการเงินแสดงข้อมูลที่ขัดต่อข้อเท็จจริงอันเป็นสาระสำคัญ </a:t>
              </a:r>
            </a:p>
            <a:p>
              <a:pPr>
                <a:defRPr/>
              </a:pPr>
              <a:r>
                <a:rPr lang="th-TH" sz="1050" b="1" dirty="0">
                  <a:ln w="0"/>
                  <a:solidFill>
                    <a:schemeClr val="accent5">
                      <a:lumMod val="50000"/>
                    </a:schemeClr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     </a:t>
              </a:r>
            </a:p>
            <a:p>
              <a:pPr>
                <a:defRPr/>
              </a:pPr>
              <a:endParaRPr lang="th-TH" sz="800" b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endParaRPr>
            </a:p>
            <a:p>
              <a:pPr>
                <a:defRPr/>
              </a:pPr>
              <a:r>
                <a:rPr lang="th-TH" sz="2400" b="1" dirty="0">
                  <a:ln w="0"/>
                  <a:solidFill>
                    <a:srgbClr val="00407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        ดังนั้น ต้องระมัดระวังในเรื่องต่อไปนี้</a:t>
              </a:r>
            </a:p>
            <a:p>
              <a:pPr>
                <a:defRPr/>
              </a:pPr>
              <a:r>
                <a:rPr lang="th-TH" sz="2400" b="1" dirty="0">
                  <a:ln w="0"/>
                  <a:solidFill>
                    <a:srgbClr val="0070C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                   1.  หลักฐานการสอบบัญชีที่ขัดแย้งกับหลักฐานอื่นที่ได้รับ</a:t>
              </a:r>
            </a:p>
            <a:p>
              <a:pPr>
                <a:defRPr/>
              </a:pPr>
              <a:r>
                <a:rPr lang="th-TH" sz="2400" b="1" dirty="0">
                  <a:ln w="0"/>
                  <a:solidFill>
                    <a:srgbClr val="0070C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                   2.  ข้อมูลที่ทำให้เกิดความสงสัย เกี่ยวกับความน่าเชื่อถือของเอกสารและคำตอบ    </a:t>
              </a:r>
            </a:p>
            <a:p>
              <a:pPr>
                <a:defRPr/>
              </a:pPr>
              <a:r>
                <a:rPr lang="th-TH" sz="2400" b="1" dirty="0">
                  <a:ln w="0"/>
                  <a:solidFill>
                    <a:srgbClr val="0070C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                        ที่ได้รับจากการสอบถาม ซึ่งจะใช้เป็นหลักฐานการสอบบัญชี</a:t>
              </a:r>
            </a:p>
            <a:p>
              <a:pPr>
                <a:defRPr/>
              </a:pPr>
              <a:r>
                <a:rPr lang="th-TH" sz="2400" b="1" dirty="0">
                  <a:ln w="0"/>
                  <a:solidFill>
                    <a:srgbClr val="0070C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                   3.  สถานการณ์ที่อาจแสดงให้เห็นถึงการทุจริตที่อาจเกิดขึ้น</a:t>
              </a:r>
            </a:p>
            <a:p>
              <a:pPr marL="942975" indent="-271463">
                <a:defRPr/>
              </a:pPr>
              <a:r>
                <a:rPr lang="th-TH" sz="2400" b="1" dirty="0">
                  <a:ln w="0"/>
                  <a:solidFill>
                    <a:srgbClr val="0070C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 4.  สถานการณ์ที่แสดงถึงความจำเป็นที่ต้องใช้วิธีการตรวจสอบอื่นเพิ่มเติม</a:t>
              </a:r>
            </a:p>
            <a:p>
              <a:pPr marL="942975" indent="-271463">
                <a:defRPr/>
              </a:pPr>
              <a:r>
                <a:rPr lang="th-TH" sz="2400" b="1" dirty="0">
                  <a:ln w="0"/>
                  <a:solidFill>
                    <a:srgbClr val="0070C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      จากที่กำหนด</a:t>
              </a:r>
            </a:p>
            <a:p>
              <a:pPr>
                <a:defRPr/>
              </a:pPr>
              <a:r>
                <a:rPr lang="th-TH" sz="2400" b="1" dirty="0">
                  <a:ln w="0"/>
                  <a:solidFill>
                    <a:srgbClr val="0070C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            </a:t>
              </a:r>
              <a:r>
                <a:rPr lang="th-TH" sz="2400" b="1" dirty="0" smtClean="0">
                  <a:ln w="0">
                    <a:solidFill>
                      <a:srgbClr val="7030A0"/>
                    </a:solidFill>
                  </a:ln>
                  <a:solidFill>
                    <a:srgbClr val="7030A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          </a:t>
              </a:r>
              <a:r>
                <a:rPr lang="th-TH" sz="2400" b="1" dirty="0">
                  <a:ln w="0">
                    <a:solidFill>
                      <a:srgbClr val="7030A0"/>
                    </a:solidFill>
                  </a:ln>
                  <a:solidFill>
                    <a:srgbClr val="7030A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*** เมื่อพบสิ่งต่าง ๆ เหล่านี้ ให้รายงานและขอคำปรึกษาจากผู้สอบบัญชี ***</a:t>
              </a:r>
              <a:endParaRPr lang="en-US" sz="2400" dirty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4271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สลิปสตรีม">
  <a:themeElements>
    <a:clrScheme name="สลิปสตรี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สลิปสตรี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สลิปสตรี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2152</TotalTime>
  <Words>5578</Words>
  <Application>Microsoft Office PowerPoint</Application>
  <PresentationFormat>นำเสนอทางหน้าจอ (16:9)</PresentationFormat>
  <Paragraphs>490</Paragraphs>
  <Slides>45</Slides>
  <Notes>8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45</vt:i4>
      </vt:variant>
    </vt:vector>
  </HeadingPairs>
  <TitlesOfParts>
    <vt:vector size="47" baseType="lpstr">
      <vt:lpstr>ไหลเวียน</vt:lpstr>
      <vt:lpstr>สลิปสตรีม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4 Trick การปฏิบัติงานตรวจสอบอย่างชาญฉลาด</vt:lpstr>
      <vt:lpstr>4 Trick การปฏิบัติงานตรวจสอบอย่างชาญฉลาด</vt:lpstr>
      <vt:lpstr>4 Trick การปฏิบัติงานตรวจสอบอย่างชาญฉลาด</vt:lpstr>
      <vt:lpstr>4 Trick การปฏิบัติงานตรวจสอบอย่างชาญฉลาด</vt:lpstr>
      <vt:lpstr>งานนำเสนอ PowerPoint</vt:lpstr>
      <vt:lpstr>ภาพรวมมาตรฐานการสอบบัญชีไทย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ลักษณะข้อบกพร่องการประพฤติผิดจรรยาบรรณของผู้สอบบัญชีสหกรณ์</vt:lpstr>
      <vt:lpstr>ลักษณะข้อบกพร่องการประพฤติผิดจรรยาบรรณของผู้สอบบัญชีสหกรณ์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บทบาท หน้าที่และความรับผิดชอบของผู้ช่วยผู้สอบบัญชี</dc:title>
  <dc:creator>CAD618</dc:creator>
  <cp:lastModifiedBy>ad</cp:lastModifiedBy>
  <cp:revision>405</cp:revision>
  <cp:lastPrinted>2019-11-07T06:19:36Z</cp:lastPrinted>
  <dcterms:created xsi:type="dcterms:W3CDTF">2018-10-19T02:23:40Z</dcterms:created>
  <dcterms:modified xsi:type="dcterms:W3CDTF">2019-12-25T04:37:11Z</dcterms:modified>
</cp:coreProperties>
</file>